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25"/>
  </p:notesMasterIdLst>
  <p:sldIdLst>
    <p:sldId id="291" r:id="rId5"/>
    <p:sldId id="258" r:id="rId6"/>
    <p:sldId id="276" r:id="rId7"/>
    <p:sldId id="265" r:id="rId8"/>
    <p:sldId id="278" r:id="rId9"/>
    <p:sldId id="279" r:id="rId10"/>
    <p:sldId id="277" r:id="rId11"/>
    <p:sldId id="280" r:id="rId12"/>
    <p:sldId id="281" r:id="rId13"/>
    <p:sldId id="282" r:id="rId14"/>
    <p:sldId id="283" r:id="rId15"/>
    <p:sldId id="284" r:id="rId16"/>
    <p:sldId id="285" r:id="rId17"/>
    <p:sldId id="269" r:id="rId18"/>
    <p:sldId id="288" r:id="rId19"/>
    <p:sldId id="289" r:id="rId20"/>
    <p:sldId id="290" r:id="rId21"/>
    <p:sldId id="286" r:id="rId22"/>
    <p:sldId id="287" r:id="rId23"/>
    <p:sldId id="27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27F"/>
    <a:srgbClr val="9900FF"/>
    <a:srgbClr val="66FFFF"/>
    <a:srgbClr val="CC00CC"/>
    <a:srgbClr val="FFCCFF"/>
    <a:srgbClr val="66CCFF"/>
    <a:srgbClr val="FF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EA3CA8A-4521-49BF-AE6A-1B71237818E8}" type="datetimeFigureOut">
              <a:rPr lang="ru-RU"/>
              <a:pPr>
                <a:defRPr/>
              </a:pPr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28BF27-B471-4931-9B2F-7E2AA5416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39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28BF27-B471-4931-9B2F-7E2AA5416D7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1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srgbClr val="000000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411144 w 794"/>
                <a:gd name="T1" fmla="*/ 86777 h 414"/>
                <a:gd name="T2" fmla="*/ 367685 w 794"/>
                <a:gd name="T3" fmla="*/ 69881 h 414"/>
                <a:gd name="T4" fmla="*/ 287994 w 794"/>
                <a:gd name="T5" fmla="*/ 46175 h 414"/>
                <a:gd name="T6" fmla="*/ 36754 w 794"/>
                <a:gd name="T7" fmla="*/ 0 h 414"/>
                <a:gd name="T8" fmla="*/ 11854 w 794"/>
                <a:gd name="T9" fmla="*/ 4375 h 414"/>
                <a:gd name="T10" fmla="*/ 0 w 794"/>
                <a:gd name="T11" fmla="*/ 18250 h 414"/>
                <a:gd name="T12" fmla="*/ 14446 w 794"/>
                <a:gd name="T13" fmla="*/ 34082 h 414"/>
                <a:gd name="T14" fmla="*/ 295141 w 794"/>
                <a:gd name="T15" fmla="*/ 89909 h 414"/>
                <a:gd name="T16" fmla="*/ 356642 w 794"/>
                <a:gd name="T17" fmla="*/ 86334 h 414"/>
                <a:gd name="T18" fmla="*/ 406366 w 794"/>
                <a:gd name="T19" fmla="*/ 90958 h 414"/>
                <a:gd name="T20" fmla="*/ 411144 w 794"/>
                <a:gd name="T21" fmla="*/ 86777 h 414"/>
                <a:gd name="T22" fmla="*/ 411144 w 794"/>
                <a:gd name="T23" fmla="*/ 8677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099 w 1586"/>
                <a:gd name="T1" fmla="*/ 0 h 821"/>
                <a:gd name="T2" fmla="*/ 10677 w 1586"/>
                <a:gd name="T3" fmla="*/ 1767 h 821"/>
                <a:gd name="T4" fmla="*/ 11455 w 1586"/>
                <a:gd name="T5" fmla="*/ 2172 h 821"/>
                <a:gd name="T6" fmla="*/ 12724 w 1586"/>
                <a:gd name="T7" fmla="*/ 2696 h 821"/>
                <a:gd name="T8" fmla="*/ 12556 w 1586"/>
                <a:gd name="T9" fmla="*/ 2795 h 821"/>
                <a:gd name="T10" fmla="*/ 10828 w 1586"/>
                <a:gd name="T11" fmla="*/ 2679 h 821"/>
                <a:gd name="T12" fmla="*/ 9184 w 1586"/>
                <a:gd name="T13" fmla="*/ 2761 h 821"/>
                <a:gd name="T14" fmla="*/ 332 w 1586"/>
                <a:gd name="T15" fmla="*/ 1017 h 821"/>
                <a:gd name="T16" fmla="*/ 0 w 1586"/>
                <a:gd name="T17" fmla="*/ 511 h 821"/>
                <a:gd name="T18" fmla="*/ 368 w 1586"/>
                <a:gd name="T19" fmla="*/ 108 h 821"/>
                <a:gd name="T20" fmla="*/ 1099 w 1586"/>
                <a:gd name="T21" fmla="*/ 0 h 821"/>
                <a:gd name="T22" fmla="*/ 109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126 h 747"/>
                <a:gd name="T2" fmla="*/ 7510 w 1049"/>
                <a:gd name="T3" fmla="*/ 2590 h 747"/>
                <a:gd name="T4" fmla="*/ 7650 w 1049"/>
                <a:gd name="T5" fmla="*/ 1852 h 747"/>
                <a:gd name="T6" fmla="*/ 8545 w 1049"/>
                <a:gd name="T7" fmla="*/ 1464 h 747"/>
                <a:gd name="T8" fmla="*/ 635 w 1049"/>
                <a:gd name="T9" fmla="*/ 0 h 747"/>
                <a:gd name="T10" fmla="*/ 0 w 1049"/>
                <a:gd name="T11" fmla="*/ 439 h 747"/>
                <a:gd name="T12" fmla="*/ 0 w 1049"/>
                <a:gd name="T13" fmla="*/ 1126 h 747"/>
                <a:gd name="T14" fmla="*/ 0 w 1049"/>
                <a:gd name="T15" fmla="*/ 112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875 w 150"/>
                  <a:gd name="T1" fmla="*/ 0 h 173"/>
                  <a:gd name="T2" fmla="*/ 322 w 150"/>
                  <a:gd name="T3" fmla="*/ 238 h 173"/>
                  <a:gd name="T4" fmla="*/ 0 w 150"/>
                  <a:gd name="T5" fmla="*/ 621 h 173"/>
                  <a:gd name="T6" fmla="*/ 637 w 150"/>
                  <a:gd name="T7" fmla="*/ 574 h 173"/>
                  <a:gd name="T8" fmla="*/ 821 w 150"/>
                  <a:gd name="T9" fmla="*/ 303 h 173"/>
                  <a:gd name="T10" fmla="*/ 1197 w 150"/>
                  <a:gd name="T11" fmla="*/ 96 h 173"/>
                  <a:gd name="T12" fmla="*/ 875 w 150"/>
                  <a:gd name="T13" fmla="*/ 0 h 173"/>
                  <a:gd name="T14" fmla="*/ 87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261 w 1684"/>
                  <a:gd name="T1" fmla="*/ 0 h 880"/>
                  <a:gd name="T2" fmla="*/ 510 w 1684"/>
                  <a:gd name="T3" fmla="*/ 179 h 880"/>
                  <a:gd name="T4" fmla="*/ 0 w 1684"/>
                  <a:gd name="T5" fmla="*/ 715 h 880"/>
                  <a:gd name="T6" fmla="*/ 544 w 1684"/>
                  <a:gd name="T7" fmla="*/ 1233 h 880"/>
                  <a:gd name="T8" fmla="*/ 9562 w 1684"/>
                  <a:gd name="T9" fmla="*/ 2979 h 880"/>
                  <a:gd name="T10" fmla="*/ 11505 w 1684"/>
                  <a:gd name="T11" fmla="*/ 2870 h 880"/>
                  <a:gd name="T12" fmla="*/ 13079 w 1684"/>
                  <a:gd name="T13" fmla="*/ 3024 h 880"/>
                  <a:gd name="T14" fmla="*/ 13625 w 1684"/>
                  <a:gd name="T15" fmla="*/ 2779 h 880"/>
                  <a:gd name="T16" fmla="*/ 12151 w 1684"/>
                  <a:gd name="T17" fmla="*/ 2281 h 880"/>
                  <a:gd name="T18" fmla="*/ 11552 w 1684"/>
                  <a:gd name="T19" fmla="*/ 1762 h 880"/>
                  <a:gd name="T20" fmla="*/ 11080 w 1684"/>
                  <a:gd name="T21" fmla="*/ 1811 h 880"/>
                  <a:gd name="T22" fmla="*/ 11641 w 1684"/>
                  <a:gd name="T23" fmla="*/ 2281 h 880"/>
                  <a:gd name="T24" fmla="*/ 12767 w 1684"/>
                  <a:gd name="T25" fmla="*/ 2782 h 880"/>
                  <a:gd name="T26" fmla="*/ 11434 w 1684"/>
                  <a:gd name="T27" fmla="*/ 2704 h 880"/>
                  <a:gd name="T28" fmla="*/ 9861 w 1684"/>
                  <a:gd name="T29" fmla="*/ 2795 h 880"/>
                  <a:gd name="T30" fmla="*/ 10152 w 1684"/>
                  <a:gd name="T31" fmla="*/ 2232 h 880"/>
                  <a:gd name="T32" fmla="*/ 10826 w 1684"/>
                  <a:gd name="T33" fmla="*/ 1849 h 880"/>
                  <a:gd name="T34" fmla="*/ 10037 w 1684"/>
                  <a:gd name="T35" fmla="*/ 1897 h 880"/>
                  <a:gd name="T36" fmla="*/ 9425 w 1684"/>
                  <a:gd name="T37" fmla="*/ 2262 h 880"/>
                  <a:gd name="T38" fmla="*/ 9217 w 1684"/>
                  <a:gd name="T39" fmla="*/ 2720 h 880"/>
                  <a:gd name="T40" fmla="*/ 867 w 1684"/>
                  <a:gd name="T41" fmla="*/ 1065 h 880"/>
                  <a:gd name="T42" fmla="*/ 646 w 1684"/>
                  <a:gd name="T43" fmla="*/ 738 h 880"/>
                  <a:gd name="T44" fmla="*/ 833 w 1684"/>
                  <a:gd name="T45" fmla="*/ 328 h 880"/>
                  <a:gd name="T46" fmla="*/ 1753 w 1684"/>
                  <a:gd name="T47" fmla="*/ 0 h 880"/>
                  <a:gd name="T48" fmla="*/ 1261 w 1684"/>
                  <a:gd name="T49" fmla="*/ 0 h 880"/>
                  <a:gd name="T50" fmla="*/ 126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810 w 1190"/>
                  <a:gd name="T1" fmla="*/ 0 h 500"/>
                  <a:gd name="T2" fmla="*/ 9627 w 1190"/>
                  <a:gd name="T3" fmla="*/ 1680 h 500"/>
                  <a:gd name="T4" fmla="*/ 8699 w 1190"/>
                  <a:gd name="T5" fmla="*/ 1714 h 500"/>
                  <a:gd name="T6" fmla="*/ 0 w 1190"/>
                  <a:gd name="T7" fmla="*/ 92 h 500"/>
                  <a:gd name="T8" fmla="*/ 810 w 1190"/>
                  <a:gd name="T9" fmla="*/ 0 h 500"/>
                  <a:gd name="T10" fmla="*/ 81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948 w 160"/>
                  <a:gd name="T1" fmla="*/ 0 h 335"/>
                  <a:gd name="T2" fmla="*/ 155 w 160"/>
                  <a:gd name="T3" fmla="*/ 359 h 335"/>
                  <a:gd name="T4" fmla="*/ 0 w 160"/>
                  <a:gd name="T5" fmla="*/ 771 h 335"/>
                  <a:gd name="T6" fmla="*/ 272 w 160"/>
                  <a:gd name="T7" fmla="*/ 1055 h 335"/>
                  <a:gd name="T8" fmla="*/ 765 w 160"/>
                  <a:gd name="T9" fmla="*/ 1125 h 335"/>
                  <a:gd name="T10" fmla="*/ 620 w 160"/>
                  <a:gd name="T11" fmla="*/ 515 h 335"/>
                  <a:gd name="T12" fmla="*/ 1304 w 160"/>
                  <a:gd name="T13" fmla="*/ 59 h 335"/>
                  <a:gd name="T14" fmla="*/ 948 w 160"/>
                  <a:gd name="T15" fmla="*/ 0 h 335"/>
                  <a:gd name="T16" fmla="*/ 94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14 w 489"/>
                  <a:gd name="T1" fmla="*/ 119 h 296"/>
                  <a:gd name="T2" fmla="*/ 1272 w 489"/>
                  <a:gd name="T3" fmla="*/ 229 h 296"/>
                  <a:gd name="T4" fmla="*/ 2580 w 489"/>
                  <a:gd name="T5" fmla="*/ 475 h 296"/>
                  <a:gd name="T6" fmla="*/ 3504 w 489"/>
                  <a:gd name="T7" fmla="*/ 842 h 296"/>
                  <a:gd name="T8" fmla="*/ 2596 w 489"/>
                  <a:gd name="T9" fmla="*/ 796 h 296"/>
                  <a:gd name="T10" fmla="*/ 1104 w 489"/>
                  <a:gd name="T11" fmla="*/ 505 h 296"/>
                  <a:gd name="T12" fmla="*/ 397 w 489"/>
                  <a:gd name="T13" fmla="*/ 277 h 296"/>
                  <a:gd name="T14" fmla="*/ 849 w 489"/>
                  <a:gd name="T15" fmla="*/ 564 h 296"/>
                  <a:gd name="T16" fmla="*/ 2165 w 489"/>
                  <a:gd name="T17" fmla="*/ 933 h 296"/>
                  <a:gd name="T18" fmla="*/ 3708 w 489"/>
                  <a:gd name="T19" fmla="*/ 1026 h 296"/>
                  <a:gd name="T20" fmla="*/ 3892 w 489"/>
                  <a:gd name="T21" fmla="*/ 775 h 296"/>
                  <a:gd name="T22" fmla="*/ 3137 w 489"/>
                  <a:gd name="T23" fmla="*/ 416 h 296"/>
                  <a:gd name="T24" fmla="*/ 1352 w 489"/>
                  <a:gd name="T25" fmla="*/ 59 h 296"/>
                  <a:gd name="T26" fmla="*/ 0 w 489"/>
                  <a:gd name="T27" fmla="*/ 0 h 296"/>
                  <a:gd name="T28" fmla="*/ 114 w 489"/>
                  <a:gd name="T29" fmla="*/ 119 h 296"/>
                  <a:gd name="T30" fmla="*/ 114 w 489"/>
                  <a:gd name="T31" fmla="*/ 11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96 w 794"/>
                <a:gd name="T1" fmla="*/ 50 h 414"/>
                <a:gd name="T2" fmla="*/ 176 w 794"/>
                <a:gd name="T3" fmla="*/ 40 h 414"/>
                <a:gd name="T4" fmla="*/ 137 w 794"/>
                <a:gd name="T5" fmla="*/ 26 h 414"/>
                <a:gd name="T6" fmla="*/ 17 w 794"/>
                <a:gd name="T7" fmla="*/ 0 h 414"/>
                <a:gd name="T8" fmla="*/ 6 w 794"/>
                <a:gd name="T9" fmla="*/ 3 h 414"/>
                <a:gd name="T10" fmla="*/ 0 w 794"/>
                <a:gd name="T11" fmla="*/ 11 h 414"/>
                <a:gd name="T12" fmla="*/ 6 w 794"/>
                <a:gd name="T13" fmla="*/ 20 h 414"/>
                <a:gd name="T14" fmla="*/ 141 w 794"/>
                <a:gd name="T15" fmla="*/ 52 h 414"/>
                <a:gd name="T16" fmla="*/ 170 w 794"/>
                <a:gd name="T17" fmla="*/ 49 h 414"/>
                <a:gd name="T18" fmla="*/ 195 w 794"/>
                <a:gd name="T19" fmla="*/ 52 h 414"/>
                <a:gd name="T20" fmla="*/ 196 w 794"/>
                <a:gd name="T21" fmla="*/ 50 h 414"/>
                <a:gd name="T22" fmla="*/ 196 w 794"/>
                <a:gd name="T23" fmla="*/ 5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5 w 1586"/>
                <a:gd name="T3" fmla="*/ 1 h 821"/>
                <a:gd name="T4" fmla="*/ 6 w 1586"/>
                <a:gd name="T5" fmla="*/ 1 h 821"/>
                <a:gd name="T6" fmla="*/ 6 w 1586"/>
                <a:gd name="T7" fmla="*/ 1 h 821"/>
                <a:gd name="T8" fmla="*/ 6 w 1586"/>
                <a:gd name="T9" fmla="*/ 2 h 821"/>
                <a:gd name="T10" fmla="*/ 5 w 1586"/>
                <a:gd name="T11" fmla="*/ 1 h 821"/>
                <a:gd name="T12" fmla="*/ 4 w 1586"/>
                <a:gd name="T13" fmla="*/ 2 h 821"/>
                <a:gd name="T14" fmla="*/ 0 w 1586"/>
                <a:gd name="T15" fmla="*/ 1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1 h 747"/>
                <a:gd name="T2" fmla="*/ 4 w 1049"/>
                <a:gd name="T3" fmla="*/ 1 h 747"/>
                <a:gd name="T4" fmla="*/ 4 w 1049"/>
                <a:gd name="T5" fmla="*/ 1 h 747"/>
                <a:gd name="T6" fmla="*/ 4 w 1049"/>
                <a:gd name="T7" fmla="*/ 1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1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1 h 880"/>
                  <a:gd name="T8" fmla="*/ 4 w 1684"/>
                  <a:gd name="T9" fmla="*/ 2 h 880"/>
                  <a:gd name="T10" fmla="*/ 6 w 1684"/>
                  <a:gd name="T11" fmla="*/ 2 h 880"/>
                  <a:gd name="T12" fmla="*/ 6 w 1684"/>
                  <a:gd name="T13" fmla="*/ 2 h 880"/>
                  <a:gd name="T14" fmla="*/ 7 w 1684"/>
                  <a:gd name="T15" fmla="*/ 2 h 880"/>
                  <a:gd name="T16" fmla="*/ 6 w 1684"/>
                  <a:gd name="T17" fmla="*/ 1 h 880"/>
                  <a:gd name="T18" fmla="*/ 6 w 1684"/>
                  <a:gd name="T19" fmla="*/ 1 h 880"/>
                  <a:gd name="T20" fmla="*/ 5 w 1684"/>
                  <a:gd name="T21" fmla="*/ 1 h 880"/>
                  <a:gd name="T22" fmla="*/ 6 w 1684"/>
                  <a:gd name="T23" fmla="*/ 1 h 880"/>
                  <a:gd name="T24" fmla="*/ 6 w 1684"/>
                  <a:gd name="T25" fmla="*/ 2 h 880"/>
                  <a:gd name="T26" fmla="*/ 6 w 1684"/>
                  <a:gd name="T27" fmla="*/ 1 h 880"/>
                  <a:gd name="T28" fmla="*/ 5 w 1684"/>
                  <a:gd name="T29" fmla="*/ 2 h 880"/>
                  <a:gd name="T30" fmla="*/ 5 w 1684"/>
                  <a:gd name="T31" fmla="*/ 1 h 880"/>
                  <a:gd name="T32" fmla="*/ 5 w 1684"/>
                  <a:gd name="T33" fmla="*/ 1 h 880"/>
                  <a:gd name="T34" fmla="*/ 5 w 1684"/>
                  <a:gd name="T35" fmla="*/ 1 h 880"/>
                  <a:gd name="T36" fmla="*/ 4 w 1684"/>
                  <a:gd name="T37" fmla="*/ 1 h 880"/>
                  <a:gd name="T38" fmla="*/ 4 w 1684"/>
                  <a:gd name="T39" fmla="*/ 1 h 880"/>
                  <a:gd name="T40" fmla="*/ 0 w 1684"/>
                  <a:gd name="T41" fmla="*/ 1 h 880"/>
                  <a:gd name="T42" fmla="*/ 0 w 1684"/>
                  <a:gd name="T43" fmla="*/ 0 h 880"/>
                  <a:gd name="T44" fmla="*/ 0 w 1684"/>
                  <a:gd name="T45" fmla="*/ 0 h 880"/>
                  <a:gd name="T46" fmla="*/ 1 w 1684"/>
                  <a:gd name="T47" fmla="*/ 0 h 880"/>
                  <a:gd name="T48" fmla="*/ 1 w 1684"/>
                  <a:gd name="T49" fmla="*/ 0 h 880"/>
                  <a:gd name="T50" fmla="*/ 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5 w 1190"/>
                  <a:gd name="T3" fmla="*/ 1 h 500"/>
                  <a:gd name="T4" fmla="*/ 4 w 1190"/>
                  <a:gd name="T5" fmla="*/ 1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1 h 335"/>
                  <a:gd name="T8" fmla="*/ 0 w 160"/>
                  <a:gd name="T9" fmla="*/ 1 h 335"/>
                  <a:gd name="T10" fmla="*/ 0 w 160"/>
                  <a:gd name="T11" fmla="*/ 0 h 335"/>
                  <a:gd name="T12" fmla="*/ 1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1 w 489"/>
                  <a:gd name="T3" fmla="*/ 0 h 296"/>
                  <a:gd name="T4" fmla="*/ 1 w 489"/>
                  <a:gd name="T5" fmla="*/ 0 h 296"/>
                  <a:gd name="T6" fmla="*/ 2 w 489"/>
                  <a:gd name="T7" fmla="*/ 0 h 296"/>
                  <a:gd name="T8" fmla="*/ 1 w 489"/>
                  <a:gd name="T9" fmla="*/ 0 h 296"/>
                  <a:gd name="T10" fmla="*/ 1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1 w 489"/>
                  <a:gd name="T17" fmla="*/ 0 h 296"/>
                  <a:gd name="T18" fmla="*/ 2 w 489"/>
                  <a:gd name="T19" fmla="*/ 1 h 296"/>
                  <a:gd name="T20" fmla="*/ 2 w 489"/>
                  <a:gd name="T21" fmla="*/ 0 h 296"/>
                  <a:gd name="T22" fmla="*/ 2 w 489"/>
                  <a:gd name="T23" fmla="*/ 0 h 296"/>
                  <a:gd name="T24" fmla="*/ 1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/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99531-4321-4460-9D02-6DAF1EA6E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F961A-86D8-4959-85C3-EF948A90B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7DE30-D18E-4792-B2CE-90F309D0F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78BD5-B903-496D-BC36-1A5F52146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14B51-97D0-4A86-A98D-388706CEA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18E25-6FED-4549-971A-2625B3DB5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800EC-5D18-48BE-8BA0-2D4B6D791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8EABB-0C60-4C70-B2C1-D9C4E28EB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A787C-0A81-4DA5-B694-1298F0E98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3FFB-08B6-4C21-8037-37838771A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8B45B-E2FD-4811-8169-947EBBB62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66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C23513-B7CB-4531-AA21-C14F5BBDC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25 w 2177"/>
                <a:gd name="T1" fmla="*/ 20 h 1298"/>
                <a:gd name="T2" fmla="*/ 23 w 2177"/>
                <a:gd name="T3" fmla="*/ 18 h 1298"/>
                <a:gd name="T4" fmla="*/ 21 w 2177"/>
                <a:gd name="T5" fmla="*/ 8 h 1298"/>
                <a:gd name="T6" fmla="*/ 34 w 2177"/>
                <a:gd name="T7" fmla="*/ 6 h 1298"/>
                <a:gd name="T8" fmla="*/ 35 w 2177"/>
                <a:gd name="T9" fmla="*/ 4 h 1298"/>
                <a:gd name="T10" fmla="*/ 33 w 2177"/>
                <a:gd name="T11" fmla="*/ 2 h 1298"/>
                <a:gd name="T12" fmla="*/ 20 w 2177"/>
                <a:gd name="T13" fmla="*/ 4 h 1298"/>
                <a:gd name="T14" fmla="*/ 20 w 2177"/>
                <a:gd name="T15" fmla="*/ 1 h 1298"/>
                <a:gd name="T16" fmla="*/ 17 w 2177"/>
                <a:gd name="T17" fmla="*/ 0 h 1298"/>
                <a:gd name="T18" fmla="*/ 15 w 2177"/>
                <a:gd name="T19" fmla="*/ 1 h 1298"/>
                <a:gd name="T20" fmla="*/ 14 w 2177"/>
                <a:gd name="T21" fmla="*/ 2 h 1298"/>
                <a:gd name="T22" fmla="*/ 15 w 2177"/>
                <a:gd name="T23" fmla="*/ 5 h 1298"/>
                <a:gd name="T24" fmla="*/ 11 w 2177"/>
                <a:gd name="T25" fmla="*/ 7 h 1298"/>
                <a:gd name="T26" fmla="*/ 16 w 2177"/>
                <a:gd name="T27" fmla="*/ 8 h 1298"/>
                <a:gd name="T28" fmla="*/ 18 w 2177"/>
                <a:gd name="T29" fmla="*/ 14 h 1298"/>
                <a:gd name="T30" fmla="*/ 3 w 2177"/>
                <a:gd name="T31" fmla="*/ 8 h 1298"/>
                <a:gd name="T32" fmla="*/ 1 w 2177"/>
                <a:gd name="T33" fmla="*/ 8 h 1298"/>
                <a:gd name="T34" fmla="*/ 0 w 2177"/>
                <a:gd name="T35" fmla="*/ 10 h 1298"/>
                <a:gd name="T36" fmla="*/ 1 w 2177"/>
                <a:gd name="T37" fmla="*/ 13 h 1298"/>
                <a:gd name="T38" fmla="*/ 18 w 2177"/>
                <a:gd name="T39" fmla="*/ 21 h 1298"/>
                <a:gd name="T40" fmla="*/ 22 w 2177"/>
                <a:gd name="T41" fmla="*/ 20 h 1298"/>
                <a:gd name="T42" fmla="*/ 25 w 2177"/>
                <a:gd name="T43" fmla="*/ 21 h 1298"/>
                <a:gd name="T44" fmla="*/ 25 w 2177"/>
                <a:gd name="T45" fmla="*/ 20 h 1298"/>
                <a:gd name="T46" fmla="*/ 25 w 2177"/>
                <a:gd name="T47" fmla="*/ 2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1 w 143"/>
                <a:gd name="T3" fmla="*/ 0 h 258"/>
                <a:gd name="T4" fmla="*/ 2 w 143"/>
                <a:gd name="T5" fmla="*/ 4 h 258"/>
                <a:gd name="T6" fmla="*/ 0 w 143"/>
                <a:gd name="T7" fmla="*/ 5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2 w 1586"/>
                <a:gd name="T1" fmla="*/ 0 h 821"/>
                <a:gd name="T2" fmla="*/ 20 w 1586"/>
                <a:gd name="T3" fmla="*/ 8 h 821"/>
                <a:gd name="T4" fmla="*/ 22 w 1586"/>
                <a:gd name="T5" fmla="*/ 9 h 821"/>
                <a:gd name="T6" fmla="*/ 24 w 1586"/>
                <a:gd name="T7" fmla="*/ 12 h 821"/>
                <a:gd name="T8" fmla="*/ 24 w 1586"/>
                <a:gd name="T9" fmla="*/ 12 h 821"/>
                <a:gd name="T10" fmla="*/ 21 w 1586"/>
                <a:gd name="T11" fmla="*/ 12 h 821"/>
                <a:gd name="T12" fmla="*/ 17 w 1586"/>
                <a:gd name="T13" fmla="*/ 12 h 821"/>
                <a:gd name="T14" fmla="*/ 0 w 1586"/>
                <a:gd name="T15" fmla="*/ 4 h 821"/>
                <a:gd name="T16" fmla="*/ 0 w 1586"/>
                <a:gd name="T17" fmla="*/ 2 h 821"/>
                <a:gd name="T18" fmla="*/ 0 w 1586"/>
                <a:gd name="T19" fmla="*/ 0 h 821"/>
                <a:gd name="T20" fmla="*/ 2 w 1586"/>
                <a:gd name="T21" fmla="*/ 0 h 821"/>
                <a:gd name="T22" fmla="*/ 2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6 h 747"/>
                <a:gd name="T2" fmla="*/ 15 w 1049"/>
                <a:gd name="T3" fmla="*/ 12 h 747"/>
                <a:gd name="T4" fmla="*/ 15 w 1049"/>
                <a:gd name="T5" fmla="*/ 9 h 747"/>
                <a:gd name="T6" fmla="*/ 17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6 h 747"/>
                <a:gd name="T14" fmla="*/ 0 w 1049"/>
                <a:gd name="T15" fmla="*/ 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2 w 272"/>
                <a:gd name="T3" fmla="*/ 0 h 241"/>
                <a:gd name="T4" fmla="*/ 3 w 272"/>
                <a:gd name="T5" fmla="*/ 1 h 241"/>
                <a:gd name="T6" fmla="*/ 4 w 272"/>
                <a:gd name="T7" fmla="*/ 3 h 241"/>
                <a:gd name="T8" fmla="*/ 2 w 272"/>
                <a:gd name="T9" fmla="*/ 3 h 241"/>
                <a:gd name="T10" fmla="*/ 0 w 272"/>
                <a:gd name="T11" fmla="*/ 4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 w 152"/>
                <a:gd name="T1" fmla="*/ 1 h 224"/>
                <a:gd name="T2" fmla="*/ 3 w 152"/>
                <a:gd name="T3" fmla="*/ 4 h 224"/>
                <a:gd name="T4" fmla="*/ 0 w 152"/>
                <a:gd name="T5" fmla="*/ 1 h 224"/>
                <a:gd name="T6" fmla="*/ 2 w 152"/>
                <a:gd name="T7" fmla="*/ 0 h 224"/>
                <a:gd name="T8" fmla="*/ 3 w 152"/>
                <a:gd name="T9" fmla="*/ 1 h 224"/>
                <a:gd name="T10" fmla="*/ 3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 h 764"/>
                <a:gd name="T2" fmla="*/ 2 w 386"/>
                <a:gd name="T3" fmla="*/ 0 h 764"/>
                <a:gd name="T4" fmla="*/ 4 w 386"/>
                <a:gd name="T5" fmla="*/ 1 h 764"/>
                <a:gd name="T6" fmla="*/ 7 w 386"/>
                <a:gd name="T7" fmla="*/ 12 h 764"/>
                <a:gd name="T8" fmla="*/ 5 w 386"/>
                <a:gd name="T9" fmla="*/ 12 h 764"/>
                <a:gd name="T10" fmla="*/ 3 w 386"/>
                <a:gd name="T11" fmla="*/ 11 h 764"/>
                <a:gd name="T12" fmla="*/ 0 w 386"/>
                <a:gd name="T13" fmla="*/ 2 h 764"/>
                <a:gd name="T14" fmla="*/ 0 w 386"/>
                <a:gd name="T15" fmla="*/ 2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1 w 728"/>
                <a:gd name="T1" fmla="*/ 0 h 348"/>
                <a:gd name="T2" fmla="*/ 0 w 728"/>
                <a:gd name="T3" fmla="*/ 2 h 348"/>
                <a:gd name="T4" fmla="*/ 1 w 728"/>
                <a:gd name="T5" fmla="*/ 6 h 348"/>
                <a:gd name="T6" fmla="*/ 12 w 728"/>
                <a:gd name="T7" fmla="*/ 4 h 348"/>
                <a:gd name="T8" fmla="*/ 12 w 728"/>
                <a:gd name="T9" fmla="*/ 1 h 348"/>
                <a:gd name="T10" fmla="*/ 11 w 728"/>
                <a:gd name="T11" fmla="*/ 0 h 348"/>
                <a:gd name="T12" fmla="*/ 1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5 w 312"/>
                <a:gd name="T1" fmla="*/ 0 h 135"/>
                <a:gd name="T2" fmla="*/ 0 w 312"/>
                <a:gd name="T3" fmla="*/ 1 h 135"/>
                <a:gd name="T4" fmla="*/ 5 w 312"/>
                <a:gd name="T5" fmla="*/ 2 h 135"/>
                <a:gd name="T6" fmla="*/ 5 w 312"/>
                <a:gd name="T7" fmla="*/ 0 h 135"/>
                <a:gd name="T8" fmla="*/ 5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 h 175"/>
                    <a:gd name="T2" fmla="*/ 2 w 313"/>
                    <a:gd name="T3" fmla="*/ 0 h 175"/>
                    <a:gd name="T4" fmla="*/ 4 w 313"/>
                    <a:gd name="T5" fmla="*/ 0 h 175"/>
                    <a:gd name="T6" fmla="*/ 5 w 313"/>
                    <a:gd name="T7" fmla="*/ 0 h 175"/>
                    <a:gd name="T8" fmla="*/ 5 w 313"/>
                    <a:gd name="T9" fmla="*/ 1 h 175"/>
                    <a:gd name="T10" fmla="*/ 3 w 313"/>
                    <a:gd name="T11" fmla="*/ 1 h 175"/>
                    <a:gd name="T12" fmla="*/ 2 w 313"/>
                    <a:gd name="T13" fmla="*/ 1 h 175"/>
                    <a:gd name="T14" fmla="*/ 1 w 313"/>
                    <a:gd name="T15" fmla="*/ 2 h 175"/>
                    <a:gd name="T16" fmla="*/ 0 w 313"/>
                    <a:gd name="T17" fmla="*/ 1 h 175"/>
                    <a:gd name="T18" fmla="*/ 0 w 313"/>
                    <a:gd name="T19" fmla="*/ 1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3 w 230"/>
                    <a:gd name="T3" fmla="*/ 5 h 266"/>
                    <a:gd name="T4" fmla="*/ 4 w 230"/>
                    <a:gd name="T5" fmla="*/ 4 h 266"/>
                    <a:gd name="T6" fmla="*/ 4 w 230"/>
                    <a:gd name="T7" fmla="*/ 1 h 266"/>
                    <a:gd name="T8" fmla="*/ 3 w 230"/>
                    <a:gd name="T9" fmla="*/ 0 h 266"/>
                    <a:gd name="T10" fmla="*/ 3 w 230"/>
                    <a:gd name="T11" fmla="*/ 4 h 266"/>
                    <a:gd name="T12" fmla="*/ 2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2 h 234"/>
                    <a:gd name="T4" fmla="*/ 0 w 87"/>
                    <a:gd name="T5" fmla="*/ 3 h 234"/>
                    <a:gd name="T6" fmla="*/ 0 w 87"/>
                    <a:gd name="T7" fmla="*/ 4 h 234"/>
                    <a:gd name="T8" fmla="*/ 1 w 87"/>
                    <a:gd name="T9" fmla="*/ 4 h 234"/>
                    <a:gd name="T10" fmla="*/ 1 w 87"/>
                    <a:gd name="T11" fmla="*/ 2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 w 1190"/>
                  <a:gd name="T1" fmla="*/ 0 h 500"/>
                  <a:gd name="T2" fmla="*/ 19 w 1190"/>
                  <a:gd name="T3" fmla="*/ 8 h 500"/>
                  <a:gd name="T4" fmla="*/ 17 w 1190"/>
                  <a:gd name="T5" fmla="*/ 8 h 500"/>
                  <a:gd name="T6" fmla="*/ 0 w 1190"/>
                  <a:gd name="T7" fmla="*/ 1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2 w 489"/>
                  <a:gd name="T3" fmla="*/ 2 h 296"/>
                  <a:gd name="T4" fmla="*/ 5 w 489"/>
                  <a:gd name="T5" fmla="*/ 3 h 296"/>
                  <a:gd name="T6" fmla="*/ 6 w 489"/>
                  <a:gd name="T7" fmla="*/ 4 h 296"/>
                  <a:gd name="T8" fmla="*/ 5 w 489"/>
                  <a:gd name="T9" fmla="*/ 4 h 296"/>
                  <a:gd name="T10" fmla="*/ 2 w 489"/>
                  <a:gd name="T11" fmla="*/ 3 h 296"/>
                  <a:gd name="T12" fmla="*/ 0 w 489"/>
                  <a:gd name="T13" fmla="*/ 2 h 296"/>
                  <a:gd name="T14" fmla="*/ 1 w 489"/>
                  <a:gd name="T15" fmla="*/ 3 h 296"/>
                  <a:gd name="T16" fmla="*/ 4 w 489"/>
                  <a:gd name="T17" fmla="*/ 5 h 296"/>
                  <a:gd name="T18" fmla="*/ 7 w 489"/>
                  <a:gd name="T19" fmla="*/ 5 h 296"/>
                  <a:gd name="T20" fmla="*/ 7 w 489"/>
                  <a:gd name="T21" fmla="*/ 4 h 296"/>
                  <a:gd name="T22" fmla="*/ 6 w 489"/>
                  <a:gd name="T23" fmla="*/ 2 h 296"/>
                  <a:gd name="T24" fmla="*/ 2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2 w 213"/>
                  <a:gd name="T3" fmla="*/ 0 h 478"/>
                  <a:gd name="T4" fmla="*/ 2 w 213"/>
                  <a:gd name="T5" fmla="*/ 3 h 478"/>
                  <a:gd name="T6" fmla="*/ 2 w 213"/>
                  <a:gd name="T7" fmla="*/ 5 h 478"/>
                  <a:gd name="T8" fmla="*/ 4 w 213"/>
                  <a:gd name="T9" fmla="*/ 7 h 478"/>
                  <a:gd name="T10" fmla="*/ 2 w 213"/>
                  <a:gd name="T11" fmla="*/ 7 h 478"/>
                  <a:gd name="T12" fmla="*/ 1 w 213"/>
                  <a:gd name="T13" fmla="*/ 5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 w 150"/>
                    <a:gd name="T1" fmla="*/ 0 h 173"/>
                    <a:gd name="T2" fmla="*/ 1 w 150"/>
                    <a:gd name="T3" fmla="*/ 2 h 173"/>
                    <a:gd name="T4" fmla="*/ 0 w 150"/>
                    <a:gd name="T5" fmla="*/ 3 h 173"/>
                    <a:gd name="T6" fmla="*/ 2 w 150"/>
                    <a:gd name="T7" fmla="*/ 3 h 173"/>
                    <a:gd name="T8" fmla="*/ 2 w 150"/>
                    <a:gd name="T9" fmla="*/ 2 h 173"/>
                    <a:gd name="T10" fmla="*/ 3 w 150"/>
                    <a:gd name="T11" fmla="*/ 1 h 173"/>
                    <a:gd name="T12" fmla="*/ 2 w 150"/>
                    <a:gd name="T13" fmla="*/ 0 h 173"/>
                    <a:gd name="T14" fmla="*/ 2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4 h 880"/>
                    <a:gd name="T6" fmla="*/ 2 w 1684"/>
                    <a:gd name="T7" fmla="*/ 6 h 880"/>
                    <a:gd name="T8" fmla="*/ 19 w 1684"/>
                    <a:gd name="T9" fmla="*/ 14 h 880"/>
                    <a:gd name="T10" fmla="*/ 23 w 1684"/>
                    <a:gd name="T11" fmla="*/ 14 h 880"/>
                    <a:gd name="T12" fmla="*/ 26 w 1684"/>
                    <a:gd name="T13" fmla="*/ 14 h 880"/>
                    <a:gd name="T14" fmla="*/ 27 w 1684"/>
                    <a:gd name="T15" fmla="*/ 13 h 880"/>
                    <a:gd name="T16" fmla="*/ 24 w 1684"/>
                    <a:gd name="T17" fmla="*/ 11 h 880"/>
                    <a:gd name="T18" fmla="*/ 23 w 1684"/>
                    <a:gd name="T19" fmla="*/ 8 h 880"/>
                    <a:gd name="T20" fmla="*/ 22 w 1684"/>
                    <a:gd name="T21" fmla="*/ 9 h 880"/>
                    <a:gd name="T22" fmla="*/ 23 w 1684"/>
                    <a:gd name="T23" fmla="*/ 11 h 880"/>
                    <a:gd name="T24" fmla="*/ 25 w 1684"/>
                    <a:gd name="T25" fmla="*/ 13 h 880"/>
                    <a:gd name="T26" fmla="*/ 23 w 1684"/>
                    <a:gd name="T27" fmla="*/ 13 h 880"/>
                    <a:gd name="T28" fmla="*/ 20 w 1684"/>
                    <a:gd name="T29" fmla="*/ 13 h 880"/>
                    <a:gd name="T30" fmla="*/ 20 w 1684"/>
                    <a:gd name="T31" fmla="*/ 11 h 880"/>
                    <a:gd name="T32" fmla="*/ 21 w 1684"/>
                    <a:gd name="T33" fmla="*/ 9 h 880"/>
                    <a:gd name="T34" fmla="*/ 20 w 1684"/>
                    <a:gd name="T35" fmla="*/ 9 h 880"/>
                    <a:gd name="T36" fmla="*/ 19 w 1684"/>
                    <a:gd name="T37" fmla="*/ 11 h 880"/>
                    <a:gd name="T38" fmla="*/ 18 w 1684"/>
                    <a:gd name="T39" fmla="*/ 13 h 880"/>
                    <a:gd name="T40" fmla="*/ 2 w 1684"/>
                    <a:gd name="T41" fmla="*/ 5 h 880"/>
                    <a:gd name="T42" fmla="*/ 2 w 1684"/>
                    <a:gd name="T43" fmla="*/ 4 h 880"/>
                    <a:gd name="T44" fmla="*/ 2 w 1684"/>
                    <a:gd name="T45" fmla="*/ 2 h 880"/>
                    <a:gd name="T46" fmla="*/ 4 w 1684"/>
                    <a:gd name="T47" fmla="*/ 0 h 880"/>
                    <a:gd name="T48" fmla="*/ 3 w 1684"/>
                    <a:gd name="T49" fmla="*/ 0 h 880"/>
                    <a:gd name="T50" fmla="*/ 3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 w 160"/>
                    <a:gd name="T1" fmla="*/ 0 h 335"/>
                    <a:gd name="T2" fmla="*/ 1 w 160"/>
                    <a:gd name="T3" fmla="*/ 1 h 335"/>
                    <a:gd name="T4" fmla="*/ 0 w 160"/>
                    <a:gd name="T5" fmla="*/ 3 h 335"/>
                    <a:gd name="T6" fmla="*/ 1 w 160"/>
                    <a:gd name="T7" fmla="*/ 4 h 335"/>
                    <a:gd name="T8" fmla="*/ 2 w 160"/>
                    <a:gd name="T9" fmla="*/ 5 h 335"/>
                    <a:gd name="T10" fmla="*/ 2 w 160"/>
                    <a:gd name="T11" fmla="*/ 2 h 335"/>
                    <a:gd name="T12" fmla="*/ 3 w 160"/>
                    <a:gd name="T13" fmla="*/ 0 h 335"/>
                    <a:gd name="T14" fmla="*/ 2 w 160"/>
                    <a:gd name="T15" fmla="*/ 0 h 335"/>
                    <a:gd name="T16" fmla="*/ 2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4 w 642"/>
                    <a:gd name="T1" fmla="*/ 14 h 1188"/>
                    <a:gd name="T2" fmla="*/ 0 w 642"/>
                    <a:gd name="T3" fmla="*/ 2 h 1188"/>
                    <a:gd name="T4" fmla="*/ 2 w 642"/>
                    <a:gd name="T5" fmla="*/ 1 h 1188"/>
                    <a:gd name="T6" fmla="*/ 5 w 642"/>
                    <a:gd name="T7" fmla="*/ 0 h 1188"/>
                    <a:gd name="T8" fmla="*/ 7 w 642"/>
                    <a:gd name="T9" fmla="*/ 1 h 1188"/>
                    <a:gd name="T10" fmla="*/ 11 w 642"/>
                    <a:gd name="T11" fmla="*/ 19 h 1188"/>
                    <a:gd name="T12" fmla="*/ 9 w 642"/>
                    <a:gd name="T13" fmla="*/ 18 h 1188"/>
                    <a:gd name="T14" fmla="*/ 6 w 642"/>
                    <a:gd name="T15" fmla="*/ 2 h 1188"/>
                    <a:gd name="T16" fmla="*/ 4 w 642"/>
                    <a:gd name="T17" fmla="*/ 1 h 1188"/>
                    <a:gd name="T18" fmla="*/ 2 w 642"/>
                    <a:gd name="T19" fmla="*/ 2 h 1188"/>
                    <a:gd name="T20" fmla="*/ 2 w 642"/>
                    <a:gd name="T21" fmla="*/ 3 h 1188"/>
                    <a:gd name="T22" fmla="*/ 5 w 642"/>
                    <a:gd name="T23" fmla="*/ 15 h 1188"/>
                    <a:gd name="T24" fmla="*/ 4 w 642"/>
                    <a:gd name="T25" fmla="*/ 14 h 1188"/>
                    <a:gd name="T26" fmla="*/ 4 w 642"/>
                    <a:gd name="T27" fmla="*/ 1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2 w 192"/>
                    <a:gd name="T3" fmla="*/ 4 h 504"/>
                    <a:gd name="T4" fmla="*/ 2 w 192"/>
                    <a:gd name="T5" fmla="*/ 5 h 504"/>
                    <a:gd name="T6" fmla="*/ 2 w 192"/>
                    <a:gd name="T7" fmla="*/ 8 h 504"/>
                    <a:gd name="T8" fmla="*/ 3 w 192"/>
                    <a:gd name="T9" fmla="*/ 8 h 504"/>
                    <a:gd name="T10" fmla="*/ 3 w 192"/>
                    <a:gd name="T11" fmla="*/ 6 h 504"/>
                    <a:gd name="T12" fmla="*/ 3 w 192"/>
                    <a:gd name="T13" fmla="*/ 4 h 504"/>
                    <a:gd name="T14" fmla="*/ 2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5 w 390"/>
                    <a:gd name="T1" fmla="*/ 0 h 269"/>
                    <a:gd name="T2" fmla="*/ 5 w 390"/>
                    <a:gd name="T3" fmla="*/ 1 h 269"/>
                    <a:gd name="T4" fmla="*/ 4 w 390"/>
                    <a:gd name="T5" fmla="*/ 2 h 269"/>
                    <a:gd name="T6" fmla="*/ 0 w 390"/>
                    <a:gd name="T7" fmla="*/ 3 h 269"/>
                    <a:gd name="T8" fmla="*/ 0 w 390"/>
                    <a:gd name="T9" fmla="*/ 4 h 269"/>
                    <a:gd name="T10" fmla="*/ 5 w 390"/>
                    <a:gd name="T11" fmla="*/ 4 h 269"/>
                    <a:gd name="T12" fmla="*/ 5 w 390"/>
                    <a:gd name="T13" fmla="*/ 5 h 269"/>
                    <a:gd name="T14" fmla="*/ 7 w 390"/>
                    <a:gd name="T15" fmla="*/ 5 h 269"/>
                    <a:gd name="T16" fmla="*/ 6 w 390"/>
                    <a:gd name="T17" fmla="*/ 3 h 269"/>
                    <a:gd name="T18" fmla="*/ 2 w 390"/>
                    <a:gd name="T19" fmla="*/ 3 h 269"/>
                    <a:gd name="T20" fmla="*/ 6 w 390"/>
                    <a:gd name="T21" fmla="*/ 2 h 269"/>
                    <a:gd name="T22" fmla="*/ 5 w 390"/>
                    <a:gd name="T23" fmla="*/ 0 h 269"/>
                    <a:gd name="T24" fmla="*/ 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 h 424"/>
                    <a:gd name="T2" fmla="*/ 14 w 941"/>
                    <a:gd name="T3" fmla="*/ 0 h 424"/>
                    <a:gd name="T4" fmla="*/ 15 w 941"/>
                    <a:gd name="T5" fmla="*/ 2 h 424"/>
                    <a:gd name="T6" fmla="*/ 15 w 941"/>
                    <a:gd name="T7" fmla="*/ 3 h 424"/>
                    <a:gd name="T8" fmla="*/ 15 w 941"/>
                    <a:gd name="T9" fmla="*/ 5 h 424"/>
                    <a:gd name="T10" fmla="*/ 1 w 941"/>
                    <a:gd name="T11" fmla="*/ 7 h 424"/>
                    <a:gd name="T12" fmla="*/ 1 w 941"/>
                    <a:gd name="T13" fmla="*/ 6 h 424"/>
                    <a:gd name="T14" fmla="*/ 14 w 941"/>
                    <a:gd name="T15" fmla="*/ 4 h 424"/>
                    <a:gd name="T16" fmla="*/ 14 w 941"/>
                    <a:gd name="T17" fmla="*/ 3 h 424"/>
                    <a:gd name="T18" fmla="*/ 14 w 941"/>
                    <a:gd name="T19" fmla="*/ 1 h 424"/>
                    <a:gd name="T20" fmla="*/ 0 w 941"/>
                    <a:gd name="T21" fmla="*/ 3 h 424"/>
                    <a:gd name="T22" fmla="*/ 0 w 941"/>
                    <a:gd name="T23" fmla="*/ 3 h 424"/>
                    <a:gd name="T24" fmla="*/ 0 w 941"/>
                    <a:gd name="T25" fmla="*/ 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 h 173"/>
                    <a:gd name="T2" fmla="*/ 2 w 488"/>
                    <a:gd name="T3" fmla="*/ 2 h 173"/>
                    <a:gd name="T4" fmla="*/ 4 w 488"/>
                    <a:gd name="T5" fmla="*/ 2 h 173"/>
                    <a:gd name="T6" fmla="*/ 7 w 488"/>
                    <a:gd name="T7" fmla="*/ 1 h 173"/>
                    <a:gd name="T8" fmla="*/ 8 w 488"/>
                    <a:gd name="T9" fmla="*/ 0 h 173"/>
                    <a:gd name="T10" fmla="*/ 7 w 488"/>
                    <a:gd name="T11" fmla="*/ 0 h 173"/>
                    <a:gd name="T12" fmla="*/ 4 w 488"/>
                    <a:gd name="T13" fmla="*/ 0 h 173"/>
                    <a:gd name="T14" fmla="*/ 2 w 488"/>
                    <a:gd name="T15" fmla="*/ 0 h 173"/>
                    <a:gd name="T16" fmla="*/ 1 w 488"/>
                    <a:gd name="T17" fmla="*/ 1 h 173"/>
                    <a:gd name="T18" fmla="*/ 2 w 488"/>
                    <a:gd name="T19" fmla="*/ 1 h 173"/>
                    <a:gd name="T20" fmla="*/ 5 w 488"/>
                    <a:gd name="T21" fmla="*/ 0 h 173"/>
                    <a:gd name="T22" fmla="*/ 7 w 488"/>
                    <a:gd name="T23" fmla="*/ 0 h 173"/>
                    <a:gd name="T24" fmla="*/ 5 w 488"/>
                    <a:gd name="T25" fmla="*/ 1 h 173"/>
                    <a:gd name="T26" fmla="*/ 3 w 488"/>
                    <a:gd name="T27" fmla="*/ 1 h 173"/>
                    <a:gd name="T28" fmla="*/ 0 w 488"/>
                    <a:gd name="T29" fmla="*/ 1 h 173"/>
                    <a:gd name="T30" fmla="*/ 0 w 488"/>
                    <a:gd name="T31" fmla="*/ 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22 h 3266"/>
                <a:gd name="T2" fmla="*/ 0 w 772"/>
                <a:gd name="T3" fmla="*/ 21 h 3266"/>
                <a:gd name="T4" fmla="*/ 0 w 772"/>
                <a:gd name="T5" fmla="*/ 19 h 3266"/>
                <a:gd name="T6" fmla="*/ 0 w 772"/>
                <a:gd name="T7" fmla="*/ 18 h 3266"/>
                <a:gd name="T8" fmla="*/ 0 w 772"/>
                <a:gd name="T9" fmla="*/ 16 h 3266"/>
                <a:gd name="T10" fmla="*/ 0 w 772"/>
                <a:gd name="T11" fmla="*/ 14 h 3266"/>
                <a:gd name="T12" fmla="*/ 0 w 772"/>
                <a:gd name="T13" fmla="*/ 14 h 3266"/>
                <a:gd name="T14" fmla="*/ 0 w 772"/>
                <a:gd name="T15" fmla="*/ 13 h 3266"/>
                <a:gd name="T16" fmla="*/ 0 w 772"/>
                <a:gd name="T17" fmla="*/ 12 h 3266"/>
                <a:gd name="T18" fmla="*/ 0 w 772"/>
                <a:gd name="T19" fmla="*/ 11 h 3266"/>
                <a:gd name="T20" fmla="*/ 0 w 772"/>
                <a:gd name="T21" fmla="*/ 8 h 3266"/>
                <a:gd name="T22" fmla="*/ 0 w 772"/>
                <a:gd name="T23" fmla="*/ 7 h 3266"/>
                <a:gd name="T24" fmla="*/ 0 w 772"/>
                <a:gd name="T25" fmla="*/ 5 h 3266"/>
                <a:gd name="T26" fmla="*/ 0 w 772"/>
                <a:gd name="T27" fmla="*/ 4 h 3266"/>
                <a:gd name="T28" fmla="*/ 0 w 772"/>
                <a:gd name="T29" fmla="*/ 3 h 3266"/>
                <a:gd name="T30" fmla="*/ 0 w 772"/>
                <a:gd name="T31" fmla="*/ 0 h 3266"/>
                <a:gd name="T32" fmla="*/ 0 w 772"/>
                <a:gd name="T33" fmla="*/ 3 h 3266"/>
                <a:gd name="T34" fmla="*/ 0 w 772"/>
                <a:gd name="T35" fmla="*/ 4 h 3266"/>
                <a:gd name="T36" fmla="*/ 0 w 772"/>
                <a:gd name="T37" fmla="*/ 5 h 3266"/>
                <a:gd name="T38" fmla="*/ 0 w 772"/>
                <a:gd name="T39" fmla="*/ 6 h 3266"/>
                <a:gd name="T40" fmla="*/ 0 w 772"/>
                <a:gd name="T41" fmla="*/ 7 h 3266"/>
                <a:gd name="T42" fmla="*/ 0 w 772"/>
                <a:gd name="T43" fmla="*/ 9 h 3266"/>
                <a:gd name="T44" fmla="*/ 0 w 772"/>
                <a:gd name="T45" fmla="*/ 11 h 3266"/>
                <a:gd name="T46" fmla="*/ 0 w 772"/>
                <a:gd name="T47" fmla="*/ 13 h 3266"/>
                <a:gd name="T48" fmla="*/ 0 w 772"/>
                <a:gd name="T49" fmla="*/ 14 h 3266"/>
                <a:gd name="T50" fmla="*/ 0 w 772"/>
                <a:gd name="T51" fmla="*/ 15 h 3266"/>
                <a:gd name="T52" fmla="*/ 0 w 772"/>
                <a:gd name="T53" fmla="*/ 17 h 3266"/>
                <a:gd name="T54" fmla="*/ 0 w 772"/>
                <a:gd name="T55" fmla="*/ 19 h 3266"/>
                <a:gd name="T56" fmla="*/ 0 w 772"/>
                <a:gd name="T57" fmla="*/ 21 h 3266"/>
                <a:gd name="T58" fmla="*/ 0 w 772"/>
                <a:gd name="T59" fmla="*/ 22 h 3266"/>
                <a:gd name="T60" fmla="*/ 0 w 772"/>
                <a:gd name="T61" fmla="*/ 23 h 3266"/>
                <a:gd name="T62" fmla="*/ 0 w 772"/>
                <a:gd name="T63" fmla="*/ 22 h 3266"/>
                <a:gd name="T64" fmla="*/ 0 w 772"/>
                <a:gd name="T65" fmla="*/ 2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50 h 3266"/>
                <a:gd name="T2" fmla="*/ 0 w 772"/>
                <a:gd name="T3" fmla="*/ 47 h 3266"/>
                <a:gd name="T4" fmla="*/ 0 w 772"/>
                <a:gd name="T5" fmla="*/ 44 h 3266"/>
                <a:gd name="T6" fmla="*/ 0 w 772"/>
                <a:gd name="T7" fmla="*/ 40 h 3266"/>
                <a:gd name="T8" fmla="*/ 0 w 772"/>
                <a:gd name="T9" fmla="*/ 36 h 3266"/>
                <a:gd name="T10" fmla="*/ 0 w 772"/>
                <a:gd name="T11" fmla="*/ 33 h 3266"/>
                <a:gd name="T12" fmla="*/ 0 w 772"/>
                <a:gd name="T13" fmla="*/ 31 h 3266"/>
                <a:gd name="T14" fmla="*/ 0 w 772"/>
                <a:gd name="T15" fmla="*/ 30 h 3266"/>
                <a:gd name="T16" fmla="*/ 0 w 772"/>
                <a:gd name="T17" fmla="*/ 28 h 3266"/>
                <a:gd name="T18" fmla="*/ 0 w 772"/>
                <a:gd name="T19" fmla="*/ 25 h 3266"/>
                <a:gd name="T20" fmla="*/ 0 w 772"/>
                <a:gd name="T21" fmla="*/ 19 h 3266"/>
                <a:gd name="T22" fmla="*/ 0 w 772"/>
                <a:gd name="T23" fmla="*/ 15 h 3266"/>
                <a:gd name="T24" fmla="*/ 0 w 772"/>
                <a:gd name="T25" fmla="*/ 12 h 3266"/>
                <a:gd name="T26" fmla="*/ 0 w 772"/>
                <a:gd name="T27" fmla="*/ 10 h 3266"/>
                <a:gd name="T28" fmla="*/ 0 w 772"/>
                <a:gd name="T29" fmla="*/ 7 h 3266"/>
                <a:gd name="T30" fmla="*/ 0 w 772"/>
                <a:gd name="T31" fmla="*/ 0 h 3266"/>
                <a:gd name="T32" fmla="*/ 0 w 772"/>
                <a:gd name="T33" fmla="*/ 6 h 3266"/>
                <a:gd name="T34" fmla="*/ 0 w 772"/>
                <a:gd name="T35" fmla="*/ 10 h 3266"/>
                <a:gd name="T36" fmla="*/ 0 w 772"/>
                <a:gd name="T37" fmla="*/ 12 h 3266"/>
                <a:gd name="T38" fmla="*/ 0 w 772"/>
                <a:gd name="T39" fmla="*/ 14 h 3266"/>
                <a:gd name="T40" fmla="*/ 0 w 772"/>
                <a:gd name="T41" fmla="*/ 17 h 3266"/>
                <a:gd name="T42" fmla="*/ 0 w 772"/>
                <a:gd name="T43" fmla="*/ 20 h 3266"/>
                <a:gd name="T44" fmla="*/ 0 w 772"/>
                <a:gd name="T45" fmla="*/ 26 h 3266"/>
                <a:gd name="T46" fmla="*/ 0 w 772"/>
                <a:gd name="T47" fmla="*/ 30 h 3266"/>
                <a:gd name="T48" fmla="*/ 0 w 772"/>
                <a:gd name="T49" fmla="*/ 33 h 3266"/>
                <a:gd name="T50" fmla="*/ 0 w 772"/>
                <a:gd name="T51" fmla="*/ 35 h 3266"/>
                <a:gd name="T52" fmla="*/ 0 w 772"/>
                <a:gd name="T53" fmla="*/ 39 h 3266"/>
                <a:gd name="T54" fmla="*/ 0 w 772"/>
                <a:gd name="T55" fmla="*/ 43 h 3266"/>
                <a:gd name="T56" fmla="*/ 0 w 772"/>
                <a:gd name="T57" fmla="*/ 47 h 3266"/>
                <a:gd name="T58" fmla="*/ 0 w 772"/>
                <a:gd name="T59" fmla="*/ 50 h 3266"/>
                <a:gd name="T60" fmla="*/ 0 w 772"/>
                <a:gd name="T61" fmla="*/ 52 h 3266"/>
                <a:gd name="T62" fmla="*/ 0 w 772"/>
                <a:gd name="T63" fmla="*/ 50 h 3266"/>
                <a:gd name="T64" fmla="*/ 0 w 772"/>
                <a:gd name="T65" fmla="*/ 5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1 h 806"/>
                  <a:gd name="T4" fmla="*/ 0 w 245"/>
                  <a:gd name="T5" fmla="*/ 2 h 806"/>
                  <a:gd name="T6" fmla="*/ 0 w 245"/>
                  <a:gd name="T7" fmla="*/ 2 h 806"/>
                  <a:gd name="T8" fmla="*/ 0 w 245"/>
                  <a:gd name="T9" fmla="*/ 1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1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1 h 1230"/>
                    <a:gd name="T4" fmla="*/ 0 w 1064"/>
                    <a:gd name="T5" fmla="*/ 1 h 1230"/>
                    <a:gd name="T6" fmla="*/ 0 w 1064"/>
                    <a:gd name="T7" fmla="*/ 2 h 1230"/>
                    <a:gd name="T8" fmla="*/ 0 w 1064"/>
                    <a:gd name="T9" fmla="*/ 2 h 1230"/>
                    <a:gd name="T10" fmla="*/ 0 w 1064"/>
                    <a:gd name="T11" fmla="*/ 2 h 1230"/>
                    <a:gd name="T12" fmla="*/ 0 w 1064"/>
                    <a:gd name="T13" fmla="*/ 2 h 1230"/>
                    <a:gd name="T14" fmla="*/ 0 w 1064"/>
                    <a:gd name="T15" fmla="*/ 1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1 h 1230"/>
                    <a:gd name="T28" fmla="*/ 0 w 1064"/>
                    <a:gd name="T29" fmla="*/ 1 h 1230"/>
                    <a:gd name="T30" fmla="*/ 0 w 1064"/>
                    <a:gd name="T31" fmla="*/ 2 h 1230"/>
                    <a:gd name="T32" fmla="*/ 0 w 1064"/>
                    <a:gd name="T33" fmla="*/ 2 h 1230"/>
                    <a:gd name="T34" fmla="*/ 0 w 1064"/>
                    <a:gd name="T35" fmla="*/ 2 h 1230"/>
                    <a:gd name="T36" fmla="*/ 0 w 1064"/>
                    <a:gd name="T37" fmla="*/ 1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>
                    <a:gd name="T0" fmla="*/ 1 w 2002"/>
                    <a:gd name="T1" fmla="*/ 0 h 2521"/>
                    <a:gd name="T2" fmla="*/ 0 w 2002"/>
                    <a:gd name="T3" fmla="*/ 5 h 2521"/>
                    <a:gd name="T4" fmla="*/ 0 w 2002"/>
                    <a:gd name="T5" fmla="*/ 5 h 2521"/>
                    <a:gd name="T6" fmla="*/ 1 w 2002"/>
                    <a:gd name="T7" fmla="*/ 0 h 2521"/>
                    <a:gd name="T8" fmla="*/ 1 w 2002"/>
                    <a:gd name="T9" fmla="*/ 0 h 2521"/>
                    <a:gd name="T10" fmla="*/ 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6 h 3771"/>
                    <a:gd name="T2" fmla="*/ 0 w 3007"/>
                    <a:gd name="T3" fmla="*/ 6 h 3771"/>
                    <a:gd name="T4" fmla="*/ 0 w 3007"/>
                    <a:gd name="T5" fmla="*/ 6 h 3771"/>
                    <a:gd name="T6" fmla="*/ 0 w 3007"/>
                    <a:gd name="T7" fmla="*/ 6 h 3771"/>
                    <a:gd name="T8" fmla="*/ 0 w 3007"/>
                    <a:gd name="T9" fmla="*/ 5 h 3771"/>
                    <a:gd name="T10" fmla="*/ 0 w 3007"/>
                    <a:gd name="T11" fmla="*/ 6 h 3771"/>
                    <a:gd name="T12" fmla="*/ 0 w 3007"/>
                    <a:gd name="T13" fmla="*/ 6 h 3771"/>
                    <a:gd name="T14" fmla="*/ 1 w 3007"/>
                    <a:gd name="T15" fmla="*/ 1 h 3771"/>
                    <a:gd name="T16" fmla="*/ 1 w 3007"/>
                    <a:gd name="T17" fmla="*/ 0 h 3771"/>
                    <a:gd name="T18" fmla="*/ 1 w 3007"/>
                    <a:gd name="T19" fmla="*/ 0 h 3771"/>
                    <a:gd name="T20" fmla="*/ 1 w 3007"/>
                    <a:gd name="T21" fmla="*/ 0 h 3771"/>
                    <a:gd name="T22" fmla="*/ 1 w 3007"/>
                    <a:gd name="T23" fmla="*/ 1 h 3771"/>
                    <a:gd name="T24" fmla="*/ 0 w 3007"/>
                    <a:gd name="T25" fmla="*/ 7 h 3771"/>
                    <a:gd name="T26" fmla="*/ 0 w 3007"/>
                    <a:gd name="T27" fmla="*/ 7 h 3771"/>
                    <a:gd name="T28" fmla="*/ 0 w 3007"/>
                    <a:gd name="T29" fmla="*/ 8 h 3771"/>
                    <a:gd name="T30" fmla="*/ 0 w 3007"/>
                    <a:gd name="T31" fmla="*/ 7 h 3771"/>
                    <a:gd name="T32" fmla="*/ 0 w 3007"/>
                    <a:gd name="T33" fmla="*/ 7 h 3771"/>
                    <a:gd name="T34" fmla="*/ 0 w 3007"/>
                    <a:gd name="T35" fmla="*/ 7 h 3771"/>
                    <a:gd name="T36" fmla="*/ 0 w 3007"/>
                    <a:gd name="T37" fmla="*/ 7 h 3771"/>
                    <a:gd name="T38" fmla="*/ 0 w 3007"/>
                    <a:gd name="T39" fmla="*/ 6 h 3771"/>
                    <a:gd name="T40" fmla="*/ 0 w 3007"/>
                    <a:gd name="T41" fmla="*/ 7 h 3771"/>
                    <a:gd name="T42" fmla="*/ 0 w 3007"/>
                    <a:gd name="T43" fmla="*/ 6 h 3771"/>
                    <a:gd name="T44" fmla="*/ 0 w 3007"/>
                    <a:gd name="T45" fmla="*/ 7 h 3771"/>
                    <a:gd name="T46" fmla="*/ 0 w 3007"/>
                    <a:gd name="T47" fmla="*/ 6 h 3771"/>
                    <a:gd name="T48" fmla="*/ 0 w 3007"/>
                    <a:gd name="T49" fmla="*/ 6 h 3771"/>
                    <a:gd name="T50" fmla="*/ 0 w 3007"/>
                    <a:gd name="T51" fmla="*/ 6 h 3771"/>
                    <a:gd name="T52" fmla="*/ 0 w 3007"/>
                    <a:gd name="T53" fmla="*/ 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1 h 342"/>
                    <a:gd name="T6" fmla="*/ 0 w 673"/>
                    <a:gd name="T7" fmla="*/ 1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1 h 403"/>
                    <a:gd name="T6" fmla="*/ 0 w 716"/>
                    <a:gd name="T7" fmla="*/ 1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1 h 411"/>
                    <a:gd name="T6" fmla="*/ 0 w 717"/>
                    <a:gd name="T7" fmla="*/ 1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1 h 386"/>
                    <a:gd name="T6" fmla="*/ 0 w 709"/>
                    <a:gd name="T7" fmla="*/ 1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AG0004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5229225"/>
            <a:ext cx="12192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6" descr="BD1981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413"/>
            <a:ext cx="188436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403648" y="3717032"/>
            <a:ext cx="2592288" cy="2639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43063" y="303213"/>
            <a:ext cx="6169025" cy="45719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1400" kern="0" dirty="0">
              <a:solidFill>
                <a:srgbClr val="2D527F"/>
              </a:solidFill>
              <a:cs typeface="Arial" pitchFamily="34" charset="0"/>
            </a:endParaRP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 bwMode="auto">
          <a:xfrm>
            <a:off x="827088" y="1628775"/>
            <a:ext cx="79930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5000"/>
              </a:lnSpc>
              <a:defRPr/>
            </a:pPr>
            <a:endParaRPr lang="ru-RU" sz="2400" b="1" kern="0" dirty="0">
              <a:solidFill>
                <a:srgbClr val="114F9B"/>
              </a:solidFill>
              <a:effectLst>
                <a:outerShdw blurRad="63500" dist="63500" dir="2700000" algn="tl">
                  <a:schemeClr val="accent1">
                    <a:lumMod val="60000"/>
                    <a:lumOff val="40000"/>
                  </a:schemeClr>
                </a:outerShdw>
              </a:effectLst>
              <a:cs typeface="Arial" pitchFamily="34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sz="3600" b="1" kern="0" dirty="0">
                <a:solidFill>
                  <a:srgbClr val="FF0000"/>
                </a:solidFill>
              </a:rPr>
              <a:t>«Готовность детей к школе»</a:t>
            </a:r>
          </a:p>
          <a:p>
            <a:pPr algn="ctr">
              <a:lnSpc>
                <a:spcPct val="115000"/>
              </a:lnSpc>
              <a:defRPr/>
            </a:pPr>
            <a:r>
              <a:rPr lang="ru-RU" sz="2800" b="1" kern="0" dirty="0">
                <a:solidFill>
                  <a:srgbClr val="7030A0"/>
                </a:solidFill>
              </a:rPr>
              <a:t>Семинар – практикум для родителей</a:t>
            </a:r>
            <a:endParaRPr lang="ru-RU" sz="2800" b="1" kern="0" dirty="0">
              <a:solidFill>
                <a:srgbClr val="FF0000"/>
              </a:solidFill>
            </a:endParaRPr>
          </a:p>
          <a:p>
            <a:pPr algn="ctr">
              <a:lnSpc>
                <a:spcPct val="115000"/>
              </a:lnSpc>
              <a:defRPr/>
            </a:pPr>
            <a:endParaRPr lang="ru-RU" sz="2000" dirty="0"/>
          </a:p>
          <a:p>
            <a:pPr>
              <a:lnSpc>
                <a:spcPct val="115000"/>
              </a:lnSpc>
              <a:defRPr/>
            </a:pPr>
            <a:endParaRPr lang="ru-RU" sz="2000" dirty="0"/>
          </a:p>
        </p:txBody>
      </p:sp>
      <p:pic>
        <p:nvPicPr>
          <p:cNvPr id="3080" name="Рисунок 7" descr="Логотип ИМЦ цветной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63" y="184150"/>
            <a:ext cx="16621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016824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051300"/>
            <a:ext cx="3153916" cy="673844"/>
          </a:xfrm>
        </p:spPr>
        <p:txBody>
          <a:bodyPr/>
          <a:lstStyle/>
          <a:p>
            <a:r>
              <a:rPr lang="ru-RU" sz="1400" dirty="0" smtClean="0"/>
              <a:t>Выполнила воспитатель :</a:t>
            </a:r>
          </a:p>
          <a:p>
            <a:r>
              <a:rPr lang="ru-RU" sz="1400" dirty="0" smtClean="0"/>
              <a:t>Параунина Наталия Олеговна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14313" y="214313"/>
            <a:ext cx="2979737" cy="4071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304800" y="214313"/>
            <a:ext cx="8686800" cy="1357312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</a:rPr>
              <a:t>      Физиологическая</a:t>
            </a:r>
            <a:br>
              <a:rPr lang="ru-RU" altLang="ru-RU" b="1" smtClean="0">
                <a:solidFill>
                  <a:srgbClr val="C00000"/>
                </a:solidFill>
              </a:rPr>
            </a:br>
            <a:r>
              <a:rPr lang="ru-RU" altLang="ru-RU" b="1" smtClean="0">
                <a:solidFill>
                  <a:srgbClr val="C00000"/>
                </a:solidFill>
              </a:rPr>
              <a:t>  готовность</a:t>
            </a:r>
          </a:p>
        </p:txBody>
      </p:sp>
      <p:sp>
        <p:nvSpPr>
          <p:cNvPr id="12292" name="Содержимое 2"/>
          <p:cNvSpPr>
            <a:spLocks noGrp="1"/>
          </p:cNvSpPr>
          <p:nvPr>
            <p:ph idx="1"/>
          </p:nvPr>
        </p:nvSpPr>
        <p:spPr>
          <a:xfrm>
            <a:off x="323850" y="1773238"/>
            <a:ext cx="8596313" cy="4679950"/>
          </a:xfrm>
        </p:spPr>
        <p:txBody>
          <a:bodyPr/>
          <a:lstStyle/>
          <a:p>
            <a:pPr algn="r" eaLnBrk="1" hangingPunct="1">
              <a:buFont typeface="Wingdings" pitchFamily="2" charset="2"/>
              <a:buChar char="v"/>
            </a:pPr>
            <a:r>
              <a:rPr lang="ru-RU" altLang="ru-RU" sz="2800" smtClean="0">
                <a:cs typeface="Arial" pitchFamily="34" charset="0"/>
              </a:rPr>
              <a:t>Уровень физического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altLang="ru-RU" sz="2800" smtClean="0">
                <a:cs typeface="Arial" pitchFamily="34" charset="0"/>
              </a:rPr>
              <a:t>развития в соответствии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altLang="ru-RU" sz="2800" smtClean="0">
                <a:cs typeface="Arial" pitchFamily="34" charset="0"/>
              </a:rPr>
              <a:t> с возрастными нормами.</a:t>
            </a:r>
          </a:p>
          <a:p>
            <a:pPr algn="r" eaLnBrk="1" hangingPunct="1">
              <a:buFont typeface="Wingdings" pitchFamily="2" charset="2"/>
              <a:buChar char="v"/>
            </a:pPr>
            <a:r>
              <a:rPr lang="ru-RU" altLang="ru-RU" sz="2800" smtClean="0">
                <a:cs typeface="Arial" pitchFamily="34" charset="0"/>
              </a:rPr>
              <a:t>Состояние здоровья.</a:t>
            </a:r>
          </a:p>
          <a:p>
            <a:pPr algn="r" eaLnBrk="1" hangingPunct="1">
              <a:buFont typeface="Wingdings" pitchFamily="2" charset="2"/>
              <a:buChar char="v"/>
            </a:pPr>
            <a:r>
              <a:rPr lang="ru-RU" altLang="ru-RU" sz="2800" smtClean="0">
                <a:cs typeface="Arial" pitchFamily="34" charset="0"/>
              </a:rPr>
              <a:t>Развитие мелких мышц руки.</a:t>
            </a:r>
          </a:p>
          <a:p>
            <a:pPr algn="r" eaLnBrk="1" hangingPunct="1">
              <a:buFont typeface="Wingdings" pitchFamily="2" charset="2"/>
              <a:buChar char="v"/>
            </a:pPr>
            <a:r>
              <a:rPr lang="ru-RU" altLang="ru-RU" sz="2800" smtClean="0">
                <a:cs typeface="Arial" pitchFamily="34" charset="0"/>
              </a:rPr>
              <a:t> Пространственная организация и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2800" smtClean="0">
                <a:cs typeface="Arial" pitchFamily="34" charset="0"/>
              </a:rPr>
              <a:t>               координация движений, в том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2800" smtClean="0">
                <a:cs typeface="Arial" pitchFamily="34" charset="0"/>
              </a:rPr>
              <a:t>                    числе  координация «глаз-рука».</a:t>
            </a:r>
          </a:p>
          <a:p>
            <a:pPr algn="r" eaLnBrk="1" hangingPunct="1">
              <a:buFont typeface="Wingdings" pitchFamily="2" charset="2"/>
              <a:buChar char="v"/>
            </a:pPr>
            <a:r>
              <a:rPr lang="ru-RU" altLang="ru-RU" sz="2800" smtClean="0">
                <a:cs typeface="Arial" pitchFamily="34" charset="0"/>
              </a:rPr>
              <a:t>Готовность к учебным нагрузкам.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270750" cy="90011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</a:rPr>
              <a:t>Специальная готовность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50825" y="1341438"/>
            <a:ext cx="8686800" cy="5018087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b="1" u="sng" dirty="0" smtClean="0">
                <a:solidFill>
                  <a:srgbClr val="00B050"/>
                </a:solidFill>
                <a:cs typeface="Arial" pitchFamily="34" charset="0"/>
              </a:rPr>
              <a:t>Общие знания.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cs typeface="Arial" pitchFamily="34" charset="0"/>
              </a:rPr>
              <a:t>Знать свои фамилию, имя, отчество; домашний адрес.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cs typeface="Arial" pitchFamily="34" charset="0"/>
              </a:rPr>
              <a:t>Знать состав семьи; фамилию, имя, отчество родных, их место работы и профессии.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cs typeface="Arial" pitchFamily="34" charset="0"/>
              </a:rPr>
              <a:t>Знания об окружающем мире (растения, домашние и дикие животные, явления природы, люди, техника и т.д.)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cs typeface="Arial" pitchFamily="34" charset="0"/>
              </a:rPr>
              <a:t>        Знать цвета и их оттенки.</a:t>
            </a: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altLang="ru-RU" dirty="0" smtClean="0">
                <a:cs typeface="Times New Roman" pitchFamily="18" charset="0"/>
              </a:rPr>
              <a:t> 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Char char=""/>
              <a:defRPr/>
            </a:pPr>
            <a:endParaRPr lang="ru-RU" altLang="ru-RU" sz="1300" dirty="0" smtClean="0"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9388" y="152400"/>
            <a:ext cx="7632700" cy="16002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</a:rPr>
              <a:t>Математические представления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1676400"/>
            <a:ext cx="8848725" cy="494665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cs typeface="Arial" pitchFamily="34" charset="0"/>
              </a:rPr>
              <a:t>Числовая последовательность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cs typeface="Arial" pitchFamily="34" charset="0"/>
              </a:rPr>
              <a:t>   в пределах 20.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cs typeface="Arial" pitchFamily="34" charset="0"/>
              </a:rPr>
              <a:t>Сложение и вычитание в пределах 10.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cs typeface="Arial" pitchFamily="34" charset="0"/>
              </a:rPr>
              <a:t>Отношения «</a:t>
            </a:r>
            <a:r>
              <a:rPr lang="ru-RU" dirty="0" err="1" smtClean="0">
                <a:cs typeface="Arial" pitchFamily="34" charset="0"/>
              </a:rPr>
              <a:t>больше-меньше</a:t>
            </a:r>
            <a:r>
              <a:rPr lang="ru-RU" dirty="0" smtClean="0">
                <a:cs typeface="Arial" pitchFamily="34" charset="0"/>
              </a:rPr>
              <a:t>», «</a:t>
            </a:r>
            <a:r>
              <a:rPr lang="ru-RU" dirty="0" err="1" smtClean="0">
                <a:cs typeface="Arial" pitchFamily="34" charset="0"/>
              </a:rPr>
              <a:t>выше-ниже</a:t>
            </a:r>
            <a:r>
              <a:rPr lang="ru-RU" dirty="0" smtClean="0">
                <a:cs typeface="Arial" pitchFamily="34" charset="0"/>
              </a:rPr>
              <a:t>» и т.д.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cs typeface="Arial" pitchFamily="34" charset="0"/>
              </a:rPr>
              <a:t>Основные геометрические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cs typeface="Arial" pitchFamily="34" charset="0"/>
              </a:rPr>
              <a:t>   фигуры.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cs typeface="Arial" pitchFamily="34" charset="0"/>
              </a:rPr>
              <a:t>Измерения  и построения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cs typeface="Arial" pitchFamily="34" charset="0"/>
              </a:rPr>
              <a:t>             с помощью линейки.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857875" y="3786188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938" y="1341438"/>
            <a:ext cx="8686800" cy="5160962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cs typeface="Arial" pitchFamily="34" charset="0"/>
              </a:rPr>
              <a:t>Умение составить связный рассказ по картинке.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cs typeface="Arial" pitchFamily="34" charset="0"/>
              </a:rPr>
              <a:t>Умение пересказать небольшой текст.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cs typeface="Arial" pitchFamily="34" charset="0"/>
              </a:rPr>
              <a:t>Умение связно рассказывать истории из своей жизни.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cs typeface="Arial" pitchFamily="34" charset="0"/>
              </a:rPr>
              <a:t>Умение рассуждать.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cs typeface="Arial" pitchFamily="34" charset="0"/>
              </a:rPr>
              <a:t>Умение различать отдельные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cs typeface="Arial" pitchFamily="34" charset="0"/>
              </a:rPr>
              <a:t>   звуки (фонематический слух).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cs typeface="Arial" pitchFamily="34" charset="0"/>
              </a:rPr>
              <a:t>Умение читать желательно,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cs typeface="Arial" pitchFamily="34" charset="0"/>
              </a:rPr>
              <a:t>              но необязательно.</a:t>
            </a:r>
            <a:endParaRPr lang="ru-RU" dirty="0">
              <a:cs typeface="Arial" pitchFamily="34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337300" y="4076700"/>
            <a:ext cx="2592388" cy="2592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364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00113"/>
          </a:xfrm>
        </p:spPr>
        <p:txBody>
          <a:bodyPr/>
          <a:lstStyle/>
          <a:p>
            <a:r>
              <a:rPr lang="ru-RU" altLang="ru-RU" b="1" smtClean="0">
                <a:solidFill>
                  <a:schemeClr val="tx2"/>
                </a:solidFill>
              </a:rPr>
              <a:t>Развитие речи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404813"/>
            <a:ext cx="73437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+mj-lt"/>
              </a:rPr>
              <a:t>Психологическая готовность к школе включает в себя</a:t>
            </a:r>
            <a:endParaRPr lang="ru-RU" sz="28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1358900"/>
          <a:ext cx="8496299" cy="50228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99145"/>
                <a:gridCol w="1699145"/>
                <a:gridCol w="1699145"/>
                <a:gridCol w="1699145"/>
                <a:gridCol w="1699719"/>
              </a:tblGrid>
              <a:tr h="5022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Интеллектуальная готовность: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       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Определенный уровень развития внимания, памяти, речи, мыслительных операций (большой словарный запас, умение анализировать, сравнивать, классифицировать предметы, обобщать, и т.д.)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11" marR="562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Волевая готовность: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  </a:t>
                      </a:r>
                      <a:endParaRPr lang="ru-RU" sz="1400" dirty="0" smtClean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 Умение управлять своим поведением и поступками, эмоциональным состоянием в соответствии с принятыми нормами поведения дома, в детском саду, в гостях.     Способность подчинить «Хочу», «Надо»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11" marR="562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Социальная готовность: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Умение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находить место в коллективе сверстников, подчиняться требованиям сверстников и взрослого, понимать, что не все зависит от желания ребенка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11" marR="562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Личностная готовность: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           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Готовность к принятию новой социальной позиции школьника, адекватное положительное отношение к школе, желание учиться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11" marR="562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Физическая готовность: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Группа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здоровья, физическое развитие (определяют врачи).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умение управлять своим телом, хорошо двигаться и ориентироваться в  пространстве, развитие мелкой моторики рук, а также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скоординированность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движений руки и глаза.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11" marR="5621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13" y="1844824"/>
            <a:ext cx="8027987" cy="44815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Физическое здоровье.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Развитый интеллект.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Умение общаться со сверстниками и взрослыми.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Выносливость </a:t>
            </a:r>
            <a:r>
              <a:rPr lang="ru-RU" sz="2400" dirty="0"/>
              <a:t>и работоспособность.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Умение считать и читать.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Аккуратность и </a:t>
            </a:r>
            <a:r>
              <a:rPr lang="ru-RU" sz="2400" dirty="0" smtClean="0"/>
              <a:t>дисциплинированность</a:t>
            </a:r>
            <a:r>
              <a:rPr lang="ru-RU" sz="2400" dirty="0"/>
              <a:t>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Хорошая память и внимание.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Инициативность</a:t>
            </a:r>
            <a:r>
              <a:rPr lang="ru-RU" sz="2400" dirty="0"/>
              <a:t>, воля и </a:t>
            </a:r>
            <a:r>
              <a:rPr lang="ru-RU" sz="2400" dirty="0" smtClean="0"/>
              <a:t>способность </a:t>
            </a:r>
            <a:r>
              <a:rPr lang="ru-RU" sz="2400" dirty="0"/>
              <a:t>действовать самостоятельно.</a:t>
            </a:r>
          </a:p>
          <a:p>
            <a:pPr marL="0" indent="0" algn="ctr">
              <a:buFontTx/>
              <a:buNone/>
              <a:defRPr/>
            </a:pPr>
            <a:r>
              <a:rPr lang="ru-RU" sz="2400" dirty="0"/>
              <a:t> </a:t>
            </a:r>
            <a:r>
              <a:rPr lang="ru-RU" sz="2400" i="1" dirty="0">
                <a:solidFill>
                  <a:schemeClr val="tx2"/>
                </a:solidFill>
              </a:rPr>
              <a:t>Выберите три самых главных, на ваш взгляд, </a:t>
            </a:r>
            <a:r>
              <a:rPr lang="ru-RU" sz="2400" i="1" dirty="0" smtClean="0">
                <a:solidFill>
                  <a:schemeClr val="tx2"/>
                </a:solidFill>
              </a:rPr>
              <a:t>фактора, пронумеруйте </a:t>
            </a:r>
            <a:r>
              <a:rPr lang="ru-RU" sz="2400" i="1" dirty="0">
                <a:solidFill>
                  <a:schemeClr val="tx2"/>
                </a:solidFill>
              </a:rPr>
              <a:t>по </a:t>
            </a:r>
            <a:r>
              <a:rPr lang="ru-RU" sz="2400" i="1" dirty="0" smtClean="0">
                <a:solidFill>
                  <a:schemeClr val="tx2"/>
                </a:solidFill>
              </a:rPr>
              <a:t>степени </a:t>
            </a:r>
            <a:r>
              <a:rPr lang="ru-RU" sz="2400" i="1" dirty="0">
                <a:solidFill>
                  <a:schemeClr val="tx2"/>
                </a:solidFill>
              </a:rPr>
              <a:t>значимости.</a:t>
            </a:r>
          </a:p>
          <a:p>
            <a:pPr>
              <a:defRPr/>
            </a:pPr>
            <a:endParaRPr lang="ru-RU" sz="2400" dirty="0"/>
          </a:p>
          <a:p>
            <a:pPr marL="0" indent="0">
              <a:buFontTx/>
              <a:buNone/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</p:txBody>
      </p:sp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1042988" y="2492375"/>
            <a:ext cx="6870700" cy="755650"/>
          </a:xfrm>
        </p:spPr>
        <p:txBody>
          <a:bodyPr/>
          <a:lstStyle/>
          <a:p>
            <a:r>
              <a:rPr lang="ru-RU" altLang="ru-RU" sz="3600" b="1" smtClean="0"/>
              <a:t/>
            </a:r>
            <a:br>
              <a:rPr lang="ru-RU" altLang="ru-RU" sz="3600" b="1" smtClean="0"/>
            </a:br>
            <a:r>
              <a:rPr lang="ru-RU" altLang="ru-RU" sz="3600" b="1" smtClean="0"/>
              <a:t/>
            </a:r>
            <a:br>
              <a:rPr lang="ru-RU" altLang="ru-RU" sz="3600" b="1" smtClean="0"/>
            </a:br>
            <a:r>
              <a:rPr lang="ru-RU" altLang="ru-RU" sz="3600" b="1" smtClean="0"/>
              <a:t/>
            </a:r>
            <a:br>
              <a:rPr lang="ru-RU" altLang="ru-RU" sz="3600" b="1" smtClean="0"/>
            </a:br>
            <a:r>
              <a:rPr lang="ru-RU" altLang="ru-RU" sz="3600" b="1" smtClean="0">
                <a:solidFill>
                  <a:schemeClr val="tx2"/>
                </a:solidFill>
              </a:rPr>
              <a:t>Факторы успешной подготовки и адаптации ребенка к школе.</a:t>
            </a:r>
            <a:br>
              <a:rPr lang="ru-RU" altLang="ru-RU" sz="3600" b="1" smtClean="0">
                <a:solidFill>
                  <a:schemeClr val="tx2"/>
                </a:solidFill>
              </a:rPr>
            </a:br>
            <a:r>
              <a:rPr lang="ru-RU" altLang="ru-RU" b="1" smtClean="0"/>
              <a:t> 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137525" cy="850900"/>
          </a:xfrm>
        </p:spPr>
        <p:txBody>
          <a:bodyPr/>
          <a:lstStyle/>
          <a:p>
            <a:pPr eaLnBrk="1" hangingPunct="1">
              <a:buSzPct val="45000"/>
              <a:buFont typeface="StarSymbol"/>
              <a:buNone/>
            </a:pPr>
            <a:r>
              <a:rPr lang="ru-RU" altLang="ru-RU" sz="2400" b="1" smtClean="0">
                <a:solidFill>
                  <a:schemeClr val="tx2"/>
                </a:solidFill>
                <a:ea typeface="Microsoft YaHei" pitchFamily="34" charset="-122"/>
                <a:cs typeface="Mangal" pitchFamily="18" charset="0"/>
              </a:rPr>
              <a:t>«Готовы ли Вы отдать своего ребенка в школу?» авт. С.К.Нартова-Бочавер, Е.А. Мухортова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1116013" y="1268413"/>
            <a:ext cx="7704137" cy="5256212"/>
          </a:xfrm>
        </p:spPr>
        <p:txBody>
          <a:bodyPr/>
          <a:lstStyle/>
          <a:p>
            <a:pPr marL="0" indent="0" eaLnBrk="1">
              <a:spcBef>
                <a:spcPct val="0"/>
              </a:spcBef>
              <a:buFont typeface="StarSymbol"/>
              <a:buNone/>
            </a:pPr>
            <a:r>
              <a:rPr lang="ru-RU" altLang="ru-RU" sz="1600" smtClean="0">
                <a:ea typeface="Microsoft YaHei" pitchFamily="34" charset="-122"/>
                <a:cs typeface="Mangal" pitchFamily="18" charset="0"/>
              </a:rPr>
              <a:t>1. Мне кажется, что мой ребёнок будет учиться хуже других детей.</a:t>
            </a:r>
          </a:p>
          <a:p>
            <a:pPr marL="0" indent="0" eaLnBrk="1">
              <a:spcBef>
                <a:spcPct val="0"/>
              </a:spcBef>
              <a:buFont typeface="StarSymbol"/>
              <a:buNone/>
            </a:pPr>
            <a:r>
              <a:rPr lang="ru-RU" altLang="ru-RU" sz="1600" smtClean="0">
                <a:ea typeface="Microsoft YaHei" pitchFamily="34" charset="-122"/>
                <a:cs typeface="Mangal" pitchFamily="18" charset="0"/>
              </a:rPr>
              <a:t>2. Я опасаюсь, что мой ребенок часто будет обижать других детей.</a:t>
            </a:r>
          </a:p>
          <a:p>
            <a:pPr marL="0" indent="0" eaLnBrk="1">
              <a:spcBef>
                <a:spcPct val="0"/>
              </a:spcBef>
              <a:buFont typeface="StarSymbol"/>
              <a:buNone/>
            </a:pPr>
            <a:r>
              <a:rPr lang="ru-RU" altLang="ru-RU" sz="1600" smtClean="0">
                <a:ea typeface="Microsoft YaHei" pitchFamily="34" charset="-122"/>
                <a:cs typeface="Mangal" pitchFamily="18" charset="0"/>
              </a:rPr>
              <a:t>3. На мой взгляд 4 урока — непомерная нагрузка для маленького ребенка.</a:t>
            </a:r>
          </a:p>
          <a:p>
            <a:pPr marL="0" indent="0" eaLnBrk="1">
              <a:spcBef>
                <a:spcPct val="0"/>
              </a:spcBef>
              <a:buFont typeface="StarSymbol"/>
              <a:buNone/>
            </a:pPr>
            <a:r>
              <a:rPr lang="ru-RU" altLang="ru-RU" sz="1600" smtClean="0">
                <a:ea typeface="Microsoft YaHei" pitchFamily="34" charset="-122"/>
                <a:cs typeface="Mangal" pitchFamily="18" charset="0"/>
              </a:rPr>
              <a:t>4. Трудно быть уверенным, что учителя младших классов хорошо понимают детей.</a:t>
            </a:r>
          </a:p>
          <a:p>
            <a:pPr marL="0" indent="0" eaLnBrk="1">
              <a:spcBef>
                <a:spcPct val="0"/>
              </a:spcBef>
              <a:buFont typeface="StarSymbol"/>
              <a:buNone/>
            </a:pPr>
            <a:r>
              <a:rPr lang="ru-RU" altLang="ru-RU" sz="1600" smtClean="0">
                <a:ea typeface="Microsoft YaHei" pitchFamily="34" charset="-122"/>
                <a:cs typeface="Mangal" pitchFamily="18" charset="0"/>
              </a:rPr>
              <a:t>5. Ребенок может спокойно учиться только в том случае, если учительница — его собственная мама.</a:t>
            </a:r>
          </a:p>
          <a:p>
            <a:pPr marL="0" indent="0" eaLnBrk="1">
              <a:spcBef>
                <a:spcPct val="0"/>
              </a:spcBef>
              <a:buFont typeface="StarSymbol"/>
              <a:buNone/>
            </a:pPr>
            <a:r>
              <a:rPr lang="ru-RU" altLang="ru-RU" sz="1600" smtClean="0">
                <a:ea typeface="Microsoft YaHei" pitchFamily="34" charset="-122"/>
                <a:cs typeface="Mangal" pitchFamily="18" charset="0"/>
              </a:rPr>
              <a:t>6. Трудно представить, что первоклассник может быстро научиться читать, считать и писать.</a:t>
            </a:r>
          </a:p>
          <a:p>
            <a:pPr marL="0" indent="0" eaLnBrk="1">
              <a:spcBef>
                <a:spcPct val="0"/>
              </a:spcBef>
              <a:buFont typeface="StarSymbol"/>
              <a:buNone/>
            </a:pPr>
            <a:r>
              <a:rPr lang="ru-RU" altLang="ru-RU" sz="1600" smtClean="0">
                <a:ea typeface="Microsoft YaHei" pitchFamily="34" charset="-122"/>
                <a:cs typeface="Mangal" pitchFamily="18" charset="0"/>
              </a:rPr>
              <a:t>7. Мне кажется, что дети в этом возрасте еще не способны дружить.</a:t>
            </a:r>
          </a:p>
          <a:p>
            <a:pPr marL="0" indent="0" eaLnBrk="1">
              <a:spcBef>
                <a:spcPct val="0"/>
              </a:spcBef>
              <a:buFont typeface="StarSymbol"/>
              <a:buNone/>
            </a:pPr>
            <a:r>
              <a:rPr lang="ru-RU" altLang="ru-RU" sz="1600" smtClean="0">
                <a:ea typeface="Microsoft YaHei" pitchFamily="34" charset="-122"/>
                <a:cs typeface="Mangal" pitchFamily="18" charset="0"/>
              </a:rPr>
              <a:t>8. Боюсь даже подумать о том, как мой ребенок будет обходиться без дневного сна.</a:t>
            </a:r>
          </a:p>
          <a:p>
            <a:pPr marL="0" indent="0" eaLnBrk="1">
              <a:spcBef>
                <a:spcPct val="0"/>
              </a:spcBef>
              <a:buFont typeface="StarSymbol"/>
              <a:buNone/>
            </a:pPr>
            <a:r>
              <a:rPr lang="ru-RU" altLang="ru-RU" sz="1600" smtClean="0">
                <a:ea typeface="Microsoft YaHei" pitchFamily="34" charset="-122"/>
                <a:cs typeface="Mangal" pitchFamily="18" charset="0"/>
              </a:rPr>
              <a:t>9. Мой ребенок часто плачет, когда к нему обращается незнакомый взрослый человек.</a:t>
            </a:r>
          </a:p>
          <a:p>
            <a:pPr marL="0" indent="0" eaLnBrk="1">
              <a:spcBef>
                <a:spcPct val="0"/>
              </a:spcBef>
              <a:buFont typeface="StarSymbol"/>
              <a:buNone/>
            </a:pPr>
            <a:r>
              <a:rPr lang="ru-RU" altLang="ru-RU" sz="1600" smtClean="0">
                <a:ea typeface="Microsoft YaHei" pitchFamily="34" charset="-122"/>
                <a:cs typeface="Mangal" pitchFamily="18" charset="0"/>
              </a:rPr>
              <a:t>10. Мой ребенок не ходит в детский сад и никогда не расстаётся с матерью.</a:t>
            </a:r>
          </a:p>
          <a:p>
            <a:pPr marL="0" indent="0" eaLnBrk="1">
              <a:spcBef>
                <a:spcPct val="0"/>
              </a:spcBef>
              <a:buFont typeface="StarSymbol"/>
              <a:buNone/>
            </a:pPr>
            <a:r>
              <a:rPr lang="ru-RU" altLang="ru-RU" sz="1600" smtClean="0">
                <a:ea typeface="Microsoft YaHei" pitchFamily="34" charset="-122"/>
                <a:cs typeface="Mangal" pitchFamily="18" charset="0"/>
              </a:rPr>
              <a:t>11. начальная школа, по-моему, редко способна научить чему-либо ребенка.</a:t>
            </a:r>
          </a:p>
          <a:p>
            <a:pPr marL="0" indent="0" eaLnBrk="1">
              <a:spcBef>
                <a:spcPct val="0"/>
              </a:spcBef>
              <a:buFont typeface="StarSymbol"/>
              <a:buNone/>
            </a:pPr>
            <a:r>
              <a:rPr lang="ru-RU" altLang="ru-RU" sz="1600" smtClean="0">
                <a:ea typeface="Microsoft YaHei" pitchFamily="34" charset="-122"/>
                <a:cs typeface="Mangal" pitchFamily="18" charset="0"/>
              </a:rPr>
              <a:t>12. Я опасаюсь, что дети будут дразнить моего ребенка.</a:t>
            </a:r>
          </a:p>
          <a:p>
            <a:pPr marL="0" indent="0" eaLnBrk="1">
              <a:spcBef>
                <a:spcPct val="0"/>
              </a:spcBef>
              <a:buFont typeface="StarSymbol"/>
              <a:buNone/>
            </a:pPr>
            <a:r>
              <a:rPr lang="ru-RU" altLang="ru-RU" sz="1600" smtClean="0">
                <a:ea typeface="Microsoft YaHei" pitchFamily="34" charset="-122"/>
                <a:cs typeface="Mangal" pitchFamily="18" charset="0"/>
              </a:rPr>
              <a:t>13. Мой малыш значительно слабее своих сверстников.</a:t>
            </a:r>
          </a:p>
          <a:p>
            <a:pPr marL="0" indent="0" eaLnBrk="1">
              <a:spcBef>
                <a:spcPct val="0"/>
              </a:spcBef>
              <a:buFont typeface="StarSymbol"/>
              <a:buNone/>
            </a:pPr>
            <a:r>
              <a:rPr lang="ru-RU" altLang="ru-RU" sz="1600" smtClean="0">
                <a:ea typeface="Microsoft YaHei" pitchFamily="34" charset="-122"/>
                <a:cs typeface="Mangal" pitchFamily="18" charset="0"/>
              </a:rPr>
              <a:t>14. Боюсь, что учитель не имеет возможности оценить точно успехи каждого ребенка.</a:t>
            </a:r>
          </a:p>
          <a:p>
            <a:pPr marL="0" indent="0" eaLnBrk="1">
              <a:spcBef>
                <a:spcPct val="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altLang="ru-RU" sz="1600" smtClean="0">
                <a:ea typeface="Microsoft YaHei" pitchFamily="34" charset="-122"/>
                <a:cs typeface="Mangal" pitchFamily="18" charset="0"/>
              </a:rPr>
              <a:t>15. Мой ребенок, говорит часто: «Мама, пойдем в школу вместе»  </a:t>
            </a:r>
          </a:p>
          <a:p>
            <a:pPr marL="0" indent="0" eaLnBrk="1">
              <a:spcBef>
                <a:spcPts val="600"/>
              </a:spcBef>
              <a:spcAft>
                <a:spcPts val="1413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ru-RU" altLang="ru-RU" sz="1600" smtClean="0"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hangingPunct="1">
              <a:defRPr/>
            </a:pPr>
            <a:r>
              <a:rPr altLang="ru-RU" dirty="0" err="1" smtClean="0">
                <a:latin typeface="+mn-lt"/>
                <a:ea typeface="Microsoft YaHei" pitchFamily="34" charset="-122"/>
                <a:cs typeface="Mangal" pitchFamily="18" charset="0"/>
              </a:rPr>
              <a:t>Инструкция</a:t>
            </a:r>
            <a:r>
              <a:rPr altLang="ru-RU" dirty="0" smtClean="0">
                <a:latin typeface="+mn-lt"/>
                <a:ea typeface="Microsoft YaHei" pitchFamily="34" charset="-122"/>
                <a:cs typeface="Mangal" pitchFamily="18" charset="0"/>
              </a:rPr>
              <a:t>: </a:t>
            </a:r>
            <a:r>
              <a:rPr altLang="ru-RU" sz="2400" dirty="0" err="1" smtClean="0">
                <a:latin typeface="+mn-lt"/>
                <a:ea typeface="Microsoft YaHei" pitchFamily="34" charset="-122"/>
                <a:cs typeface="Mangal" pitchFamily="18" charset="0"/>
              </a:rPr>
              <a:t>если</a:t>
            </a:r>
            <a:r>
              <a:rPr altLang="ru-RU" sz="2400" dirty="0" smtClean="0">
                <a:latin typeface="+mn-lt"/>
                <a:ea typeface="Microsoft YaHei" pitchFamily="34" charset="-122"/>
                <a:cs typeface="Mangal" pitchFamily="18" charset="0"/>
              </a:rPr>
              <a:t> </a:t>
            </a:r>
            <a:r>
              <a:rPr altLang="ru-RU" sz="2400" dirty="0" err="1" smtClean="0">
                <a:latin typeface="+mn-lt"/>
                <a:ea typeface="Microsoft YaHei" pitchFamily="34" charset="-122"/>
                <a:cs typeface="Mangal" pitchFamily="18" charset="0"/>
              </a:rPr>
              <a:t>Вы</a:t>
            </a:r>
            <a:r>
              <a:rPr altLang="ru-RU" sz="2400" dirty="0" smtClean="0">
                <a:latin typeface="+mn-lt"/>
                <a:ea typeface="Microsoft YaHei" pitchFamily="34" charset="-122"/>
                <a:cs typeface="Mangal" pitchFamily="18" charset="0"/>
              </a:rPr>
              <a:t> </a:t>
            </a:r>
            <a:r>
              <a:rPr altLang="ru-RU" sz="2400" dirty="0" err="1" smtClean="0">
                <a:latin typeface="+mn-lt"/>
                <a:ea typeface="Microsoft YaHei" pitchFamily="34" charset="-122"/>
                <a:cs typeface="Mangal" pitchFamily="18" charset="0"/>
              </a:rPr>
              <a:t>согласны</a:t>
            </a:r>
            <a:r>
              <a:rPr altLang="ru-RU" sz="2400" dirty="0" smtClean="0">
                <a:latin typeface="+mn-lt"/>
                <a:ea typeface="Microsoft YaHei" pitchFamily="34" charset="-122"/>
                <a:cs typeface="Mangal" pitchFamily="18" charset="0"/>
              </a:rPr>
              <a:t> с </a:t>
            </a:r>
            <a:r>
              <a:rPr altLang="ru-RU" sz="2400" dirty="0" err="1" smtClean="0">
                <a:latin typeface="+mn-lt"/>
                <a:ea typeface="Microsoft YaHei" pitchFamily="34" charset="-122"/>
                <a:cs typeface="Mangal" pitchFamily="18" charset="0"/>
              </a:rPr>
              <a:t>утверждением</a:t>
            </a:r>
            <a:r>
              <a:rPr altLang="ru-RU" sz="2400" dirty="0" smtClean="0">
                <a:latin typeface="+mn-lt"/>
                <a:ea typeface="Microsoft YaHei" pitchFamily="34" charset="-122"/>
                <a:cs typeface="Mangal" pitchFamily="18" charset="0"/>
              </a:rPr>
              <a:t>, </a:t>
            </a:r>
            <a:r>
              <a:rPr altLang="ru-RU" sz="2400" dirty="0" err="1" smtClean="0">
                <a:latin typeface="+mn-lt"/>
                <a:ea typeface="Microsoft YaHei" pitchFamily="34" charset="-122"/>
                <a:cs typeface="Mangal" pitchFamily="18" charset="0"/>
              </a:rPr>
              <a:t>поставьте</a:t>
            </a:r>
            <a:r>
              <a:rPr altLang="ru-RU" sz="2400" dirty="0" smtClean="0">
                <a:latin typeface="+mn-lt"/>
                <a:ea typeface="Microsoft YaHei" pitchFamily="34" charset="-122"/>
                <a:cs typeface="Mangal" pitchFamily="18" charset="0"/>
              </a:rPr>
              <a:t> +, </a:t>
            </a:r>
            <a:r>
              <a:rPr altLang="ru-RU" sz="2400" dirty="0" err="1" smtClean="0">
                <a:latin typeface="+mn-lt"/>
                <a:ea typeface="Microsoft YaHei" pitchFamily="34" charset="-122"/>
                <a:cs typeface="Mangal" pitchFamily="18" charset="0"/>
              </a:rPr>
              <a:t>если</a:t>
            </a:r>
            <a:r>
              <a:rPr altLang="ru-RU" sz="2400" dirty="0" smtClean="0">
                <a:latin typeface="+mn-lt"/>
                <a:ea typeface="Microsoft YaHei" pitchFamily="34" charset="-122"/>
                <a:cs typeface="Mangal" pitchFamily="18" charset="0"/>
              </a:rPr>
              <a:t> </a:t>
            </a:r>
            <a:r>
              <a:rPr altLang="ru-RU" sz="2400" dirty="0" err="1" smtClean="0">
                <a:latin typeface="+mn-lt"/>
                <a:ea typeface="Microsoft YaHei" pitchFamily="34" charset="-122"/>
                <a:cs typeface="Mangal" pitchFamily="18" charset="0"/>
              </a:rPr>
              <a:t>нет</a:t>
            </a:r>
            <a:r>
              <a:rPr altLang="ru-RU" sz="2400" dirty="0" smtClean="0">
                <a:latin typeface="+mn-lt"/>
                <a:ea typeface="Microsoft YaHei" pitchFamily="34" charset="-122"/>
                <a:cs typeface="Mangal" pitchFamily="18" charset="0"/>
              </a:rPr>
              <a:t> -</a:t>
            </a:r>
            <a:r>
              <a:rPr altLang="ru-RU" sz="2400" dirty="0" err="1" smtClean="0">
                <a:latin typeface="+mn-lt"/>
                <a:ea typeface="Microsoft YaHei" pitchFamily="34" charset="-122"/>
                <a:cs typeface="Mangal" pitchFamily="18" charset="0"/>
              </a:rPr>
              <a:t>оставьте</a:t>
            </a:r>
            <a:r>
              <a:rPr altLang="ru-RU" sz="2400" dirty="0" smtClean="0">
                <a:latin typeface="+mn-lt"/>
                <a:ea typeface="Microsoft YaHei" pitchFamily="34" charset="-122"/>
                <a:cs typeface="Mangal" pitchFamily="18" charset="0"/>
              </a:rPr>
              <a:t> </a:t>
            </a:r>
            <a:r>
              <a:rPr altLang="ru-RU" sz="2400" dirty="0" err="1" smtClean="0">
                <a:latin typeface="+mn-lt"/>
                <a:ea typeface="Microsoft YaHei" pitchFamily="34" charset="-122"/>
                <a:cs typeface="Mangal" pitchFamily="18" charset="0"/>
              </a:rPr>
              <a:t>клетку</a:t>
            </a:r>
            <a:r>
              <a:rPr altLang="ru-RU" sz="2400" dirty="0" smtClean="0">
                <a:latin typeface="+mn-lt"/>
                <a:ea typeface="Microsoft YaHei" pitchFamily="34" charset="-122"/>
                <a:cs typeface="Mangal" pitchFamily="18" charset="0"/>
              </a:rPr>
              <a:t> </a:t>
            </a:r>
            <a:r>
              <a:rPr altLang="ru-RU" sz="2400" dirty="0" err="1" smtClean="0">
                <a:latin typeface="+mn-lt"/>
                <a:ea typeface="Microsoft YaHei" pitchFamily="34" charset="-122"/>
                <a:cs typeface="Mangal" pitchFamily="18" charset="0"/>
              </a:rPr>
              <a:t>пустой</a:t>
            </a:r>
            <a:endParaRPr altLang="ru-RU" sz="2400" dirty="0" smtClean="0">
              <a:latin typeface="+mn-lt"/>
              <a:ea typeface="Microsoft YaHei" pitchFamily="34" charset="-122"/>
              <a:cs typeface="Mangal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750" y="2205038"/>
          <a:ext cx="74676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/>
                <a:gridCol w="1493520"/>
                <a:gridCol w="1493520"/>
                <a:gridCol w="1493520"/>
                <a:gridCol w="1493520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1/</a:t>
                      </a:r>
                      <a:endParaRPr lang="ru-RU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2/</a:t>
                      </a:r>
                      <a:endParaRPr lang="ru-RU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3/</a:t>
                      </a:r>
                      <a:endParaRPr lang="ru-RU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4/</a:t>
                      </a:r>
                      <a:endParaRPr lang="ru-RU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5/</a:t>
                      </a:r>
                      <a:endParaRPr lang="ru-RU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6/</a:t>
                      </a:r>
                      <a:endParaRPr lang="ru-RU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7/</a:t>
                      </a:r>
                      <a:endParaRPr lang="ru-RU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8/</a:t>
                      </a:r>
                      <a:endParaRPr lang="ru-RU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9/</a:t>
                      </a:r>
                      <a:endParaRPr lang="ru-RU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10/</a:t>
                      </a:r>
                      <a:endParaRPr lang="ru-RU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11/</a:t>
                      </a:r>
                      <a:endParaRPr lang="ru-RU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12/</a:t>
                      </a:r>
                      <a:endParaRPr lang="ru-RU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13/</a:t>
                      </a:r>
                      <a:endParaRPr lang="ru-RU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14/</a:t>
                      </a:r>
                      <a:endParaRPr lang="ru-RU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15/</a:t>
                      </a:r>
                      <a:endParaRPr lang="ru-RU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7203" name="TextBox 4"/>
          <p:cNvSpPr txBox="1">
            <a:spLocks noChangeArrowheads="1"/>
          </p:cNvSpPr>
          <p:nvPr/>
        </p:nvSpPr>
        <p:spPr bwMode="auto">
          <a:xfrm>
            <a:off x="1835150" y="4095750"/>
            <a:ext cx="6840538" cy="2032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ru-RU" altLang="ru-RU" dirty="0" smtClean="0">
                <a:latin typeface="+mn-lt"/>
              </a:rPr>
              <a:t>  </a:t>
            </a:r>
            <a:r>
              <a:rPr lang="ru-RU" altLang="ru-RU" b="1" dirty="0" smtClean="0">
                <a:latin typeface="+mn-lt"/>
              </a:rPr>
              <a:t>до 4 </a:t>
            </a:r>
            <a:r>
              <a:rPr lang="ru-RU" altLang="ru-RU" dirty="0" smtClean="0">
                <a:latin typeface="+mn-lt"/>
              </a:rPr>
              <a:t>– у Вас есть все основания ждать 1 сентября, по крайней мере Вы сами готовы к школьной жизни своего ребенка;</a:t>
            </a:r>
          </a:p>
          <a:p>
            <a:pPr eaLnBrk="1" hangingPunct="1">
              <a:buFontTx/>
              <a:buChar char="-"/>
              <a:defRPr/>
            </a:pPr>
            <a:r>
              <a:rPr lang="ru-RU" altLang="ru-RU" dirty="0" smtClean="0">
                <a:latin typeface="+mn-lt"/>
              </a:rPr>
              <a:t>  </a:t>
            </a:r>
            <a:r>
              <a:rPr lang="ru-RU" altLang="ru-RU" b="1" dirty="0" smtClean="0">
                <a:latin typeface="+mn-lt"/>
              </a:rPr>
              <a:t>5-10</a:t>
            </a:r>
            <a:r>
              <a:rPr lang="ru-RU" altLang="ru-RU" dirty="0" smtClean="0">
                <a:latin typeface="+mn-lt"/>
              </a:rPr>
              <a:t> – лучше подготовиться к возможным трудностям заранее;</a:t>
            </a:r>
          </a:p>
          <a:p>
            <a:pPr eaLnBrk="1" hangingPunct="1">
              <a:buFontTx/>
              <a:buChar char="-"/>
              <a:defRPr/>
            </a:pPr>
            <a:r>
              <a:rPr lang="ru-RU" altLang="ru-RU" dirty="0" smtClean="0">
                <a:latin typeface="+mn-lt"/>
              </a:rPr>
              <a:t> </a:t>
            </a:r>
            <a:r>
              <a:rPr lang="ru-RU" altLang="ru-RU" b="1" dirty="0" smtClean="0">
                <a:latin typeface="+mn-lt"/>
              </a:rPr>
              <a:t>10 баллов и больше </a:t>
            </a:r>
            <a:r>
              <a:rPr lang="ru-RU" altLang="ru-RU" dirty="0" smtClean="0">
                <a:latin typeface="+mn-lt"/>
              </a:rPr>
              <a:t>– было бы неплохо посоветоваться с детским педагогом-психологом.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04800" y="306388"/>
            <a:ext cx="5995988" cy="1614487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</a:rPr>
              <a:t>Готовы ли родители</a:t>
            </a:r>
            <a:br>
              <a:rPr lang="ru-RU" altLang="ru-RU" b="1" smtClean="0">
                <a:solidFill>
                  <a:srgbClr val="C00000"/>
                </a:solidFill>
              </a:rPr>
            </a:br>
            <a:r>
              <a:rPr lang="ru-RU" altLang="ru-RU" b="1" smtClean="0">
                <a:solidFill>
                  <a:srgbClr val="C00000"/>
                </a:solidFill>
              </a:rPr>
              <a:t> к школе?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609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cs typeface="Arial" pitchFamily="34" charset="0"/>
              </a:rPr>
              <a:t>Жертвовать своим личным временем и некоторыми привычками.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cs typeface="Arial" pitchFamily="34" charset="0"/>
              </a:rPr>
              <a:t>Сдерживать свои эмоции, не кричать,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cs typeface="Arial" pitchFamily="34" charset="0"/>
              </a:rPr>
              <a:t>   не обижать, не унижать. Не наказывать без причины.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cs typeface="Arial" pitchFamily="34" charset="0"/>
              </a:rPr>
              <a:t>Не сравнивать своего ребёнка с другими.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cs typeface="Arial" pitchFamily="34" charset="0"/>
              </a:rPr>
              <a:t>Быть щедрым на похвалу за достигнутые                                                                             успехи, всегда встречать ребёнка из школы    с улыбкой.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>
              <a:cs typeface="Arial" pitchFamily="34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300788" y="155575"/>
            <a:ext cx="1905000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00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Спасибо за внимание.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23850" y="1125538"/>
            <a:ext cx="8686800" cy="4953000"/>
          </a:xfrm>
        </p:spPr>
        <p:txBody>
          <a:bodyPr/>
          <a:lstStyle/>
          <a:p>
            <a:pPr algn="ctr" eaLnBrk="1" hangingPunct="1"/>
            <a:r>
              <a:rPr lang="ru-RU" altLang="ru-RU" i="1" smtClean="0">
                <a:solidFill>
                  <a:srgbClr val="0070C0"/>
                </a:solidFill>
                <a:cs typeface="Arial" pitchFamily="34" charset="0"/>
              </a:rPr>
              <a:t>Успехов, терпения и радости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i="1" smtClean="0">
                <a:solidFill>
                  <a:srgbClr val="0070C0"/>
                </a:solidFill>
                <a:cs typeface="Arial" pitchFamily="34" charset="0"/>
              </a:rPr>
              <a:t>   в общении с детьми!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971551" y="2555875"/>
            <a:ext cx="3412030" cy="2817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509" name="Picture 2" descr="C:\Users\Admnnn\Desktop\8c8882229d1a055abd70f54259792ac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349500"/>
            <a:ext cx="32734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AG00040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5229225"/>
            <a:ext cx="12192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BD1981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975"/>
            <a:ext cx="18843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763688" y="2991697"/>
            <a:ext cx="3141265" cy="3198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116013" y="1171575"/>
            <a:ext cx="6586537" cy="1712913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ru-RU" b="1" kern="0" dirty="0" smtClean="0">
                <a:solidFill>
                  <a:srgbClr val="7030A0"/>
                </a:solidFill>
              </a:rPr>
              <a:t>Семинар – практикум для родителей </a:t>
            </a:r>
            <a:r>
              <a:rPr lang="ru-RU" b="1" kern="0" dirty="0" smtClean="0">
                <a:solidFill>
                  <a:srgbClr val="FF0000"/>
                </a:solidFill>
              </a:rPr>
              <a:t>«Готовность детей к школе»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738" y="404813"/>
            <a:ext cx="4821237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AG0035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33845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AG00355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8813" y="3644900"/>
            <a:ext cx="14668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 flipH="1">
            <a:off x="899592" y="0"/>
            <a:ext cx="7030494" cy="45719"/>
          </a:xfrm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5124" name="Содержимое 5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3600" dirty="0" smtClean="0">
                <a:latin typeface="Monotype Corsiva" pitchFamily="66" charset="0"/>
              </a:rPr>
              <a:t>             «Быть готовым к школе –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3600" dirty="0" smtClean="0">
                <a:latin typeface="Monotype Corsiva" pitchFamily="66" charset="0"/>
              </a:rPr>
              <a:t>            не значит уметь читать,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3600" dirty="0" smtClean="0">
                <a:latin typeface="Monotype Corsiva" pitchFamily="66" charset="0"/>
              </a:rPr>
              <a:t>              писать и считать. Быть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3600" dirty="0" smtClean="0">
                <a:latin typeface="Monotype Corsiva" pitchFamily="66" charset="0"/>
              </a:rPr>
              <a:t>               готовым к школе – значит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3600" dirty="0" smtClean="0">
                <a:latin typeface="Monotype Corsiva" pitchFamily="66" charset="0"/>
              </a:rPr>
              <a:t>              быть готовым всему этому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3600" dirty="0" smtClean="0">
                <a:latin typeface="Monotype Corsiva" pitchFamily="66" charset="0"/>
              </a:rPr>
              <a:t>               научиться» (</a:t>
            </a:r>
            <a:r>
              <a:rPr lang="ru-RU" altLang="ru-RU" sz="3600" dirty="0" err="1" smtClean="0">
                <a:latin typeface="Monotype Corsiva" pitchFamily="66" charset="0"/>
              </a:rPr>
              <a:t>Венгер</a:t>
            </a:r>
            <a:r>
              <a:rPr lang="ru-RU" altLang="ru-RU" sz="3600" dirty="0" smtClean="0">
                <a:latin typeface="Monotype Corsiva" pitchFamily="66" charset="0"/>
              </a:rPr>
              <a:t> Л.А.). 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AG00020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27250"/>
            <a:ext cx="23764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 descr="AG00001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000" y="2565400"/>
            <a:ext cx="106838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79613" y="1916113"/>
            <a:ext cx="6900862" cy="46085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b="1" kern="0" dirty="0" smtClean="0">
                <a:solidFill>
                  <a:schemeClr val="tx2"/>
                </a:solidFill>
              </a:rPr>
              <a:t>Труднее проходит процесс адаптации в 1 классе;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b="1" kern="0" dirty="0" smtClean="0">
                <a:solidFill>
                  <a:schemeClr val="tx2"/>
                </a:solidFill>
              </a:rPr>
              <a:t>Трудности в овладении знаниями, усвоении программного материала;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b="1" kern="0" dirty="0" smtClean="0">
                <a:solidFill>
                  <a:schemeClr val="tx2"/>
                </a:solidFill>
              </a:rPr>
              <a:t>Отставание в развитии от сверстников;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b="1" kern="0" dirty="0" smtClean="0">
                <a:solidFill>
                  <a:schemeClr val="tx2"/>
                </a:solidFill>
              </a:rPr>
              <a:t>Нарушение здоровья (особенно    психоневротической сферы);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5000"/>
                </a:solidFill>
              </a:rPr>
              <a:t>Проблемы, связанные с неготовностью ребёнка к школе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Готовность к школе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130300"/>
            <a:ext cx="8686800" cy="5311775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2"/>
                </a:solidFill>
                <a:cs typeface="Arial" pitchFamily="34" charset="0"/>
              </a:rPr>
              <a:t>Психологическая готовность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cs typeface="Arial" pitchFamily="34" charset="0"/>
              </a:rPr>
              <a:t>интеллектуальная, мотивационная,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cs typeface="Arial" pitchFamily="34" charset="0"/>
              </a:rPr>
              <a:t> волевая, коммуникативная</a:t>
            </a:r>
          </a:p>
          <a:p>
            <a:pPr algn="r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2"/>
                </a:solidFill>
                <a:cs typeface="Arial" pitchFamily="34" charset="0"/>
              </a:rPr>
              <a:t>Физиологическая готовность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cs typeface="Arial" pitchFamily="34" charset="0"/>
              </a:rPr>
              <a:t>                                       физическое развитие,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cs typeface="Arial" pitchFamily="34" charset="0"/>
              </a:rPr>
              <a:t>                                         состояние здоровья,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cs typeface="Arial" pitchFamily="34" charset="0"/>
              </a:rPr>
              <a:t>                                         моторика рук,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cs typeface="Arial" pitchFamily="34" charset="0"/>
              </a:rPr>
              <a:t>координация движений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2"/>
                </a:solidFill>
                <a:cs typeface="Arial" pitchFamily="34" charset="0"/>
              </a:rPr>
              <a:t>Специальная готовность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cs typeface="Arial" pitchFamily="34" charset="0"/>
              </a:rPr>
              <a:t>чтение, счёт, учебные умения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357438"/>
            <a:ext cx="31511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</a:rPr>
              <a:t>Интеллектуальная готовность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20725" y="1916113"/>
            <a:ext cx="8237538" cy="4800600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cs typeface="Arial" pitchFamily="34" charset="0"/>
              </a:rPr>
              <a:t>Умение ориентироваться в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ru-RU" dirty="0" smtClean="0">
                <a:cs typeface="Arial" pitchFamily="34" charset="0"/>
              </a:rPr>
              <a:t>окружающем мире.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cs typeface="Arial" pitchFamily="34" charset="0"/>
              </a:rPr>
              <a:t>Наличие кругозора, запаса знаний об окружающем мире.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cs typeface="Arial" pitchFamily="34" charset="0"/>
              </a:rPr>
              <a:t>Любознательность, желание познавать </a:t>
            </a:r>
            <a:r>
              <a:rPr lang="ru-RU" dirty="0">
                <a:cs typeface="Arial" pitchFamily="34" charset="0"/>
              </a:rPr>
              <a:t>н</a:t>
            </a:r>
            <a:r>
              <a:rPr lang="ru-RU" dirty="0" smtClean="0">
                <a:cs typeface="Arial" pitchFamily="34" charset="0"/>
              </a:rPr>
              <a:t>овое.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cs typeface="Arial" pitchFamily="34" charset="0"/>
              </a:rPr>
              <a:t>Способность устанавливать простейшие причинно-следственные связи,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>
                <a:cs typeface="Arial" pitchFamily="34" charset="0"/>
              </a:rPr>
              <a:t> </a:t>
            </a:r>
            <a:r>
              <a:rPr lang="ru-RU" dirty="0" smtClean="0">
                <a:cs typeface="Arial" pitchFamily="34" charset="0"/>
              </a:rPr>
              <a:t>  сравнивать, находить лишнее, обобщать.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cs typeface="Arial" pitchFamily="34" charset="0"/>
              </a:rPr>
              <a:t>Развитие речи, внимания, памяти, фонематического слуха в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>
                <a:cs typeface="Arial" pitchFamily="34" charset="0"/>
              </a:rPr>
              <a:t> </a:t>
            </a:r>
            <a:r>
              <a:rPr lang="ru-RU" dirty="0" smtClean="0">
                <a:cs typeface="Arial" pitchFamily="34" charset="0"/>
              </a:rPr>
              <a:t>        соответствии с возрастной нормой.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1700" y="4005263"/>
            <a:ext cx="17065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404938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</a:rPr>
              <a:t>Мотивационная готовность</a:t>
            </a:r>
            <a:endParaRPr lang="ru-RU" altLang="ru-RU" b="1" smtClean="0"/>
          </a:p>
        </p:txBody>
      </p:sp>
      <p:sp>
        <p:nvSpPr>
          <p:cNvPr id="9219" name="Содержимое 4"/>
          <p:cNvSpPr>
            <a:spLocks noGrp="1"/>
          </p:cNvSpPr>
          <p:nvPr>
            <p:ph idx="1"/>
          </p:nvPr>
        </p:nvSpPr>
        <p:spPr>
          <a:xfrm>
            <a:off x="250825" y="1500188"/>
            <a:ext cx="8686800" cy="53578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b="1" u="sng" smtClean="0">
                <a:solidFill>
                  <a:srgbClr val="00B050"/>
                </a:solidFill>
                <a:cs typeface="Arial" pitchFamily="34" charset="0"/>
              </a:rPr>
              <a:t>У ребёнка высокая учебная мотивация, если он: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mtClean="0">
                <a:cs typeface="Arial" pitchFamily="34" charset="0"/>
              </a:rPr>
              <a:t>хочет идти в школу,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mtClean="0">
                <a:cs typeface="Arial" pitchFamily="34" charset="0"/>
              </a:rPr>
              <a:t>понимает важность 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mtClean="0">
                <a:cs typeface="Arial" pitchFamily="34" charset="0"/>
              </a:rPr>
              <a:t>   необходимость учения,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mtClean="0">
                <a:cs typeface="Arial" pitchFamily="34" charset="0"/>
              </a:rPr>
              <a:t>проявляет выраженный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mtClean="0">
                <a:cs typeface="Arial" pitchFamily="34" charset="0"/>
              </a:rPr>
              <a:t>   интерес к получению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mtClean="0">
                <a:cs typeface="Arial" pitchFamily="34" charset="0"/>
              </a:rPr>
              <a:t>              новых знаний.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924175"/>
            <a:ext cx="3287713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04800" y="188913"/>
            <a:ext cx="7270750" cy="928687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</a:rPr>
              <a:t>Волевая готовность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07950" y="1200150"/>
            <a:ext cx="8848725" cy="56435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altLang="ru-RU" sz="2400" b="1" u="sng" dirty="0" smtClean="0">
                <a:solidFill>
                  <a:srgbClr val="00B050"/>
                </a:solidFill>
                <a:cs typeface="Arial" charset="0"/>
              </a:rPr>
              <a:t>Волевая регуляция поведения (умение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altLang="ru-RU" sz="2400" b="1" u="sng" dirty="0" smtClean="0">
                <a:solidFill>
                  <a:srgbClr val="00B050"/>
                </a:solidFill>
                <a:cs typeface="Arial" charset="0"/>
              </a:rPr>
              <a:t>контролировать  и  сдерживать своё поведение).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altLang="ru-RU" sz="2400" dirty="0" smtClean="0">
                <a:cs typeface="Arial" charset="0"/>
              </a:rPr>
              <a:t>Умение сознательно подчинять свои действия общим правилам, ориентироваться на заданную систему требований.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altLang="ru-RU" sz="2400" dirty="0" smtClean="0">
                <a:cs typeface="Arial" charset="0"/>
              </a:rPr>
              <a:t>Умение принять учебную задачу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altLang="ru-RU" sz="2400" dirty="0">
                <a:cs typeface="Arial" charset="0"/>
              </a:rPr>
              <a:t> </a:t>
            </a:r>
            <a:r>
              <a:rPr lang="ru-RU" altLang="ru-RU" sz="2400" dirty="0" smtClean="0">
                <a:cs typeface="Arial" charset="0"/>
              </a:rPr>
              <a:t>  (внимательно выслушать, вникнуть в содержание того,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altLang="ru-RU" sz="2400" dirty="0">
                <a:cs typeface="Arial" charset="0"/>
              </a:rPr>
              <a:t> </a:t>
            </a:r>
            <a:r>
              <a:rPr lang="ru-RU" altLang="ru-RU" sz="2400" dirty="0" smtClean="0">
                <a:cs typeface="Arial" charset="0"/>
              </a:rPr>
              <a:t>  о чём говорит учитель).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altLang="ru-RU" sz="2400" dirty="0" smtClean="0">
                <a:cs typeface="Arial" charset="0"/>
              </a:rPr>
              <a:t>Умение работать в соответствии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dirty="0">
                <a:cs typeface="Arial" charset="0"/>
              </a:rPr>
              <a:t> </a:t>
            </a:r>
            <a:r>
              <a:rPr lang="ru-RU" altLang="ru-RU" sz="2400" dirty="0" smtClean="0">
                <a:cs typeface="Arial" charset="0"/>
              </a:rPr>
              <a:t>   с предлагаемой инструкцией.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altLang="ru-RU" sz="2400" dirty="0" smtClean="0">
                <a:cs typeface="Arial" charset="0"/>
              </a:rPr>
              <a:t>Умение доводить начатое дело до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400" dirty="0">
                <a:cs typeface="Arial" charset="0"/>
              </a:rPr>
              <a:t> </a:t>
            </a:r>
            <a:r>
              <a:rPr lang="ru-RU" altLang="ru-RU" sz="2400" dirty="0" smtClean="0">
                <a:cs typeface="Arial" charset="0"/>
              </a:rPr>
              <a:t>                  конца.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ru-RU" altLang="ru-RU" sz="2400" dirty="0" smtClean="0">
              <a:cs typeface="Arial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altLang="ru-RU" sz="2400" dirty="0" smtClean="0">
                <a:cs typeface="Arial" charset="0"/>
              </a:rPr>
              <a:t>    </a:t>
            </a:r>
          </a:p>
          <a:p>
            <a:pPr eaLnBrk="1" hangingPunct="1">
              <a:defRPr/>
            </a:pPr>
            <a:endParaRPr lang="ru-RU" altLang="ru-RU" sz="2400" dirty="0" smtClean="0">
              <a:cs typeface="Arial" charset="0"/>
            </a:endParaRPr>
          </a:p>
          <a:p>
            <a:pPr eaLnBrk="1" hangingPunct="1">
              <a:defRPr/>
            </a:pPr>
            <a:endParaRPr lang="ru-RU" altLang="ru-RU" sz="2400" dirty="0" smtClean="0">
              <a:cs typeface="Arial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933825"/>
            <a:ext cx="3008313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7993062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Коммуникативная и социально-психологическая  готовность.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267" name="Содержимое 10"/>
          <p:cNvSpPr>
            <a:spLocks noGrp="1"/>
          </p:cNvSpPr>
          <p:nvPr>
            <p:ph idx="1"/>
          </p:nvPr>
        </p:nvSpPr>
        <p:spPr>
          <a:xfrm>
            <a:off x="0" y="1916113"/>
            <a:ext cx="9144000" cy="4799012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altLang="ru-RU" sz="2800" smtClean="0">
                <a:cs typeface="Arial" pitchFamily="34" charset="0"/>
              </a:rPr>
              <a:t>Принятие позиции школьника.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800" smtClean="0">
                <a:cs typeface="Arial" pitchFamily="34" charset="0"/>
              </a:rPr>
              <a:t>Потребность в общении.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800" smtClean="0">
                <a:cs typeface="Arial" pitchFamily="34" charset="0"/>
              </a:rPr>
              <a:t>Умение общаться со сверстниками и взрослыми, доброжелательность, отсутствие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800" smtClean="0">
                <a:cs typeface="Arial" pitchFamily="34" charset="0"/>
              </a:rPr>
              <a:t>                                            агрессии.</a:t>
            </a:r>
          </a:p>
          <a:p>
            <a:pPr algn="r" eaLnBrk="1" hangingPunct="1">
              <a:buFont typeface="Wingdings" pitchFamily="2" charset="2"/>
              <a:buChar char="v"/>
            </a:pPr>
            <a:r>
              <a:rPr lang="ru-RU" altLang="ru-RU" sz="2800" smtClean="0">
                <a:cs typeface="Arial" pitchFamily="34" charset="0"/>
              </a:rPr>
              <a:t>Умение действовать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altLang="ru-RU" sz="2800" smtClean="0">
                <a:cs typeface="Arial" pitchFamily="34" charset="0"/>
              </a:rPr>
              <a:t>совместно с другими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800" smtClean="0">
                <a:cs typeface="Arial" pitchFamily="34" charset="0"/>
              </a:rPr>
              <a:t>                                            детьми, подчиняться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800" smtClean="0">
                <a:cs typeface="Arial" pitchFamily="34" charset="0"/>
              </a:rPr>
              <a:t>                                            интересам группы. 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650" y="3789363"/>
            <a:ext cx="29289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75E130FCEE4A4983DFB763A219F1B4" ma:contentTypeVersion="46" ma:contentTypeDescription="Создание документа." ma:contentTypeScope="" ma:versionID="649146a1f285312fb6bd888bab40f8c1">
  <xsd:schema xmlns:xsd="http://www.w3.org/2001/XMLSchema" xmlns:p="http://schemas.microsoft.com/office/2006/metadata/properties" xmlns:ns2="4a252ca3-5a62-4c1c-90a6-29f4710e47f8" targetNamespace="http://schemas.microsoft.com/office/2006/metadata/properties" ma:root="true" ma:fieldsID="c4176beda37f2c93fd1cf63d1a02f6e8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a252ca3-5a62-4c1c-90a6-29f4710e47f8" elementFormDefault="qualified">
    <xsd:import namespace="http://schemas.microsoft.com/office/2006/documentManagement/type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Муниципалитет xmlns="4a252ca3-5a62-4c1c-90a6-29f4710e47f8" xsi:nil="true"/>
  </documentManagement>
</p:properties>
</file>

<file path=customXml/itemProps1.xml><?xml version="1.0" encoding="utf-8"?>
<ds:datastoreItem xmlns:ds="http://schemas.openxmlformats.org/officeDocument/2006/customXml" ds:itemID="{1370B125-3FD4-46C7-959C-CA001FF0D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252ca3-5a62-4c1c-90a6-29f4710e47f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0CE21AE-B7C8-4234-922E-3E4F208EAD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D181E5-6486-4E86-8C24-9B338CDCC083}">
  <ds:schemaRefs>
    <ds:schemaRef ds:uri="http://schemas.microsoft.com/office/2006/metadata/properties"/>
    <ds:schemaRef ds:uri="4a252ca3-5a62-4c1c-90a6-29f4710e47f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800</TotalTime>
  <Words>1115</Words>
  <Application>Microsoft Office PowerPoint</Application>
  <PresentationFormat>Экран (4:3)</PresentationFormat>
  <Paragraphs>178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Пастель</vt:lpstr>
      <vt:lpstr>Презентация PowerPoint</vt:lpstr>
      <vt:lpstr>Презентация PowerPoint</vt:lpstr>
      <vt:lpstr>Презентация PowerPoint</vt:lpstr>
      <vt:lpstr>Проблемы, связанные с неготовностью ребёнка к школе</vt:lpstr>
      <vt:lpstr>Готовность к школе</vt:lpstr>
      <vt:lpstr>Интеллектуальная готовность</vt:lpstr>
      <vt:lpstr>Мотивационная готовность</vt:lpstr>
      <vt:lpstr>Волевая готовность</vt:lpstr>
      <vt:lpstr>Коммуникативная и социально-психологическая  готовность.</vt:lpstr>
      <vt:lpstr>      Физиологическая   готовность</vt:lpstr>
      <vt:lpstr>Специальная готовность</vt:lpstr>
      <vt:lpstr>Математические представления</vt:lpstr>
      <vt:lpstr>Развитие речи</vt:lpstr>
      <vt:lpstr>Презентация PowerPoint</vt:lpstr>
      <vt:lpstr>   Факторы успешной подготовки и адаптации ребенка к школе.   </vt:lpstr>
      <vt:lpstr>«Готовы ли Вы отдать своего ребенка в школу?» авт. С.К.Нартова-Бочавер, Е.А. Мухортова</vt:lpstr>
      <vt:lpstr>Инструкция: если Вы согласны с утверждением, поставьте +, если нет -оставьте клетку пустой</vt:lpstr>
      <vt:lpstr>Готовы ли родители  к школе?</vt:lpstr>
      <vt:lpstr>Спасибо за внимание.</vt:lpstr>
      <vt:lpstr>Презентация PowerPoint</vt:lpstr>
    </vt:vector>
  </TitlesOfParts>
  <Company>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Компьютер</cp:lastModifiedBy>
  <cp:revision>40</cp:revision>
  <dcterms:created xsi:type="dcterms:W3CDTF">2008-12-04T17:01:24Z</dcterms:created>
  <dcterms:modified xsi:type="dcterms:W3CDTF">2020-11-13T06:55:09Z</dcterms:modified>
</cp:coreProperties>
</file>