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90" r:id="rId29"/>
    <p:sldId id="282" r:id="rId30"/>
    <p:sldId id="283" r:id="rId31"/>
    <p:sldId id="284" r:id="rId32"/>
    <p:sldId id="285" r:id="rId33"/>
    <p:sldId id="286" r:id="rId34"/>
    <p:sldId id="287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5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71662-01AD-42C5-96D0-21D25CB0BC0B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ACD77-172C-4E4D-8003-345537F7D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8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ACD77-172C-4E4D-8003-345537F7DF4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84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59F85DE-97F0-4F57-BD21-E885F3C82867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8A663DC-014C-4FBB-B16A-C961A3CD766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16632"/>
            <a:ext cx="6264696" cy="417646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КОРРЕКЦИОННО – ПЕДАГОГИЧЕСКАЯ РАБОТА</a:t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В ОРТОПТО – ДИПЛОПТИЧЕСКИЙ ПЕРИОД ЛЕЧЕНИЯ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 smtClean="0"/>
              <a:t>МДОУ «Детский сад № 112»</a:t>
            </a:r>
          </a:p>
          <a:p>
            <a:pPr algn="r"/>
            <a:r>
              <a:rPr lang="ru-RU" dirty="0"/>
              <a:t>г</a:t>
            </a:r>
            <a:r>
              <a:rPr lang="ru-RU" dirty="0" smtClean="0"/>
              <a:t>. Ярославль 2016г.</a:t>
            </a:r>
          </a:p>
          <a:p>
            <a:pPr algn="r"/>
            <a:r>
              <a:rPr lang="ru-RU" dirty="0" smtClean="0"/>
              <a:t>Учитель-дефектолог</a:t>
            </a:r>
          </a:p>
          <a:p>
            <a:pPr algn="r"/>
            <a:r>
              <a:rPr lang="ru-RU" dirty="0" err="1" smtClean="0"/>
              <a:t>Войтанова</a:t>
            </a:r>
            <a:r>
              <a:rPr lang="ru-RU" dirty="0" smtClean="0"/>
              <a:t> Н.В.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907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МО дефектологов декабрь 2016\Дети\20161102_1555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b="15982"/>
          <a:stretch/>
        </p:blipFill>
        <p:spPr bwMode="auto">
          <a:xfrm>
            <a:off x="4788024" y="764704"/>
            <a:ext cx="3850280" cy="498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МО дефектологов декабрь 2016\Дети\20161103_1138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8" b="14710"/>
          <a:stretch/>
        </p:blipFill>
        <p:spPr bwMode="auto">
          <a:xfrm>
            <a:off x="340443" y="764704"/>
            <a:ext cx="3960873" cy="497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484" y="188640"/>
            <a:ext cx="8461836" cy="5832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>
                <a:solidFill>
                  <a:srgbClr val="C00000"/>
                </a:solidFill>
              </a:rPr>
              <a:t>Действенность</a:t>
            </a:r>
            <a:r>
              <a:rPr lang="ru-RU" sz="3200" i="1" dirty="0"/>
              <a:t> </a:t>
            </a:r>
          </a:p>
          <a:p>
            <a:r>
              <a:rPr lang="ru-RU" sz="3200" i="1" dirty="0" smtClean="0">
                <a:solidFill>
                  <a:srgbClr val="C00000"/>
                </a:solidFill>
              </a:rPr>
              <a:t>(</a:t>
            </a:r>
            <a:r>
              <a:rPr lang="ru-RU" sz="3200" i="1" dirty="0">
                <a:solidFill>
                  <a:srgbClr val="C00000"/>
                </a:solidFill>
              </a:rPr>
              <a:t>практические действия). </a:t>
            </a:r>
            <a:endParaRPr lang="ru-RU" sz="3200" i="1" dirty="0" smtClean="0">
              <a:solidFill>
                <a:srgbClr val="C00000"/>
              </a:solidFill>
            </a:endParaRPr>
          </a:p>
          <a:p>
            <a:r>
              <a:rPr lang="ru-RU" sz="3200" dirty="0" smtClean="0"/>
              <a:t>Иметь </a:t>
            </a:r>
            <a:r>
              <a:rPr lang="ru-RU" sz="3200" dirty="0"/>
              <a:t>развитую мускулатуру кисти рук.</a:t>
            </a:r>
          </a:p>
          <a:p>
            <a:r>
              <a:rPr lang="ru-RU" sz="3200" dirty="0"/>
              <a:t>Использовать рациональные способы удержания предмета в руке (захват пальцами, щепотью и всей кистью). Выполнять координированные разнообразные движения руки, точно соотнося действия руки и глаза. Уметь использовать свои навыки при решении новых задач.</a:t>
            </a:r>
          </a:p>
        </p:txBody>
      </p:sp>
    </p:spTree>
    <p:extLst>
      <p:ext uri="{BB962C8B-B14F-4D97-AF65-F5344CB8AC3E}">
        <p14:creationId xmlns:p14="http://schemas.microsoft.com/office/powerpoint/2010/main" val="19504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7" y="260648"/>
            <a:ext cx="46399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rgbClr val="C00000"/>
                </a:solidFill>
              </a:rPr>
              <a:t>Синоптофор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K:\педсовет 1 2010\11.10.2008\11.09.2008 01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257" y="1124744"/>
            <a:ext cx="509323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508104" y="1124744"/>
            <a:ext cx="316835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Аппарат предназначен для диагностики и лечения косоглазия. Принцип работы </a:t>
            </a:r>
            <a:r>
              <a:rPr lang="ru-RU" dirty="0" err="1"/>
              <a:t>синоптофора</a:t>
            </a:r>
            <a:r>
              <a:rPr lang="ru-RU" dirty="0"/>
              <a:t> основан на разделении полей зрения. С помощью аппарата можно проводить лечебные ортоптические упражнения: устранение скотомы, асимметричного бинокулярного зрения, развития нормальной фузионной способности (</a:t>
            </a:r>
            <a:r>
              <a:rPr lang="ru-RU" dirty="0" err="1"/>
              <a:t>бифовеального</a:t>
            </a:r>
            <a:r>
              <a:rPr lang="ru-RU" dirty="0"/>
              <a:t> слияния, фузионных резервов), подвижности глаз, стабилизацию бинокулярного </a:t>
            </a:r>
            <a:r>
              <a:rPr lang="ru-RU" dirty="0" smtClean="0"/>
              <a:t>зрения.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93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5" y="116632"/>
            <a:ext cx="63797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Коррекционно-педагогическая работа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93850"/>
            <a:ext cx="777686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dirty="0"/>
              <a:t>Дидактические игры, раскрывающие процесс слияния и совмещения изображений.</a:t>
            </a:r>
          </a:p>
          <a:p>
            <a:pPr indent="457200"/>
            <a:r>
              <a:rPr lang="ru-RU" dirty="0"/>
              <a:t>Дидактические игры на выделение целого и частей.</a:t>
            </a:r>
          </a:p>
          <a:p>
            <a:pPr indent="457200"/>
            <a:r>
              <a:rPr lang="ru-RU" dirty="0"/>
              <a:t>Дидактические игры на узнавание предметов в различных модификациях (контурные, силуэтные, наложенные и др.).    Игры и упражнения  на медленное  сближение (полное их слияние) и расхождение (до выведения из поля зрения) предметов.</a:t>
            </a:r>
          </a:p>
          <a:p>
            <a:pPr indent="457200"/>
            <a:r>
              <a:rPr lang="ru-RU" dirty="0"/>
              <a:t>Игры и упражнения на сближение предметов на плоскости.</a:t>
            </a:r>
          </a:p>
          <a:p>
            <a:pPr indent="457200"/>
            <a:r>
              <a:rPr lang="ru-RU" dirty="0"/>
              <a:t>Игры и упражнения с наложением</a:t>
            </a:r>
            <a:r>
              <a:rPr lang="ru-RU" i="1" dirty="0"/>
              <a:t> </a:t>
            </a:r>
            <a:r>
              <a:rPr lang="ru-RU" dirty="0"/>
              <a:t>контурного и силуэтного изображения на оригинал.</a:t>
            </a:r>
          </a:p>
          <a:p>
            <a:pPr indent="457200"/>
            <a:r>
              <a:rPr lang="ru-RU" dirty="0"/>
              <a:t>Игры и упражнения с обводкой контуров всех видов. </a:t>
            </a:r>
          </a:p>
          <a:p>
            <a:pPr indent="457200"/>
            <a:r>
              <a:rPr lang="ru-RU" dirty="0"/>
              <a:t>Игры и упражнения с использованием техник метания,  бросания, прокатывание мяча в ворота. Упражнение «Пройди по шнуру», «Забей колышки»,    </a:t>
            </a:r>
            <a:r>
              <a:rPr lang="ru-RU" dirty="0" smtClean="0"/>
              <a:t>«</a:t>
            </a:r>
            <a:r>
              <a:rPr lang="ru-RU" dirty="0"/>
              <a:t>Поймай мяч», «Сбей кегли», </a:t>
            </a:r>
            <a:r>
              <a:rPr lang="ru-RU" dirty="0" smtClean="0"/>
              <a:t>«</a:t>
            </a:r>
            <a:r>
              <a:rPr lang="ru-RU" dirty="0"/>
              <a:t>Набрось кольцо</a:t>
            </a:r>
            <a:r>
              <a:rPr lang="ru-RU" dirty="0" smtClean="0"/>
              <a:t>», «</a:t>
            </a:r>
            <a:r>
              <a:rPr lang="ru-RU" dirty="0"/>
              <a:t>Мишень».</a:t>
            </a:r>
          </a:p>
          <a:p>
            <a:pPr indent="457200"/>
            <a:r>
              <a:rPr lang="ru-RU" dirty="0"/>
              <a:t>   Игры и упражнения на развитие прослеживающей функции глаза (работа на листе бумаги с карандашом).  Лабиринты. Шнуровки. </a:t>
            </a:r>
          </a:p>
        </p:txBody>
      </p:sp>
    </p:spTree>
    <p:extLst>
      <p:ext uri="{BB962C8B-B14F-4D97-AF65-F5344CB8AC3E}">
        <p14:creationId xmlns:p14="http://schemas.microsoft.com/office/powerpoint/2010/main" val="121284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ети\20161118_1052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6" t="27236" r="10756" b="10015"/>
          <a:stretch/>
        </p:blipFill>
        <p:spPr bwMode="auto">
          <a:xfrm>
            <a:off x="107504" y="0"/>
            <a:ext cx="7416824" cy="324599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Дети\20161118_1052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0" t="19072" r="33270" b="11111"/>
          <a:stretch/>
        </p:blipFill>
        <p:spPr bwMode="auto">
          <a:xfrm>
            <a:off x="4179202" y="3429000"/>
            <a:ext cx="3348372" cy="324926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Дети\20161128_1116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5008" r="8871" b="14556"/>
          <a:stretch/>
        </p:blipFill>
        <p:spPr bwMode="auto">
          <a:xfrm>
            <a:off x="214483" y="3463605"/>
            <a:ext cx="3964719" cy="166185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Дети\20161128_1116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6" t="19636" r="33459" b="18771"/>
          <a:stretch/>
        </p:blipFill>
        <p:spPr bwMode="auto">
          <a:xfrm>
            <a:off x="214483" y="5235968"/>
            <a:ext cx="1477197" cy="143458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64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Дети\20161125_1959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t="33895" r="12356" b="19905"/>
          <a:stretch/>
        </p:blipFill>
        <p:spPr bwMode="auto">
          <a:xfrm>
            <a:off x="251519" y="116632"/>
            <a:ext cx="8441713" cy="273630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Дети\20161118_1057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2" t="16832" r="35917" b="28765"/>
          <a:stretch/>
        </p:blipFill>
        <p:spPr bwMode="auto">
          <a:xfrm>
            <a:off x="395534" y="3068960"/>
            <a:ext cx="3466813" cy="340563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Дети\20161128_1116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36987" r="14428" b="13941"/>
          <a:stretch/>
        </p:blipFill>
        <p:spPr bwMode="auto">
          <a:xfrm>
            <a:off x="4211960" y="3068960"/>
            <a:ext cx="3735977" cy="1397726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Дети\20161128_1117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13223" r="32115" b="10292"/>
          <a:stretch/>
        </p:blipFill>
        <p:spPr bwMode="auto">
          <a:xfrm>
            <a:off x="4794069" y="5081451"/>
            <a:ext cx="1554480" cy="122791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4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Дети\20161125_2001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" t="14923" r="5963" b="5563"/>
          <a:stretch/>
        </p:blipFill>
        <p:spPr bwMode="auto">
          <a:xfrm>
            <a:off x="251519" y="116632"/>
            <a:ext cx="6224609" cy="309634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Дети\20161125_2000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 t="5747" r="31859" b="9362"/>
          <a:stretch/>
        </p:blipFill>
        <p:spPr bwMode="auto">
          <a:xfrm>
            <a:off x="1940135" y="3387520"/>
            <a:ext cx="3096344" cy="342613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ти\20161125_20003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" t="13231" r="16974" b="22167"/>
          <a:stretch/>
        </p:blipFill>
        <p:spPr bwMode="auto">
          <a:xfrm>
            <a:off x="251520" y="188640"/>
            <a:ext cx="6725800" cy="316835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Дети\20161125_1959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6" t="14951" r="37568" b="23242"/>
          <a:stretch/>
        </p:blipFill>
        <p:spPr bwMode="auto">
          <a:xfrm>
            <a:off x="2411760" y="3573016"/>
            <a:ext cx="2867257" cy="3084774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06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Дети\20161118_1055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33019" r="13373" b="16307"/>
          <a:stretch/>
        </p:blipFill>
        <p:spPr bwMode="auto">
          <a:xfrm>
            <a:off x="231052" y="87098"/>
            <a:ext cx="8879593" cy="302433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Дети\20161118_1056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6" t="31565" r="20576" b="4797"/>
          <a:stretch/>
        </p:blipFill>
        <p:spPr bwMode="auto">
          <a:xfrm>
            <a:off x="2427296" y="3415298"/>
            <a:ext cx="4392488" cy="300246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7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Дети\20161118_1051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39050" r="17131" b="22292"/>
          <a:stretch/>
        </p:blipFill>
        <p:spPr bwMode="auto">
          <a:xfrm>
            <a:off x="251519" y="260648"/>
            <a:ext cx="8463937" cy="2808312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Дети\20161118_1052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2" t="42510" r="40953" b="19731"/>
          <a:stretch/>
        </p:blipFill>
        <p:spPr bwMode="auto">
          <a:xfrm>
            <a:off x="2416628" y="3645024"/>
            <a:ext cx="4062432" cy="265127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6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Дети\20161118_1053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37617" r="20880" b="21163"/>
          <a:stretch/>
        </p:blipFill>
        <p:spPr bwMode="auto">
          <a:xfrm>
            <a:off x="179512" y="63892"/>
            <a:ext cx="8620126" cy="286105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Дети\20161118_1053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21726" r="35240" b="10586"/>
          <a:stretch/>
        </p:blipFill>
        <p:spPr bwMode="auto">
          <a:xfrm>
            <a:off x="2987824" y="3212976"/>
            <a:ext cx="3208805" cy="342089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89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764704"/>
            <a:ext cx="770485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/>
              <a:t>Ортоптический период</a:t>
            </a:r>
            <a:r>
              <a:rPr lang="ru-RU" sz="3600" i="1" dirty="0"/>
              <a:t> </a:t>
            </a:r>
            <a:r>
              <a:rPr lang="ru-RU" sz="2800" dirty="0"/>
              <a:t>(второй этап) занимает важное место в комплексном лечении косоглазия. Он проводится как в пред-, так и в послеоперационном периоде, если хирургическое лечение показано. Переход к ортоптическому лечению осуществляется при разнице в остроте зрения обоих глаз после достижения </a:t>
            </a:r>
            <a:r>
              <a:rPr lang="ru-RU" sz="2800" dirty="0" err="1"/>
              <a:t>амблиопичным</a:t>
            </a:r>
            <a:r>
              <a:rPr lang="ru-RU" sz="2800" dirty="0"/>
              <a:t> глазом остроты зрения не менее 0,4. Угол косоглазия при этом может быть любым, наиболее приемлемым является угол 10-15 градусов.</a:t>
            </a:r>
          </a:p>
        </p:txBody>
      </p:sp>
    </p:spTree>
    <p:extLst>
      <p:ext uri="{BB962C8B-B14F-4D97-AF65-F5344CB8AC3E}">
        <p14:creationId xmlns:p14="http://schemas.microsoft.com/office/powerpoint/2010/main" val="17648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Дети\20161128_1115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1" t="22128" r="16358" b="32558"/>
          <a:stretch/>
        </p:blipFill>
        <p:spPr bwMode="auto">
          <a:xfrm>
            <a:off x="251520" y="143691"/>
            <a:ext cx="7704856" cy="299139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Дети\20161128_1115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3" t="13073" r="30903" b="26491"/>
          <a:stretch/>
        </p:blipFill>
        <p:spPr bwMode="auto">
          <a:xfrm>
            <a:off x="267909" y="3356992"/>
            <a:ext cx="3688319" cy="336653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Дети\20161128_1115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9" t="20022" r="15202" b="13824"/>
          <a:stretch/>
        </p:blipFill>
        <p:spPr bwMode="auto">
          <a:xfrm>
            <a:off x="4499992" y="3328318"/>
            <a:ext cx="3464301" cy="339520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5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Дети\20161118_1050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32538" r="14111" b="25031"/>
          <a:stretch/>
        </p:blipFill>
        <p:spPr bwMode="auto">
          <a:xfrm>
            <a:off x="176996" y="28438"/>
            <a:ext cx="8574186" cy="274579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Дети\20161118_1051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6" t="30112" r="33389" b="16324"/>
          <a:stretch/>
        </p:blipFill>
        <p:spPr bwMode="auto">
          <a:xfrm>
            <a:off x="2195736" y="3068960"/>
            <a:ext cx="5198851" cy="36004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Дети\20161128_1116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10643" r="15174" b="41670"/>
          <a:stretch/>
        </p:blipFill>
        <p:spPr bwMode="auto">
          <a:xfrm>
            <a:off x="183609" y="15699"/>
            <a:ext cx="8492848" cy="315982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Дети\20161128_1116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4" t="3772" r="25985" b="22535"/>
          <a:stretch/>
        </p:blipFill>
        <p:spPr bwMode="auto">
          <a:xfrm>
            <a:off x="2752368" y="3314680"/>
            <a:ext cx="3540035" cy="3370217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0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Дети\20161128_1117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24553" r="7423" b="16378"/>
          <a:stretch/>
        </p:blipFill>
        <p:spPr bwMode="auto">
          <a:xfrm>
            <a:off x="179512" y="32656"/>
            <a:ext cx="8543700" cy="3324335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Дети\20161128_1117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1" t="25710" r="27778" b="16785"/>
          <a:stretch/>
        </p:blipFill>
        <p:spPr bwMode="auto">
          <a:xfrm>
            <a:off x="2759721" y="3429000"/>
            <a:ext cx="4354574" cy="3228313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3" y="0"/>
            <a:ext cx="46867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 smtClean="0">
                <a:solidFill>
                  <a:srgbClr val="C00000"/>
                </a:solidFill>
              </a:rPr>
              <a:t>Бивизиотренер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F:\Бивизиотренер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836712"/>
            <a:ext cx="489654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220072" y="707886"/>
            <a:ext cx="352839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Прибор предназначен для укрепления зрительного анализатора и тренировки </a:t>
            </a:r>
            <a:r>
              <a:rPr lang="ru-RU" sz="2400" dirty="0" err="1"/>
              <a:t>амблиопичного</a:t>
            </a:r>
            <a:r>
              <a:rPr lang="ru-RU" sz="2400" dirty="0"/>
              <a:t> глаза.</a:t>
            </a:r>
            <a:r>
              <a:rPr lang="ru-RU" sz="2400" b="1" dirty="0"/>
              <a:t> </a:t>
            </a:r>
            <a:r>
              <a:rPr lang="ru-RU" sz="2400" dirty="0"/>
              <a:t>Повышения зрения при </a:t>
            </a:r>
            <a:r>
              <a:rPr lang="ru-RU" sz="2400" dirty="0" err="1"/>
              <a:t>амблиопии</a:t>
            </a:r>
            <a:r>
              <a:rPr lang="ru-RU" sz="2400" dirty="0"/>
              <a:t>  при центральной фиксации, развитии и закреплении одновременного и бинокулярного зрения.</a:t>
            </a:r>
          </a:p>
        </p:txBody>
      </p:sp>
    </p:spTree>
    <p:extLst>
      <p:ext uri="{BB962C8B-B14F-4D97-AF65-F5344CB8AC3E}">
        <p14:creationId xmlns:p14="http://schemas.microsoft.com/office/powerpoint/2010/main" val="386509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116632"/>
            <a:ext cx="65958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Коррекционно-педагогическая работа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93850"/>
            <a:ext cx="82809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600" dirty="0"/>
              <a:t>Применение яркого наглядного материала; мозаики всех видов; разрезные картинки; шнуровка; нанизывание бус; вышивка; плетение; поделки из яркой цветной бумаги. Обводки (всех видов). Штриховка. Размер предлагаемого материала зависит от остроты зрения.</a:t>
            </a:r>
          </a:p>
          <a:p>
            <a:pPr indent="457200"/>
            <a:r>
              <a:rPr lang="ru-RU" sz="1600" dirty="0"/>
              <a:t>  Игры на зрительное выделение цветов спектра и их оттенков, дифференцировка по яркости, работа с ненасыщенными тонами при дальнозоркости.</a:t>
            </a:r>
          </a:p>
          <a:p>
            <a:pPr indent="457200"/>
            <a:r>
              <a:rPr lang="ru-RU" sz="1600" dirty="0"/>
              <a:t>  Сближение предметов на плоскости и в разных плоскостях.   Наложение предметов один на другой по контуру, по силуэту. Обводка контуров (с целью тренировки </a:t>
            </a:r>
            <a:r>
              <a:rPr lang="ru-RU" sz="1600" dirty="0" err="1"/>
              <a:t>амблиопичного</a:t>
            </a:r>
            <a:r>
              <a:rPr lang="ru-RU" sz="1600" dirty="0"/>
              <a:t> глаза).</a:t>
            </a:r>
            <a:r>
              <a:rPr lang="ru-RU" sz="1600" i="1" dirty="0"/>
              <a:t>  </a:t>
            </a:r>
            <a:r>
              <a:rPr lang="ru-RU" sz="1600" dirty="0"/>
              <a:t> </a:t>
            </a:r>
          </a:p>
          <a:p>
            <a:pPr indent="457200"/>
            <a:r>
              <a:rPr lang="ru-RU" sz="1600" dirty="0"/>
              <a:t>    Игры и упражнения на сближение предметов на плоскости.</a:t>
            </a:r>
          </a:p>
          <a:p>
            <a:pPr indent="457200"/>
            <a:r>
              <a:rPr lang="ru-RU" sz="1600" dirty="0"/>
              <a:t>    Игры и упражнения с наложением контурного и силуэтного изображения на оригинал.</a:t>
            </a:r>
          </a:p>
          <a:p>
            <a:pPr indent="457200"/>
            <a:r>
              <a:rPr lang="ru-RU" sz="1600" dirty="0"/>
              <a:t>    Игры и упражнения с обводкой контуров всех видов (вт. ч. через кальку).</a:t>
            </a:r>
          </a:p>
          <a:p>
            <a:pPr indent="457200"/>
            <a:r>
              <a:rPr lang="ru-RU" sz="1600" dirty="0"/>
              <a:t>   Игры и упражнения с использованием техник метания,  бросания, прокатывание мяча в ворота. Упражнение « Пройди по шнуру», « Забей колышки»,   </a:t>
            </a:r>
          </a:p>
          <a:p>
            <a:pPr indent="457200"/>
            <a:r>
              <a:rPr lang="ru-RU" sz="1600" dirty="0"/>
              <a:t>« Поймай мяч», « Сбей кегли»,</a:t>
            </a:r>
          </a:p>
          <a:p>
            <a:pPr indent="457200"/>
            <a:r>
              <a:rPr lang="ru-RU" sz="1600" dirty="0"/>
              <a:t> « Набрось кольцо»,</a:t>
            </a:r>
          </a:p>
          <a:p>
            <a:pPr indent="457200"/>
            <a:r>
              <a:rPr lang="ru-RU" sz="1600" dirty="0"/>
              <a:t> « Мишень» (с целью развития и стабилизации бинокулярного зрения</a:t>
            </a:r>
            <a:r>
              <a:rPr lang="ru-RU" sz="1600" dirty="0" smtClean="0"/>
              <a:t>).</a:t>
            </a:r>
            <a:endParaRPr lang="ru-RU" sz="1600" dirty="0"/>
          </a:p>
          <a:p>
            <a:pPr indent="457200"/>
            <a:r>
              <a:rPr lang="ru-RU" sz="1600" dirty="0"/>
              <a:t>   Игры и упражнения на развитие прослеживающей функции глаза </a:t>
            </a:r>
          </a:p>
          <a:p>
            <a:pPr indent="457200"/>
            <a:r>
              <a:rPr lang="ru-RU" sz="1600" dirty="0"/>
              <a:t>( работа на листке бумаги с карандашом). Лабиринты. Шнуровки.</a:t>
            </a:r>
          </a:p>
        </p:txBody>
      </p:sp>
    </p:spTree>
    <p:extLst>
      <p:ext uri="{BB962C8B-B14F-4D97-AF65-F5344CB8AC3E}">
        <p14:creationId xmlns:p14="http://schemas.microsoft.com/office/powerpoint/2010/main" val="109960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снеговик" descr="C:\Users\User\Desktop\Дети\20161128_1119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6" b="13247"/>
          <a:stretch/>
        </p:blipFill>
        <p:spPr bwMode="auto">
          <a:xfrm>
            <a:off x="179512" y="4258"/>
            <a:ext cx="4824536" cy="677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лабиринт" descr="C:\Users\User\Desktop\Дети\20161128_1122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t="2665" r="5482" b="3199"/>
          <a:stretch/>
        </p:blipFill>
        <p:spPr bwMode="auto">
          <a:xfrm>
            <a:off x="37996" y="760979"/>
            <a:ext cx="8566452" cy="551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яблоко" descr="C:\Users\User\Desktop\Дети\20161128_1126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7" b="24337"/>
          <a:stretch/>
        </p:blipFill>
        <p:spPr bwMode="auto">
          <a:xfrm>
            <a:off x="1259632" y="4258"/>
            <a:ext cx="6480720" cy="688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9" y="3777851"/>
            <a:ext cx="8208911" cy="30162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 состоит из оптической системы, зеркала, приспособления для установки рисунка напротив зеркала, основания, на котором помещается рисовальная бумага, закрепляемая специальной зажимной пластинкой.</a:t>
            </a: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оптическую систему прибора введены положительные линзы (+) 7,0, (+) 8.0 Д (для исключения напряжения аккомодации). Прибор содержит комплект рисунков.</a:t>
            </a: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Напротив зеркала помещается рисунок. На основание прибора кладется и закрепляется лист белой бумаги. Оптические линзы устанавливаются по межзрачковому расстоянию пациента.</a:t>
            </a: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Больной в корригирующих очках смотрит через оптическую систему. Лучшим глазом он видит в зеркале изображение рисунка, которое проецируется на основание прибора и воспринимается худшим (косящим) глазом как действительное. Контуры его больной обводит карандашом. Это побуждает глаза к совместной деятельности. 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приборе предусмотрена возможность предъявления объекта (рисунка) как правому, так и левому глазу.</a:t>
            </a:r>
          </a:p>
          <a:p>
            <a:pPr marL="0" marR="0" lvl="0" indent="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Аналогичным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хейроскопу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является прибор 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бивизиотренер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Устройство и принцип работы такие же. </a:t>
            </a:r>
            <a:endParaRPr kumimoji="0" lang="ru-RU" sz="12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9" y="0"/>
            <a:ext cx="4953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rgbClr val="C00000"/>
                </a:solidFill>
              </a:rPr>
              <a:t>Хейроскоп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Хейроскоп"/>
          <p:cNvPicPr/>
          <p:nvPr/>
        </p:nvPicPr>
        <p:blipFill rotWithShape="1">
          <a:blip r:embed="rId2"/>
          <a:srcRect t="3264" r="5507" b="4656"/>
          <a:stretch/>
        </p:blipFill>
        <p:spPr bwMode="auto">
          <a:xfrm>
            <a:off x="323529" y="707887"/>
            <a:ext cx="4536503" cy="322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004048" y="-1547618"/>
            <a:ext cx="3528392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>
              <a:solidFill>
                <a:srgbClr val="303F5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303F5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303F5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303F5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303F5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303F5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303F5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>
              <a:solidFill>
                <a:srgbClr val="303F5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303F5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303F5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рибор для восстановления бинокулярного слияния и улучшения остроты зрения косящего глаза при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solidFill>
                  <a:srgbClr val="303F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амблиопии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303F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легкой степени.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3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rgbClr val="C00000"/>
                </a:solidFill>
              </a:rPr>
              <a:t>Макулотестер</a:t>
            </a:r>
            <a:r>
              <a:rPr lang="ru-RU" sz="4000" b="1" dirty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поляризационный</a:t>
            </a:r>
            <a:r>
              <a:rPr lang="ru-RU" sz="4000" dirty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«МТП-2</a:t>
            </a:r>
            <a:r>
              <a:rPr lang="ru-RU" sz="4000" b="1" dirty="0">
                <a:solidFill>
                  <a:srgbClr val="C00000"/>
                </a:solidFill>
              </a:rPr>
              <a:t>»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IMG_358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440072"/>
            <a:ext cx="5688632" cy="515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940152" y="1440072"/>
            <a:ext cx="28083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Прибор предназначен для исследования и диагностики поражений желтого пятна сетчатки в поляризованном свете, определения типа фиксации и лечения при </a:t>
            </a:r>
            <a:r>
              <a:rPr lang="ru-RU" dirty="0" err="1"/>
              <a:t>амблиопии</a:t>
            </a:r>
            <a:r>
              <a:rPr lang="ru-RU" dirty="0"/>
              <a:t>,  при косоглазии (при фиксации близкой к центральной). </a:t>
            </a:r>
          </a:p>
          <a:p>
            <a:r>
              <a:rPr lang="ru-RU" dirty="0"/>
              <a:t>Прибор применяют для лечения </a:t>
            </a:r>
            <a:r>
              <a:rPr lang="ru-RU" dirty="0" err="1"/>
              <a:t>амблиопии</a:t>
            </a:r>
            <a:r>
              <a:rPr lang="ru-RU" dirty="0"/>
              <a:t>, глаукомы, катаракты, при отсутствии центральной фиксации глаза и при </a:t>
            </a:r>
            <a:r>
              <a:rPr lang="ru-RU" dirty="0" smtClean="0"/>
              <a:t>косоглазии.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2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384" y="2852936"/>
            <a:ext cx="8508303" cy="381547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10384" y="1077218"/>
            <a:ext cx="8322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Использование   зрительных гимнастик для мышц глаза на занятиях (петли Базарного и др.). </a:t>
            </a:r>
          </a:p>
          <a:p>
            <a:r>
              <a:rPr lang="ru-RU" sz="2400" dirty="0"/>
              <a:t>Упражнение на развитие зрительно-двигательной координации.</a:t>
            </a:r>
          </a:p>
          <a:p>
            <a:r>
              <a:rPr lang="ru-RU" sz="2400" dirty="0"/>
              <a:t>Упражнение на развитие прослеживающей функции </a:t>
            </a:r>
            <a:r>
              <a:rPr lang="ru-RU" sz="2400" dirty="0" smtClean="0"/>
              <a:t>глаза.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0"/>
            <a:ext cx="6552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Коррекционно-педагогическая </a:t>
            </a:r>
            <a:r>
              <a:rPr lang="ru-RU" sz="3200" b="1" dirty="0">
                <a:solidFill>
                  <a:srgbClr val="C00000"/>
                </a:solidFill>
              </a:rPr>
              <a:t>работа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6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42493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err="1"/>
              <a:t>Диплоптический</a:t>
            </a:r>
            <a:r>
              <a:rPr lang="ru-RU" sz="4000" b="1" i="1" dirty="0"/>
              <a:t> период</a:t>
            </a:r>
            <a:r>
              <a:rPr lang="ru-RU" sz="4000" i="1" dirty="0"/>
              <a:t> </a:t>
            </a:r>
            <a:r>
              <a:rPr lang="ru-RU" sz="3200" dirty="0"/>
              <a:t>(третий этап) проходит на за­ключительной стадии лечения косоглазия, когда восстановилось симметричное положение глаз и есть </a:t>
            </a:r>
            <a:r>
              <a:rPr lang="ru-RU" sz="3200" dirty="0" err="1"/>
              <a:t>бифовеальное</a:t>
            </a:r>
            <a:r>
              <a:rPr lang="ru-RU" sz="3200" dirty="0"/>
              <a:t> слияние в искусственных условиях. Задача лечения на этом этапе — добиться нормального бинокулярного зрения, т.е. «восстановить саморегулирующийся механизм </a:t>
            </a:r>
            <a:r>
              <a:rPr lang="ru-RU" sz="3200" dirty="0" err="1"/>
              <a:t>бификсации</a:t>
            </a:r>
            <a:r>
              <a:rPr lang="ru-RU" sz="3200" dirty="0"/>
              <a:t> (фиксация двумя глазами).</a:t>
            </a:r>
          </a:p>
        </p:txBody>
      </p:sp>
    </p:spTree>
    <p:extLst>
      <p:ext uri="{BB962C8B-B14F-4D97-AF65-F5344CB8AC3E}">
        <p14:creationId xmlns:p14="http://schemas.microsoft.com/office/powerpoint/2010/main" val="7325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0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«</a:t>
            </a:r>
            <a:r>
              <a:rPr lang="ru-RU" sz="4000" b="1" dirty="0">
                <a:solidFill>
                  <a:srgbClr val="C00000"/>
                </a:solidFill>
              </a:rPr>
              <a:t>АКТ-2» (</a:t>
            </a:r>
            <a:r>
              <a:rPr lang="ru-RU" sz="4000" b="1" dirty="0" err="1">
                <a:solidFill>
                  <a:srgbClr val="C00000"/>
                </a:solidFill>
              </a:rPr>
              <a:t>аккомоконвергенцтренер</a:t>
            </a:r>
            <a:r>
              <a:rPr lang="ru-RU" sz="4000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3" name="Рисунок 2" descr="F:\77\DSC0446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347454"/>
            <a:ext cx="5533502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012160" y="1323438"/>
            <a:ext cx="27363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Прибор предназначен для определения объема аккомодации, исследования и восстановления конвергентных движений глаз, снятие спазма аккомодации.</a:t>
            </a:r>
          </a:p>
          <a:p>
            <a:r>
              <a:rPr lang="ru-RU" sz="2400" dirty="0"/>
              <a:t>Применяется при  косоглазии, миопии, спазмах аккомодации.</a:t>
            </a:r>
          </a:p>
        </p:txBody>
      </p:sp>
    </p:spTree>
    <p:extLst>
      <p:ext uri="{BB962C8B-B14F-4D97-AF65-F5344CB8AC3E}">
        <p14:creationId xmlns:p14="http://schemas.microsoft.com/office/powerpoint/2010/main" val="34451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3" y="0"/>
            <a:ext cx="7632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Коррекционно-педагогическая работа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K:\статья 2\фото дс летом 19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105" y="3284984"/>
            <a:ext cx="3273504" cy="33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4" y="1077218"/>
            <a:ext cx="53285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b="1" dirty="0">
                <a:solidFill>
                  <a:srgbClr val="002060"/>
                </a:solidFill>
              </a:rPr>
              <a:t>При расходящемся косоглазии</a:t>
            </a:r>
            <a:r>
              <a:rPr lang="ru-RU" dirty="0"/>
              <a:t>, с целью тренировки аккомодационных </a:t>
            </a:r>
            <a:r>
              <a:rPr lang="ru-RU" dirty="0" smtClean="0"/>
              <a:t>мышц направление </a:t>
            </a:r>
            <a:r>
              <a:rPr lang="ru-RU" dirty="0"/>
              <a:t>взора вниз. Работа с наглядным материалом на близком расстоянии (на столе, на коленях, на полу, стоя - взор вниз). Применяются  конструкторские игры, игры с мячом (отбивание мяча об пол). Работа с бумагой и карандашом.</a:t>
            </a:r>
          </a:p>
          <a:p>
            <a:pPr indent="457200"/>
            <a:r>
              <a:rPr lang="ru-RU" b="1" dirty="0">
                <a:solidFill>
                  <a:srgbClr val="002060"/>
                </a:solidFill>
              </a:rPr>
              <a:t>При сходящемся косоглазии </a:t>
            </a:r>
            <a:r>
              <a:rPr lang="ru-RU" dirty="0"/>
              <a:t>для восстановления конвергенции, направление взора при работе направлено вверх - вдаль. С наглядным материалом желательно работать на подставке,   у доски, использовать конторки при работе за столом.</a:t>
            </a:r>
            <a:r>
              <a:rPr lang="ru-RU" b="1" dirty="0"/>
              <a:t> </a:t>
            </a:r>
            <a:r>
              <a:rPr lang="ru-RU" dirty="0"/>
              <a:t>Применяются игры с мячом (подбрасывание и ловля мяча), д /</a:t>
            </a:r>
            <a:r>
              <a:rPr lang="ru-RU" dirty="0" smtClean="0"/>
              <a:t>и « </a:t>
            </a:r>
            <a:r>
              <a:rPr lang="ru-RU" dirty="0" err="1"/>
              <a:t>Вертолетики</a:t>
            </a:r>
            <a:r>
              <a:rPr lang="ru-RU" dirty="0"/>
              <a:t>» (наблюдение за движущимися объектами</a:t>
            </a:r>
            <a:r>
              <a:rPr lang="ru-RU" dirty="0" smtClean="0"/>
              <a:t>). Использование </a:t>
            </a:r>
            <a:r>
              <a:rPr lang="ru-RU" dirty="0"/>
              <a:t>зрительных гимнастик с вертикальными и горизонтальными рядами объектов, плавно изменяющимися по </a:t>
            </a:r>
            <a:r>
              <a:rPr lang="ru-RU" dirty="0" smtClean="0"/>
              <a:t>размеру.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5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0"/>
            <a:ext cx="50594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«</a:t>
            </a:r>
            <a:r>
              <a:rPr lang="ru-RU" sz="4000" b="1" dirty="0" err="1">
                <a:solidFill>
                  <a:srgbClr val="C00000"/>
                </a:solidFill>
              </a:rPr>
              <a:t>Форбис</a:t>
            </a:r>
            <a:r>
              <a:rPr lang="ru-RU" sz="4000" b="1" dirty="0">
                <a:solidFill>
                  <a:srgbClr val="C00000"/>
                </a:solidFill>
              </a:rPr>
              <a:t>»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IMG_359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439" y="707886"/>
            <a:ext cx="3663489" cy="286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2Форбис слияни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997" y="707886"/>
            <a:ext cx="3528331" cy="286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0439" y="3573016"/>
            <a:ext cx="84160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/>
            <a:r>
              <a:rPr lang="ru-RU" sz="2200" dirty="0"/>
              <a:t>Аппарат  предназначен для диагностики по трем видам разделения полей зрения и </a:t>
            </a:r>
            <a:r>
              <a:rPr lang="ru-RU" sz="2200" dirty="0" err="1"/>
              <a:t>диплоптического</a:t>
            </a:r>
            <a:r>
              <a:rPr lang="ru-RU" sz="2200" dirty="0"/>
              <a:t> лечения косоглазия - способом  разобщения аккомодации и конвергенции </a:t>
            </a:r>
            <a:r>
              <a:rPr lang="ru-RU" sz="2200" dirty="0" err="1"/>
              <a:t>релаксационно</a:t>
            </a:r>
            <a:r>
              <a:rPr lang="ru-RU" sz="2200" dirty="0"/>
              <a:t> нагрузочным способом. Применяется  для лечения больных с аккомодационным, частично- аккомодационным и неаккомодационным косоглазием при достижении симметричного или близкого к нему положения глаз после операции или оптической </a:t>
            </a:r>
            <a:r>
              <a:rPr lang="ru-RU" sz="2200" dirty="0" smtClean="0"/>
              <a:t>коррекции.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19374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3" y="0"/>
            <a:ext cx="66678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Коррекционно-педагогическая работа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2400" dirty="0"/>
              <a:t>Игры и упражнения на накладывание, слияние, совмещение предметов в один.</a:t>
            </a:r>
          </a:p>
          <a:p>
            <a:pPr indent="457200"/>
            <a:r>
              <a:rPr lang="ru-RU" sz="2400" dirty="0"/>
              <a:t>          Игры и упражнения на тренировку глазных мышц с определенной удаленностью при установлении точки фиксации: «Пройди по шнуру», «Забей колышки»,    </a:t>
            </a:r>
            <a:r>
              <a:rPr lang="ru-RU" sz="2400" dirty="0" smtClean="0"/>
              <a:t>«</a:t>
            </a:r>
            <a:r>
              <a:rPr lang="ru-RU" sz="2400" dirty="0"/>
              <a:t>Поймай мяч», «Сбей кегли», </a:t>
            </a:r>
            <a:r>
              <a:rPr lang="ru-RU" sz="2400" dirty="0" smtClean="0"/>
              <a:t>«</a:t>
            </a:r>
            <a:r>
              <a:rPr lang="ru-RU" sz="2400" dirty="0"/>
              <a:t>Набрось кольцо», «Мишень», «Надень колечко». </a:t>
            </a:r>
          </a:p>
          <a:p>
            <a:pPr indent="457200"/>
            <a:r>
              <a:rPr lang="ru-RU" sz="2400" dirty="0"/>
              <a:t>          Игры и упражнения на тренировку механизмов восприятия глубины и удаленности через описание изображений, моделирование, рисование. </a:t>
            </a:r>
          </a:p>
          <a:p>
            <a:pPr indent="457200"/>
            <a:r>
              <a:rPr lang="ru-RU" sz="2400" dirty="0"/>
              <a:t> Игры и упражнения на </a:t>
            </a:r>
            <a:r>
              <a:rPr lang="ru-RU" sz="2400" dirty="0" smtClean="0"/>
              <a:t>восприятие трехмерного </a:t>
            </a:r>
            <a:r>
              <a:rPr lang="ru-RU" sz="2400" dirty="0"/>
              <a:t>пространства (стерео игрушки, макеты, настольный театр).</a:t>
            </a:r>
          </a:p>
        </p:txBody>
      </p:sp>
    </p:spTree>
    <p:extLst>
      <p:ext uri="{BB962C8B-B14F-4D97-AF65-F5344CB8AC3E}">
        <p14:creationId xmlns:p14="http://schemas.microsoft.com/office/powerpoint/2010/main" val="1985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happymama.ru/wp-content/uploads/2016/01/kak-vyrastit-umnogo-rebenk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" b="100000" l="2443" r="997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6" t="3944" r="2907" b="4208"/>
          <a:stretch/>
        </p:blipFill>
        <p:spPr bwMode="auto">
          <a:xfrm>
            <a:off x="5508104" y="3933056"/>
            <a:ext cx="3235583" cy="29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7787208" cy="2232248"/>
          </a:xfrm>
        </p:spPr>
        <p:txBody>
          <a:bodyPr>
            <a:prstTxWarp prst="textPlain">
              <a:avLst/>
            </a:prstTxWarp>
            <a:noAutofit/>
          </a:bodyPr>
          <a:lstStyle/>
          <a:p>
            <a:pPr algn="ctr"/>
            <a:r>
              <a:rPr lang="ru-RU" sz="6000" b="1" dirty="0" smtClean="0">
                <a:solidFill>
                  <a:srgbClr val="7030A0"/>
                </a:solidFill>
              </a:rPr>
              <a:t>СПАСИБО ЗА ВНИМАНИЕ</a:t>
            </a:r>
            <a:endParaRPr lang="ru-RU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/>
              <a:t>Ортопто-диплоптическое</a:t>
            </a:r>
            <a:r>
              <a:rPr lang="ru-RU" sz="4400" dirty="0"/>
              <a:t> лечение включает систему тре­нировочных упражнений на аппаратах, направленную на развитие фузионной способности и бинокулярного </a:t>
            </a:r>
            <a:r>
              <a:rPr lang="ru-RU" sz="4400" dirty="0" smtClean="0"/>
              <a:t>зрения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5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2274838"/>
            <a:ext cx="82089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Методики ортоптического и </a:t>
            </a:r>
            <a:r>
              <a:rPr lang="ru-RU" sz="2800" dirty="0" err="1"/>
              <a:t>диплоптического</a:t>
            </a:r>
            <a:r>
              <a:rPr lang="ru-RU" sz="2800" dirty="0"/>
              <a:t> лечения предполагают осознанное оперирование образами, осмысленное восприятие заданий врача-офтальмолога, медицинской сестры-</a:t>
            </a:r>
            <a:r>
              <a:rPr lang="ru-RU" sz="2800" dirty="0" err="1"/>
              <a:t>ортоптиста</a:t>
            </a:r>
            <a:r>
              <a:rPr lang="ru-RU" sz="2800" dirty="0"/>
              <a:t>, словесное оформление результата своей мыслительной деятельности.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88640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Характеристика уровня готовности детей с нарушением зрения к занятиям на специальных медицинских </a:t>
            </a:r>
            <a:r>
              <a:rPr lang="ru-RU" sz="3200" b="1" dirty="0" smtClean="0">
                <a:solidFill>
                  <a:srgbClr val="C00000"/>
                </a:solidFill>
              </a:rPr>
              <a:t>аппаратах</a:t>
            </a:r>
          </a:p>
          <a:p>
            <a:endParaRPr lang="ru-RU" sz="3200" b="1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730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7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Перед тем как приступить к лечению нужно выявить готовность ребенка к занятиям на специальных медицинских аппаратах. Его уровень определяется следующими составляющими</a:t>
            </a:r>
            <a:r>
              <a:rPr lang="ru-RU" sz="3200" dirty="0" smtClean="0"/>
              <a:t>:    </a:t>
            </a:r>
            <a:r>
              <a:rPr lang="ru-RU" sz="3200" dirty="0" smtClean="0">
                <a:solidFill>
                  <a:srgbClr val="C00000"/>
                </a:solidFill>
              </a:rPr>
              <a:t>эмоционально-личностные качества, осведомленность (запас знаний), умелость (умения и навыки), </a:t>
            </a:r>
            <a:r>
              <a:rPr lang="ru-RU" sz="3200" dirty="0">
                <a:solidFill>
                  <a:srgbClr val="C00000"/>
                </a:solidFill>
              </a:rPr>
              <a:t>действенность (практические </a:t>
            </a:r>
            <a:r>
              <a:rPr lang="ru-RU" sz="3200" dirty="0" smtClean="0">
                <a:solidFill>
                  <a:srgbClr val="C00000"/>
                </a:solidFill>
              </a:rPr>
              <a:t>действия</a:t>
            </a:r>
            <a:r>
              <a:rPr lang="ru-RU" sz="3200" dirty="0">
                <a:solidFill>
                  <a:srgbClr val="C0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96067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0891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>
                <a:solidFill>
                  <a:srgbClr val="C00000"/>
                </a:solidFill>
              </a:rPr>
              <a:t>Эмоционально-личностные качества. </a:t>
            </a:r>
            <a:endParaRPr lang="ru-RU" sz="4400" i="1" dirty="0" smtClean="0">
              <a:solidFill>
                <a:srgbClr val="C00000"/>
              </a:solidFill>
            </a:endParaRPr>
          </a:p>
          <a:p>
            <a:r>
              <a:rPr lang="ru-RU" sz="3600" dirty="0" smtClean="0"/>
              <a:t>Ребенок </a:t>
            </a:r>
            <a:r>
              <a:rPr lang="ru-RU" sz="3600" dirty="0"/>
              <a:t>должен иметь определенные навыки культуры поведения и вести себя в соответствии с ними. Уметь контролировать себя при выполнении действий. Уметь словесно выразить выполняемое действие.</a:t>
            </a:r>
          </a:p>
        </p:txBody>
      </p:sp>
    </p:spTree>
    <p:extLst>
      <p:ext uri="{BB962C8B-B14F-4D97-AF65-F5344CB8AC3E}">
        <p14:creationId xmlns:p14="http://schemas.microsoft.com/office/powerpoint/2010/main" val="14283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28092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i="1" dirty="0">
                <a:solidFill>
                  <a:srgbClr val="C00000"/>
                </a:solidFill>
              </a:rPr>
              <a:t>Осведомленность </a:t>
            </a:r>
            <a:endParaRPr lang="ru-RU" sz="4800" i="1" dirty="0" smtClean="0">
              <a:solidFill>
                <a:srgbClr val="C00000"/>
              </a:solidFill>
            </a:endParaRPr>
          </a:p>
          <a:p>
            <a:r>
              <a:rPr lang="ru-RU" sz="3600" i="1" dirty="0" smtClean="0">
                <a:solidFill>
                  <a:srgbClr val="C00000"/>
                </a:solidFill>
              </a:rPr>
              <a:t>(</a:t>
            </a:r>
            <a:r>
              <a:rPr lang="ru-RU" sz="3600" i="1" dirty="0">
                <a:solidFill>
                  <a:srgbClr val="C00000"/>
                </a:solidFill>
              </a:rPr>
              <a:t>запас знаний</a:t>
            </a:r>
            <a:r>
              <a:rPr lang="ru-RU" sz="3600" i="1" dirty="0" smtClean="0">
                <a:solidFill>
                  <a:srgbClr val="C00000"/>
                </a:solidFill>
              </a:rPr>
              <a:t>). </a:t>
            </a:r>
          </a:p>
          <a:p>
            <a:r>
              <a:rPr lang="ru-RU" sz="3600" dirty="0" smtClean="0"/>
              <a:t>Ребенок </a:t>
            </a:r>
            <a:r>
              <a:rPr lang="ru-RU" sz="3600" dirty="0"/>
              <a:t>должен узнавать предметы в разных модальностях (цвете и контуре). Знать словесное обозначение величины предметов. Знать направление и словесное обозначение месторасположения предмета в пространстве. Знать количественный и порядковый счет.</a:t>
            </a:r>
          </a:p>
        </p:txBody>
      </p:sp>
    </p:spTree>
    <p:extLst>
      <p:ext uri="{BB962C8B-B14F-4D97-AF65-F5344CB8AC3E}">
        <p14:creationId xmlns:p14="http://schemas.microsoft.com/office/powerpoint/2010/main" val="19795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35292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>
                <a:solidFill>
                  <a:srgbClr val="C00000"/>
                </a:solidFill>
              </a:rPr>
              <a:t>Умелость</a:t>
            </a:r>
            <a:r>
              <a:rPr lang="ru-RU" sz="2800" i="1" dirty="0"/>
              <a:t> </a:t>
            </a:r>
            <a:r>
              <a:rPr lang="ru-RU" sz="2800" i="1" dirty="0">
                <a:solidFill>
                  <a:srgbClr val="C00000"/>
                </a:solidFill>
              </a:rPr>
              <a:t>(умения и навыки). </a:t>
            </a:r>
            <a:endParaRPr lang="ru-RU" sz="2800" i="1" dirty="0" smtClean="0">
              <a:solidFill>
                <a:srgbClr val="C00000"/>
              </a:solidFill>
            </a:endParaRPr>
          </a:p>
          <a:p>
            <a:r>
              <a:rPr lang="ru-RU" sz="2800" dirty="0" smtClean="0"/>
              <a:t>Ребенок </a:t>
            </a:r>
            <a:r>
              <a:rPr lang="ru-RU" sz="2800" dirty="0"/>
              <a:t>должен уметь узнавать различные предметы в контурном изображении. Уметь определять недостающие детали в предмете. Уметь сравнивать предметы по величине «на глаз» и обозначать результаты сравнения словом. Уметь словесно обозначать местоположение предметов и отдельных частей предмета по отношению к себе и другому предмету. Уметь словесно описывать полученное в результате лечения изображение предмета и его </a:t>
            </a:r>
            <a:r>
              <a:rPr lang="ru-RU" sz="2800" dirty="0" smtClean="0"/>
              <a:t>месторасположение.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519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Эркер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320</TotalTime>
  <Words>1397</Words>
  <Application>Microsoft Office PowerPoint</Application>
  <PresentationFormat>Экран (4:3)</PresentationFormat>
  <Paragraphs>87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Эркер</vt:lpstr>
      <vt:lpstr>1_Эркер</vt:lpstr>
      <vt:lpstr>КОРРЕКЦИОННО – ПЕДАГОГИЧЕСКАЯ РАБОТА В ОРТОПТО – ДИПЛОПТИЧЕСКИЙ ПЕРИОД ЛЕЧЕНИЯ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КОРРЕКЦИОННО – ПЕДАГОГИЧЕСКАЯ РАБОТА В ОРТОПТО – ДИПЛОПТИЧЕСКИЙ ПЕРИОД ЛЕЧЕНИЯ</dc:title>
  <dc:creator>User</dc:creator>
  <cp:lastModifiedBy>User</cp:lastModifiedBy>
  <cp:revision>34</cp:revision>
  <dcterms:created xsi:type="dcterms:W3CDTF">2016-12-01T16:30:19Z</dcterms:created>
  <dcterms:modified xsi:type="dcterms:W3CDTF">2016-12-15T15:35:28Z</dcterms:modified>
</cp:coreProperties>
</file>