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2"/>
  </p:notesMasterIdLst>
  <p:sldIdLst>
    <p:sldId id="256" r:id="rId3"/>
    <p:sldId id="337" r:id="rId4"/>
    <p:sldId id="338" r:id="rId5"/>
    <p:sldId id="334" r:id="rId6"/>
    <p:sldId id="333" r:id="rId7"/>
    <p:sldId id="298" r:id="rId8"/>
    <p:sldId id="335" r:id="rId9"/>
    <p:sldId id="336" r:id="rId10"/>
    <p:sldId id="340" r:id="rId11"/>
    <p:sldId id="339" r:id="rId12"/>
    <p:sldId id="341" r:id="rId13"/>
    <p:sldId id="290" r:id="rId14"/>
    <p:sldId id="343" r:id="rId15"/>
    <p:sldId id="300" r:id="rId16"/>
    <p:sldId id="297" r:id="rId17"/>
    <p:sldId id="296" r:id="rId18"/>
    <p:sldId id="345" r:id="rId19"/>
    <p:sldId id="344" r:id="rId20"/>
    <p:sldId id="346" r:id="rId21"/>
    <p:sldId id="347" r:id="rId22"/>
    <p:sldId id="348" r:id="rId23"/>
    <p:sldId id="349" r:id="rId24"/>
    <p:sldId id="299" r:id="rId25"/>
    <p:sldId id="302" r:id="rId26"/>
    <p:sldId id="353" r:id="rId27"/>
    <p:sldId id="351" r:id="rId28"/>
    <p:sldId id="350" r:id="rId29"/>
    <p:sldId id="352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1662-01AD-42C5-96D0-21D25CB0BC0B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CD77-172C-4E4D-8003-345537F7D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9F85DE-97F0-4F57-BD21-E885F3C82867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A663DC-014C-4FBB-B16A-C961A3CD7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200800" cy="38164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ИСПОЛЬЗОВАНИЕ КОМПЬЮТЕРНЫХ ПРОГРАММ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ЛЕЧЕБНО-ВОССТАНОВИТЕЛЬНОЙ РАБОТЕ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814392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МДОУ «Детский сад № 112»</a:t>
            </a:r>
          </a:p>
          <a:p>
            <a:pPr algn="r"/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 smtClean="0"/>
              <a:t>Ярославль </a:t>
            </a:r>
            <a:r>
              <a:rPr lang="ru-RU" dirty="0" smtClean="0"/>
              <a:t>2016г.</a:t>
            </a:r>
          </a:p>
          <a:p>
            <a:pPr algn="r"/>
            <a:r>
              <a:rPr lang="ru-RU" dirty="0" smtClean="0"/>
              <a:t>Учитель-дефектолог</a:t>
            </a:r>
          </a:p>
          <a:p>
            <a:pPr algn="r"/>
            <a:r>
              <a:rPr lang="ru-RU" dirty="0" smtClean="0"/>
              <a:t>Мякутина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90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Задача </a:t>
            </a:r>
            <a:r>
              <a:rPr lang="ru-RU" sz="3200" dirty="0"/>
              <a:t>пациента – указать объект </a:t>
            </a:r>
            <a:r>
              <a:rPr lang="ru-RU" sz="3200" dirty="0" smtClean="0"/>
              <a:t>закодированный </a:t>
            </a:r>
            <a:r>
              <a:rPr lang="ru-RU" sz="3200" dirty="0" err="1" smtClean="0"/>
              <a:t>стереограммой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06738"/>
            <a:ext cx="3978003" cy="285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9972" y="2811177"/>
            <a:ext cx="4272240" cy="281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88024" y="2917861"/>
            <a:ext cx="3168352" cy="214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5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в саду с программой ЧИБИС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 r="10320"/>
          <a:stretch/>
        </p:blipFill>
        <p:spPr>
          <a:xfrm>
            <a:off x="778002" y="1124744"/>
            <a:ext cx="7230639" cy="531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128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C00000"/>
                </a:solidFill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</a:rPr>
              <a:t>рограмма </a:t>
            </a:r>
            <a:r>
              <a:rPr lang="ru-RU" sz="4000" b="1" dirty="0">
                <a:solidFill>
                  <a:srgbClr val="C00000"/>
                </a:solidFill>
              </a:rPr>
              <a:t>КЛИНОК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</a:t>
            </a:r>
            <a:r>
              <a:rPr lang="ru-RU" i="1" dirty="0" smtClean="0"/>
              <a:t>Страна</a:t>
            </a:r>
            <a:r>
              <a:rPr lang="ru-RU" i="1" dirty="0"/>
              <a:t>: Россия</a:t>
            </a:r>
            <a:endParaRPr lang="ru-RU" dirty="0"/>
          </a:p>
          <a:p>
            <a:pPr marL="0" lvl="1" algn="just"/>
            <a:r>
              <a:rPr lang="ru-RU" dirty="0" smtClean="0"/>
              <a:t>	Комплексная </a:t>
            </a:r>
            <a:r>
              <a:rPr lang="ru-RU" dirty="0"/>
              <a:t>программа для лечения косоглазия, позволяющая осуществлять все традиционные тренировочные процедуры аппаратного лечения на </a:t>
            </a:r>
            <a:r>
              <a:rPr lang="ru-RU" dirty="0" err="1"/>
              <a:t>синоптофоре</a:t>
            </a:r>
            <a:r>
              <a:rPr lang="ru-RU" dirty="0"/>
              <a:t>. Программа построена по принципу имитации соответствующих процедур, но позволяет расширить их временной и скоростной диапазон и использовать ряд новых режимов стимуляции. Для разделения полей зрения используются красно-синие </a:t>
            </a:r>
            <a:r>
              <a:rPr lang="ru-RU" dirty="0" smtClean="0"/>
              <a:t>очки.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Диагностика:</a:t>
            </a:r>
            <a:endParaRPr lang="ru-RU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оценка </a:t>
            </a:r>
            <a:r>
              <a:rPr lang="ru-RU" dirty="0"/>
              <a:t>характера зрения (</a:t>
            </a:r>
            <a:r>
              <a:rPr lang="ru-RU" dirty="0" err="1"/>
              <a:t>цветотест</a:t>
            </a:r>
            <a:r>
              <a:rPr lang="ru-RU" dirty="0" smtClean="0"/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измерение </a:t>
            </a:r>
            <a:r>
              <a:rPr lang="ru-RU" dirty="0"/>
              <a:t>угла косоглазия</a:t>
            </a:r>
            <a:r>
              <a:rPr lang="ru-RU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выявление </a:t>
            </a:r>
            <a:r>
              <a:rPr lang="ru-RU" dirty="0"/>
              <a:t>функциональной скотомы</a:t>
            </a:r>
            <a:r>
              <a:rPr lang="ru-RU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</a:t>
            </a:r>
            <a:r>
              <a:rPr lang="ru-RU" dirty="0"/>
              <a:t>фузионных резервов.</a:t>
            </a:r>
          </a:p>
          <a:p>
            <a:pPr algn="just"/>
            <a:r>
              <a:rPr lang="ru-RU" b="1" dirty="0"/>
              <a:t>Тренировка: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ликвидация функциональной </a:t>
            </a:r>
            <a:r>
              <a:rPr lang="ru-RU" dirty="0" smtClean="0"/>
              <a:t>скотомы;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устранение </a:t>
            </a:r>
            <a:r>
              <a:rPr lang="ru-RU" dirty="0"/>
              <a:t>косоглазия (упражнение — мелькания</a:t>
            </a:r>
            <a:r>
              <a:rPr lang="ru-RU" dirty="0" smtClean="0"/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закрепление </a:t>
            </a:r>
            <a:r>
              <a:rPr lang="ru-RU" dirty="0" err="1"/>
              <a:t>бификсации</a:t>
            </a:r>
            <a:r>
              <a:rPr lang="ru-RU" dirty="0"/>
              <a:t> (упражнение — колебания</a:t>
            </a:r>
            <a:r>
              <a:rPr lang="ru-RU" dirty="0" smtClean="0"/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развитие </a:t>
            </a:r>
            <a:r>
              <a:rPr lang="ru-RU" dirty="0"/>
              <a:t>фузионных резервов. </a:t>
            </a: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781"/>
            <a:ext cx="1438275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33346"/>
            <a:ext cx="7809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Программа КЛИНОК</a:t>
            </a:r>
          </a:p>
          <a:p>
            <a:pPr algn="just"/>
            <a:r>
              <a:rPr lang="ru-RU" sz="2000" dirty="0" smtClean="0"/>
              <a:t>Устранение </a:t>
            </a:r>
            <a:r>
              <a:rPr lang="ru-RU" sz="2000" dirty="0"/>
              <a:t>косоглазия: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dirty="0"/>
              <a:t>о</a:t>
            </a:r>
            <a:r>
              <a:rPr lang="ru-RU" sz="2000" dirty="0" smtClean="0"/>
              <a:t>сновано </a:t>
            </a:r>
            <a:r>
              <a:rPr lang="ru-RU" sz="2000" dirty="0"/>
              <a:t>на субъективном совмещении и слиянии левого и </a:t>
            </a:r>
            <a:r>
              <a:rPr lang="ru-RU" sz="2000" dirty="0" smtClean="0"/>
              <a:t>правого изображений </a:t>
            </a:r>
            <a:r>
              <a:rPr lang="ru-RU" sz="2000" dirty="0"/>
              <a:t>с помощью компьютерной мышки.</a:t>
            </a:r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режиме мельканий или колебаний 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000" dirty="0" smtClean="0"/>
              <a:t>при </a:t>
            </a:r>
            <a:r>
              <a:rPr lang="ru-RU" sz="2000" dirty="0"/>
              <a:t>постепенном сближении обоих изображений проводится </a:t>
            </a:r>
            <a:r>
              <a:rPr lang="ru-RU" sz="2000" dirty="0" smtClean="0"/>
              <a:t>слияние изображений, </a:t>
            </a:r>
            <a:r>
              <a:rPr lang="ru-RU" sz="2000" dirty="0"/>
              <a:t>а затем и тренировка </a:t>
            </a:r>
            <a:r>
              <a:rPr lang="ru-RU" sz="2000" dirty="0" smtClean="0"/>
              <a:t>фузии.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7"/>
            <a:ext cx="2315450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689100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36069"/>
            <a:ext cx="2497136" cy="128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275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Работа в саду с программой </a:t>
            </a:r>
            <a:r>
              <a:rPr lang="ru-RU" sz="2800" dirty="0" smtClean="0">
                <a:solidFill>
                  <a:srgbClr val="C00000"/>
                </a:solidFill>
              </a:rPr>
              <a:t>КЛИНОК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7" y="3356992"/>
            <a:ext cx="4356413" cy="326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45" y="1171884"/>
            <a:ext cx="3913327" cy="293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1646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Программа </a:t>
            </a: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en-US" sz="4000" b="1" dirty="0" smtClean="0">
                <a:solidFill>
                  <a:srgbClr val="C00000"/>
                </a:solidFill>
              </a:rPr>
              <a:t>e</a:t>
            </a:r>
            <a:r>
              <a:rPr lang="ru-RU" sz="4000" b="1" dirty="0" smtClean="0">
                <a:solidFill>
                  <a:srgbClr val="C00000"/>
                </a:solidFill>
              </a:rPr>
              <a:t>Y</a:t>
            </a:r>
            <a:r>
              <a:rPr lang="en-US" sz="4000" b="1" dirty="0" smtClean="0">
                <a:solidFill>
                  <a:srgbClr val="C00000"/>
                </a:solidFill>
              </a:rPr>
              <a:t>e</a:t>
            </a:r>
            <a:r>
              <a:rPr lang="ru-RU" sz="4000" b="1" dirty="0" smtClean="0">
                <a:solidFill>
                  <a:srgbClr val="C00000"/>
                </a:solidFill>
              </a:rPr>
              <a:t>» </a:t>
            </a:r>
            <a:endParaRPr lang="ru-RU" sz="4000" i="1" dirty="0" smtClean="0">
              <a:solidFill>
                <a:srgbClr val="C00000"/>
              </a:solidFill>
            </a:endParaRPr>
          </a:p>
          <a:p>
            <a:r>
              <a:rPr lang="ru-RU" i="1" dirty="0" smtClean="0"/>
              <a:t>Страна</a:t>
            </a:r>
            <a:r>
              <a:rPr lang="ru-RU" i="1" dirty="0"/>
              <a:t>: Россия</a:t>
            </a:r>
            <a:endParaRPr lang="ru-RU" dirty="0"/>
          </a:p>
          <a:p>
            <a:pPr algn="just"/>
            <a:r>
              <a:rPr lang="ru-RU" dirty="0" smtClean="0"/>
              <a:t>	Программа </a:t>
            </a:r>
            <a:r>
              <a:rPr lang="en-US" dirty="0"/>
              <a:t>«</a:t>
            </a:r>
            <a:r>
              <a:rPr lang="en-US" dirty="0" err="1"/>
              <a:t>eYe</a:t>
            </a:r>
            <a:r>
              <a:rPr lang="en-US" dirty="0"/>
              <a:t>» </a:t>
            </a:r>
            <a:r>
              <a:rPr lang="ru-RU" dirty="0" smtClean="0"/>
              <a:t>предназначена </a:t>
            </a:r>
            <a:r>
              <a:rPr lang="ru-RU" dirty="0"/>
              <a:t>для диагностики и лечения </a:t>
            </a:r>
            <a:r>
              <a:rPr lang="ru-RU" dirty="0" err="1"/>
              <a:t>амблиопии</a:t>
            </a:r>
            <a:r>
              <a:rPr lang="ru-RU" dirty="0"/>
              <a:t> и косоглазия, восстановления и развития бинокулярного зрения. В основу упражнений положены методы </a:t>
            </a:r>
            <a:r>
              <a:rPr lang="ru-RU" dirty="0" err="1"/>
              <a:t>плеоптики</a:t>
            </a:r>
            <a:r>
              <a:rPr lang="ru-RU" dirty="0"/>
              <a:t>, </a:t>
            </a:r>
            <a:r>
              <a:rPr lang="ru-RU" dirty="0" err="1"/>
              <a:t>ортоптики</a:t>
            </a:r>
            <a:r>
              <a:rPr lang="ru-RU" dirty="0"/>
              <a:t> и </a:t>
            </a:r>
            <a:r>
              <a:rPr lang="ru-RU" dirty="0" err="1"/>
              <a:t>диплоптики</a:t>
            </a:r>
            <a:r>
              <a:rPr lang="ru-RU" dirty="0"/>
              <a:t>. Разделение полей зрения осуществляется с помощью красно-синих очков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04864"/>
            <a:ext cx="2476042" cy="185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85811" y="2492895"/>
            <a:ext cx="5112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Показания к лечению: 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/>
              <a:t>амблиопия</a:t>
            </a:r>
            <a:r>
              <a:rPr lang="ru-RU" dirty="0"/>
              <a:t> любой степени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/>
              <a:t>нарушения бинокулярного зрения</a:t>
            </a:r>
            <a:r>
              <a:rPr lang="ru-RU" dirty="0" smtClean="0"/>
              <a:t>:</a:t>
            </a: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 err="1"/>
              <a:t>содружественном</a:t>
            </a:r>
            <a:r>
              <a:rPr lang="ru-RU" dirty="0"/>
              <a:t> косоглазии и </a:t>
            </a:r>
            <a:r>
              <a:rPr lang="ru-RU" dirty="0" err="1" smtClean="0"/>
              <a:t>гетерофории</a:t>
            </a:r>
            <a:r>
              <a:rPr lang="ru-RU" dirty="0" smtClean="0"/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остроте зрения хуже видящего глаза не </a:t>
            </a:r>
            <a:r>
              <a:rPr lang="ru-RU" dirty="0" smtClean="0"/>
              <a:t>ниже </a:t>
            </a:r>
            <a:r>
              <a:rPr lang="ru-RU" dirty="0"/>
              <a:t>0.4 (с коррекцией</a:t>
            </a:r>
            <a:r>
              <a:rPr lang="ru-RU" dirty="0" smtClean="0"/>
              <a:t>);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 err="1"/>
              <a:t>бифовеальном</a:t>
            </a:r>
            <a:r>
              <a:rPr lang="ru-RU" dirty="0"/>
              <a:t> слиянии </a:t>
            </a:r>
            <a:r>
              <a:rPr lang="ru-RU" dirty="0" smtClean="0"/>
              <a:t>или функциональной скотоме на </a:t>
            </a:r>
            <a:r>
              <a:rPr lang="ru-RU" dirty="0" err="1" smtClean="0"/>
              <a:t>синоптофоре</a:t>
            </a:r>
            <a:r>
              <a:rPr lang="ru-RU" dirty="0" smtClean="0"/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угле косоглазия до 5-10 градусов по </a:t>
            </a:r>
            <a:r>
              <a:rPr lang="ru-RU" dirty="0" err="1" smtClean="0"/>
              <a:t>Гиршбергу</a:t>
            </a:r>
            <a:r>
              <a:rPr lang="ru-RU" dirty="0" smtClean="0"/>
              <a:t> (при </a:t>
            </a:r>
            <a:r>
              <a:rPr lang="ru-RU" dirty="0"/>
              <a:t>больших углах – с призматической коррекцией).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476042" cy="185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359" y="404664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Упражнения </a:t>
            </a:r>
            <a:r>
              <a:rPr lang="ru-RU" dirty="0"/>
              <a:t>«Тир» и «Погоня» – это игры, способствующие развитию правильной локализации и фиксации, повышению остроты зрения. Во время игры происходит локальное и общее раздражение сетчатки яркими цветовыми динамическими стимулами. Лечебный эффект достигается даже в тех случаях, когда резко неустойчивая фиксация делает применение самостоятельных способов лечения </a:t>
            </a:r>
            <a:r>
              <a:rPr lang="ru-RU" dirty="0" err="1"/>
              <a:t>амблиопии</a:t>
            </a:r>
            <a:r>
              <a:rPr lang="ru-RU" dirty="0"/>
              <a:t> невозможным.</a:t>
            </a:r>
          </a:p>
          <a:p>
            <a:pPr algn="just"/>
            <a:r>
              <a:rPr lang="ru-RU" dirty="0" smtClean="0"/>
              <a:t>	Разнообразные </a:t>
            </a:r>
            <a:r>
              <a:rPr lang="ru-RU" dirty="0"/>
              <a:t>упражнения на «совмещение» и «слияние» развивают </a:t>
            </a:r>
            <a:r>
              <a:rPr lang="ru-RU" dirty="0" err="1"/>
              <a:t>содружественную</a:t>
            </a:r>
            <a:r>
              <a:rPr lang="ru-RU" dirty="0"/>
              <a:t> деятельность обеих половин зрительного анализатора. Среди заданий есть и короткие тесты, и занимательные «конструкторы». Многочисленные регулировки позволяют подобрать наиболее эффективный способ предъявления тест-объектов для каждого пациента.</a:t>
            </a:r>
          </a:p>
          <a:p>
            <a:pPr algn="just"/>
            <a:r>
              <a:rPr lang="ru-RU" dirty="0" smtClean="0"/>
              <a:t>	Оригинальное </a:t>
            </a:r>
            <a:r>
              <a:rPr lang="ru-RU" dirty="0"/>
              <a:t>упражнение «Тренажер» развивает фузионные резервы, а также может служить тестом на наличие глубинного зрения.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программу включена диагностика угла косоглазия и четырехточечный тест. Лечение сопровождается компьютерным ведением медицинских карт.</a:t>
            </a:r>
          </a:p>
        </p:txBody>
      </p:sp>
    </p:spTree>
    <p:extLst>
      <p:ext uri="{BB962C8B-B14F-4D97-AF65-F5344CB8AC3E}">
        <p14:creationId xmlns:p14="http://schemas.microsoft.com/office/powerpoint/2010/main" val="7852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Программа </a:t>
            </a:r>
            <a:r>
              <a:rPr lang="ru-RU" sz="3200" dirty="0" smtClean="0">
                <a:solidFill>
                  <a:srgbClr val="C00000"/>
                </a:solidFill>
              </a:rPr>
              <a:t>ТИР</a:t>
            </a:r>
            <a:endParaRPr lang="ru-RU" sz="2000" dirty="0" smtClean="0"/>
          </a:p>
          <a:p>
            <a:pPr algn="just"/>
            <a:r>
              <a:rPr lang="ru-RU" sz="2400" dirty="0" smtClean="0"/>
              <a:t>Переключение </a:t>
            </a:r>
            <a:r>
              <a:rPr lang="ru-RU" sz="2400" dirty="0"/>
              <a:t>внимания между </a:t>
            </a:r>
            <a:r>
              <a:rPr lang="ru-RU" sz="2400" dirty="0" smtClean="0"/>
              <a:t>двумя объектами </a:t>
            </a:r>
            <a:r>
              <a:rPr lang="ru-RU" sz="2400" dirty="0"/>
              <a:t>КРУГ и КВАДРАТ тренирует: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Механизмы </a:t>
            </a:r>
            <a:r>
              <a:rPr lang="ru-RU" sz="2400" dirty="0"/>
              <a:t>пространственной </a:t>
            </a:r>
            <a:r>
              <a:rPr lang="ru-RU" sz="2400" dirty="0" smtClean="0"/>
              <a:t>локализации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Центральной фиксации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Восприятие </a:t>
            </a:r>
            <a:r>
              <a:rPr lang="ru-RU" sz="2400" dirty="0"/>
              <a:t>объектов разных размеров</a:t>
            </a:r>
          </a:p>
          <a:p>
            <a:pPr algn="just"/>
            <a:r>
              <a:rPr lang="ru-RU" sz="2400" dirty="0" smtClean="0"/>
              <a:t>Задача </a:t>
            </a:r>
            <a:r>
              <a:rPr lang="ru-RU" sz="2400" dirty="0"/>
              <a:t>пациента – навести круг на квадрат после</a:t>
            </a:r>
          </a:p>
          <a:p>
            <a:pPr algn="just"/>
            <a:r>
              <a:rPr lang="ru-RU" sz="2400" dirty="0"/>
              <a:t>чего следует серия ярких вспышек </a:t>
            </a:r>
            <a:r>
              <a:rPr lang="ru-RU" sz="2400" dirty="0" smtClean="0"/>
              <a:t>экрана, которые </a:t>
            </a:r>
            <a:r>
              <a:rPr lang="ru-RU" sz="2400" dirty="0"/>
              <a:t>являются аналогами </a:t>
            </a:r>
            <a:r>
              <a:rPr lang="ru-RU" sz="2400" dirty="0" err="1"/>
              <a:t>засветов</a:t>
            </a:r>
            <a:r>
              <a:rPr lang="ru-RU" sz="2400" dirty="0"/>
              <a:t> применяемых при лечении </a:t>
            </a:r>
            <a:r>
              <a:rPr lang="ru-RU" sz="2400" dirty="0" err="1"/>
              <a:t>амблиопии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0" y="4313426"/>
            <a:ext cx="3054425" cy="229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321751"/>
            <a:ext cx="3041823" cy="229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2114" y="260648"/>
            <a:ext cx="614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Работа в саду с программой </a:t>
            </a:r>
            <a:r>
              <a:rPr lang="ru-RU" sz="2800" dirty="0" smtClean="0">
                <a:solidFill>
                  <a:srgbClr val="C00000"/>
                </a:solidFill>
              </a:rPr>
              <a:t>«ТИР»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50" y="2250581"/>
            <a:ext cx="2617360" cy="19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14756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9" y="1030598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53352"/>
            <a:ext cx="2978077" cy="223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53352"/>
            <a:ext cx="2958074" cy="221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8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7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C00000"/>
                </a:solidFill>
              </a:rPr>
              <a:t>Программа "Контур" 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sz="2200" dirty="0" smtClean="0"/>
              <a:t>	Программа </a:t>
            </a:r>
            <a:r>
              <a:rPr lang="ru-RU" sz="2200" dirty="0"/>
              <a:t>для лечения амблиопии, восстановления и развития бинокулярного зрения. В бинокулярных упражнениях пациент в красно-синих очках, видя опорный рисунок одним глазом, обводит или дорисовывает его "пером", видимым другим глазом. Всего в программе 38 рисунков различной сложности. Для устранения функционального подавления и тренировки фузии предусмотрены многочисленные регулировки: изменяется соотношение контрастов объектов и толщина линий рисунка и "пера", объекты могут независимо переключаться из светлых в темные, включается мигание с управляемой частотой, регулируется сила стимула для периферической фузии.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546"/>
            <a:ext cx="1656184" cy="116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75450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   </a:t>
            </a:r>
            <a:r>
              <a:rPr lang="ru-RU" sz="2400" dirty="0" smtClean="0"/>
              <a:t>В </a:t>
            </a:r>
            <a:r>
              <a:rPr lang="ru-RU" sz="2400" dirty="0"/>
              <a:t>ДОУ широко используются компьютерные методы лечения </a:t>
            </a:r>
            <a:r>
              <a:rPr lang="ru-RU" sz="2400" dirty="0" smtClean="0"/>
              <a:t>с применением </a:t>
            </a:r>
            <a:r>
              <a:rPr lang="ru-RU" sz="2400" dirty="0"/>
              <a:t>интегрированного лечебно-диагностического комплекса «Академик»,</a:t>
            </a:r>
          </a:p>
          <a:p>
            <a:r>
              <a:rPr lang="ru-RU" sz="2400" dirty="0" smtClean="0"/>
              <a:t>содержащего программы нового поколения («Цветок», «Чибис», «Клинок»), а также компьютерные программы «</a:t>
            </a:r>
            <a:r>
              <a:rPr lang="en-US" sz="2400" dirty="0" smtClean="0"/>
              <a:t>EYE</a:t>
            </a:r>
            <a:r>
              <a:rPr lang="ru-RU" sz="2400" dirty="0" smtClean="0"/>
              <a:t>», «Контур», «</a:t>
            </a:r>
            <a:r>
              <a:rPr lang="en-US" sz="2400" dirty="0" smtClean="0"/>
              <a:t>Relax</a:t>
            </a:r>
            <a:r>
              <a:rPr lang="ru-RU" sz="2400" dirty="0" smtClean="0"/>
              <a:t>» и др.</a:t>
            </a:r>
          </a:p>
          <a:p>
            <a:r>
              <a:rPr lang="ru-RU" sz="2400" dirty="0" smtClean="0"/>
              <a:t>    Эти программы </a:t>
            </a:r>
            <a:r>
              <a:rPr lang="ru-RU" sz="2400" dirty="0" err="1" smtClean="0"/>
              <a:t>разработанны</a:t>
            </a:r>
            <a:r>
              <a:rPr lang="ru-RU" sz="2400" dirty="0" smtClean="0"/>
              <a:t> </a:t>
            </a:r>
            <a:r>
              <a:rPr lang="ru-RU" sz="2400" dirty="0"/>
              <a:t>специалистами Российской академии наук.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7364"/>
            <a:ext cx="3328929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048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Работа в саду с программой </a:t>
            </a:r>
            <a:r>
              <a:rPr lang="ru-RU" sz="2800" dirty="0" smtClean="0">
                <a:solidFill>
                  <a:srgbClr val="C00000"/>
                </a:solidFill>
              </a:rPr>
              <a:t>«КОНТУР»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35110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88" y="1052736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2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6268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C00000"/>
                </a:solidFill>
              </a:rPr>
              <a:t>Программа </a:t>
            </a:r>
            <a:r>
              <a:rPr lang="ru-RU" sz="3600" dirty="0" smtClean="0">
                <a:solidFill>
                  <a:srgbClr val="C00000"/>
                </a:solidFill>
              </a:rPr>
              <a:t>«Крестики»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just"/>
            <a:r>
              <a:rPr lang="ru-RU" sz="2000" dirty="0"/>
              <a:t>	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Игровой </a:t>
            </a:r>
            <a:r>
              <a:rPr lang="ru-RU" sz="2000" dirty="0"/>
              <a:t>паттерн-стимулятор для лечения </a:t>
            </a:r>
            <a:r>
              <a:rPr lang="ru-RU" sz="2000" dirty="0" err="1"/>
              <a:t>амблиопии</a:t>
            </a:r>
            <a:r>
              <a:rPr lang="ru-RU" sz="2000" dirty="0"/>
              <a:t>, в котором используется инвертирующееся шахматное поле. Этот стимул активизирует нейроны и восстанавливает межнейронные связи на всех уровнях зрительной системы. В ходе игры клетки уменьшаются до порога различения их игроком. Частоты инвертирования связаны с размером клеток, обеспечивая наибольший лечебный эффект. Контраст изображения можно выбирать в широких пределах: от максимального для стимуляции, до едва различимого для тренировки. Для воздействия на </a:t>
            </a:r>
            <a:r>
              <a:rPr lang="ru-RU" sz="2000" dirty="0" err="1"/>
              <a:t>яркостный</a:t>
            </a:r>
            <a:r>
              <a:rPr lang="ru-RU" sz="2000" dirty="0"/>
              <a:t> и </a:t>
            </a:r>
            <a:r>
              <a:rPr lang="ru-RU" sz="2000" dirty="0" err="1"/>
              <a:t>цветооппонентные</a:t>
            </a:r>
            <a:r>
              <a:rPr lang="ru-RU" sz="2000" dirty="0"/>
              <a:t> каналы зрительной системы используются черно-белые, красно-зеленые или желто-синие шахматные поля. Продолжительность одной игры — 5 минут.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6268"/>
            <a:ext cx="1872208" cy="140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         Программа </a:t>
            </a:r>
            <a:r>
              <a:rPr lang="ru-RU" sz="3600" dirty="0">
                <a:solidFill>
                  <a:srgbClr val="C00000"/>
                </a:solidFill>
              </a:rPr>
              <a:t>"Паучок" 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	</a:t>
            </a:r>
            <a:r>
              <a:rPr lang="ru-RU" sz="2200" dirty="0" smtClean="0"/>
              <a:t>Программа для </a:t>
            </a:r>
            <a:r>
              <a:rPr lang="ru-RU" sz="2200" dirty="0"/>
              <a:t>лечения </a:t>
            </a:r>
            <a:r>
              <a:rPr lang="ru-RU" sz="2200" dirty="0" err="1"/>
              <a:t>амблиопии</a:t>
            </a:r>
            <a:r>
              <a:rPr lang="ru-RU" sz="2200" dirty="0"/>
              <a:t>, где стимуляция производится структурированными динамическими изображениями. Игровая задача побуждает пациента удерживать взор вблизи центров подвижных радиальных или спиральных решеток. В результате макула и периферия одновременно возбуждаются стимулами оптимальных размеров: макула - мелкими, периферия - крупными. Также в процессе игры активизируются </a:t>
            </a:r>
            <a:r>
              <a:rPr lang="ru-RU" sz="2200" dirty="0" err="1"/>
              <a:t>визомоторная</a:t>
            </a:r>
            <a:r>
              <a:rPr lang="ru-RU" sz="2200" dirty="0"/>
              <a:t> деятельность, конвергенция и аккомодация. Различные настройки и цветовые переходы позволяют стимулировать все типы фоторецепторов, а также </a:t>
            </a:r>
            <a:r>
              <a:rPr lang="ru-RU" sz="2200" dirty="0" err="1"/>
              <a:t>on</a:t>
            </a:r>
            <a:r>
              <a:rPr lang="ru-RU" sz="2200" dirty="0"/>
              <a:t>- и </a:t>
            </a:r>
            <a:r>
              <a:rPr lang="ru-RU" sz="2200" dirty="0" err="1"/>
              <a:t>off</a:t>
            </a:r>
            <a:r>
              <a:rPr lang="ru-RU" sz="2200" dirty="0"/>
              <a:t>-нейроны. Контраст изображения можно выбирать.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6" y="208484"/>
            <a:ext cx="1944216" cy="145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Компьютерная </a:t>
            </a:r>
            <a:r>
              <a:rPr lang="ru-RU" sz="2800" b="1" dirty="0">
                <a:solidFill>
                  <a:srgbClr val="C00000"/>
                </a:solidFill>
              </a:rPr>
              <a:t>программа </a:t>
            </a:r>
            <a:r>
              <a:rPr lang="ru-RU" sz="2800" b="1" dirty="0" err="1">
                <a:solidFill>
                  <a:srgbClr val="C00000"/>
                </a:solidFill>
              </a:rPr>
              <a:t>Relax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000" dirty="0" smtClean="0"/>
              <a:t>		</a:t>
            </a:r>
            <a:r>
              <a:rPr lang="ru-RU" sz="2200" dirty="0" smtClean="0"/>
              <a:t>Компьютерная </a:t>
            </a:r>
            <a:r>
              <a:rPr lang="ru-RU" sz="2200" dirty="0"/>
              <a:t>программа </a:t>
            </a:r>
            <a:r>
              <a:rPr lang="ru-RU" sz="2200" dirty="0" err="1"/>
              <a:t>Relax</a:t>
            </a:r>
            <a:r>
              <a:rPr lang="ru-RU" sz="2200" dirty="0"/>
              <a:t>, в первую очередь, призвана бороться со спазмом аккомодации: подвижные изображения программы заставляют мышцы глаза и хрусталика (из-за которых и происходит спазм аккомодации) менять своё состояние на более расслабленное.  При периодических тренировках с помощью компьютерной программы </a:t>
            </a:r>
            <a:r>
              <a:rPr lang="ru-RU" sz="2200" dirty="0" err="1"/>
              <a:t>Relax</a:t>
            </a:r>
            <a:r>
              <a:rPr lang="ru-RU" sz="2200" dirty="0"/>
              <a:t> возможно восстановление аккомодации. Так же программа может использоваться при комплексном лечении </a:t>
            </a:r>
            <a:r>
              <a:rPr lang="ru-RU" sz="2200" dirty="0" err="1"/>
              <a:t>амблиопии</a:t>
            </a:r>
            <a:r>
              <a:rPr lang="ru-RU" sz="2200" dirty="0"/>
              <a:t> и миопии (близорукости</a:t>
            </a:r>
            <a:r>
              <a:rPr lang="ru-RU" sz="2200" dirty="0" smtClean="0"/>
              <a:t>).</a:t>
            </a:r>
            <a:endParaRPr lang="ru-RU" sz="2200" dirty="0"/>
          </a:p>
          <a:p>
            <a:pPr algn="just"/>
            <a:r>
              <a:rPr lang="ru-RU" sz="2200" dirty="0" smtClean="0"/>
              <a:t>	Компьютерная </a:t>
            </a:r>
            <a:r>
              <a:rPr lang="ru-RU" sz="2200" dirty="0"/>
              <a:t>программа </a:t>
            </a:r>
            <a:r>
              <a:rPr lang="ru-RU" sz="2200" dirty="0" err="1"/>
              <a:t>Relax</a:t>
            </a:r>
            <a:r>
              <a:rPr lang="ru-RU" sz="2200" dirty="0"/>
              <a:t> рекомендована для профилактики спазма аккомодации, пресбиопии (возрастной дальнозоркости) и детской миопии (близорукости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704975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6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56" y="1844824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4" y="3875647"/>
            <a:ext cx="2956865" cy="221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75647"/>
            <a:ext cx="297633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47025" y="352128"/>
            <a:ext cx="7316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Работа в саду с программой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>
                <a:solidFill>
                  <a:srgbClr val="C00000"/>
                </a:solidFill>
              </a:rPr>
              <a:t>Relax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534" y="332656"/>
            <a:ext cx="79758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Подготовка к упражнениям на компьютере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ru-RU" b="1" dirty="0" smtClean="0"/>
              <a:t>Упражнения </a:t>
            </a:r>
            <a:r>
              <a:rPr lang="ru-RU" b="1" dirty="0"/>
              <a:t>по </a:t>
            </a:r>
            <a:r>
              <a:rPr lang="ru-RU" b="1" dirty="0" smtClean="0"/>
              <a:t>узнаванию</a:t>
            </a:r>
            <a:r>
              <a:rPr lang="ru-RU" b="1" dirty="0"/>
              <a:t>, называнию, выделению геометрических </a:t>
            </a:r>
            <a:r>
              <a:rPr lang="ru-RU" b="1" dirty="0" smtClean="0"/>
              <a:t>фигур</a:t>
            </a:r>
          </a:p>
          <a:p>
            <a:pPr algn="ctr"/>
            <a:endParaRPr lang="ru-RU" b="1" dirty="0" smtClean="0"/>
          </a:p>
          <a:p>
            <a:r>
              <a:rPr lang="ru-RU" b="1" i="1" dirty="0"/>
              <a:t>Цель: </a:t>
            </a:r>
            <a:r>
              <a:rPr lang="ru-RU" dirty="0"/>
              <a:t>учить узнавать, называть и различать круг, </a:t>
            </a:r>
            <a:r>
              <a:rPr lang="ru-RU" dirty="0" smtClean="0"/>
              <a:t>квадрат</a:t>
            </a:r>
            <a:r>
              <a:rPr lang="ru-RU" dirty="0"/>
              <a:t>, треугольник. Сравнивать две геометрические фигуры по величине, выражая результаты сравнения словом. </a:t>
            </a:r>
            <a:r>
              <a:rPr lang="ru-RU" dirty="0" smtClean="0"/>
              <a:t>Самостоятельно </a:t>
            </a:r>
            <a:r>
              <a:rPr lang="ru-RU" dirty="0"/>
              <a:t>выделять принцип группировки, опираясь на образец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Упражнение </a:t>
            </a:r>
            <a:r>
              <a:rPr lang="ru-RU" b="1" dirty="0"/>
              <a:t>№ 1. </a:t>
            </a:r>
            <a:r>
              <a:rPr lang="ru-RU" dirty="0"/>
              <a:t>«Закрой фишкой геометрическую </a:t>
            </a:r>
            <a:r>
              <a:rPr lang="ru-RU" dirty="0" smtClean="0"/>
              <a:t>фигуру».</a:t>
            </a:r>
          </a:p>
          <a:p>
            <a:r>
              <a:rPr lang="ru-RU" b="1" dirty="0"/>
              <a:t>Упражнение № 2. </a:t>
            </a:r>
            <a:r>
              <a:rPr lang="ru-RU" dirty="0" smtClean="0"/>
              <a:t>«Продолжи ряд»</a:t>
            </a:r>
            <a:endParaRPr lang="ru-RU" dirty="0"/>
          </a:p>
          <a:p>
            <a:r>
              <a:rPr lang="ru-RU" b="1" dirty="0"/>
              <a:t>Упражнение № 3. </a:t>
            </a:r>
            <a:r>
              <a:rPr lang="ru-RU" dirty="0"/>
              <a:t>«Составление узора из </a:t>
            </a:r>
            <a:r>
              <a:rPr lang="ru-RU" dirty="0" smtClean="0"/>
              <a:t>геометрических </a:t>
            </a:r>
            <a:r>
              <a:rPr lang="ru-RU" dirty="0"/>
              <a:t>фигур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 smtClean="0"/>
              <a:t>Упражнение </a:t>
            </a:r>
            <a:r>
              <a:rPr lang="ru-RU" b="1" dirty="0"/>
              <a:t>№ </a:t>
            </a:r>
            <a:r>
              <a:rPr lang="ru-RU" b="1" dirty="0" smtClean="0"/>
              <a:t>4. </a:t>
            </a:r>
            <a:r>
              <a:rPr lang="ru-RU" dirty="0"/>
              <a:t>«Из каких фигур состоит предмет, </a:t>
            </a:r>
            <a:r>
              <a:rPr lang="ru-RU" dirty="0" smtClean="0"/>
              <a:t>назови </a:t>
            </a:r>
            <a:r>
              <a:rPr lang="ru-RU" dirty="0"/>
              <a:t>фигуру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1" y="4411198"/>
            <a:ext cx="2280000" cy="49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28011"/>
            <a:ext cx="2067948" cy="154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08" y="4411198"/>
            <a:ext cx="2887964" cy="216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r="41888"/>
          <a:stretch/>
        </p:blipFill>
        <p:spPr>
          <a:xfrm>
            <a:off x="3059832" y="4411198"/>
            <a:ext cx="2207710" cy="22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Упражнения по развитию мелкой моторики рук</a:t>
            </a:r>
          </a:p>
          <a:p>
            <a:endParaRPr lang="ru-RU" dirty="0"/>
          </a:p>
          <a:p>
            <a:r>
              <a:rPr lang="ru-RU" b="1" dirty="0"/>
              <a:t>Упражнение № 1. </a:t>
            </a:r>
            <a:r>
              <a:rPr lang="ru-RU" dirty="0"/>
              <a:t>«Лепка из глины или </a:t>
            </a:r>
            <a:r>
              <a:rPr lang="ru-RU" dirty="0" smtClean="0"/>
              <a:t>теста».</a:t>
            </a:r>
            <a:endParaRPr lang="ru-RU" dirty="0"/>
          </a:p>
          <a:p>
            <a:r>
              <a:rPr lang="ru-RU" b="1" dirty="0"/>
              <a:t>Упражнение № 2. </a:t>
            </a:r>
            <a:r>
              <a:rPr lang="ru-RU" dirty="0"/>
              <a:t>«Вязание крючком, спицами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/>
              <a:t>Упражнение № 3. </a:t>
            </a:r>
            <a:r>
              <a:rPr lang="ru-RU" dirty="0"/>
              <a:t>«Пришивание пуговиц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/>
              <a:t>Упражнение №4. </a:t>
            </a:r>
            <a:r>
              <a:rPr lang="ru-RU" dirty="0"/>
              <a:t>«Прокалывание по контуру через кальку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b="1" dirty="0"/>
              <a:t>Упражнение № 5. </a:t>
            </a:r>
            <a:r>
              <a:rPr lang="ru-RU" dirty="0"/>
              <a:t>«Выкладывание узора по образцу, по орнаменту </a:t>
            </a:r>
            <a:r>
              <a:rPr lang="ru-RU" dirty="0" smtClean="0"/>
              <a:t>		и под </a:t>
            </a:r>
            <a:r>
              <a:rPr lang="ru-RU" dirty="0"/>
              <a:t>диктовку».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58896"/>
            <a:ext cx="2376264" cy="180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6274"/>
            <a:ext cx="1654489" cy="189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02" y="2842450"/>
            <a:ext cx="1905329" cy="190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34" y="2869343"/>
            <a:ext cx="2413484" cy="181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7938" y="4497343"/>
            <a:ext cx="1800200" cy="256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95050"/>
            <a:ext cx="2128782" cy="17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Century Schoolbook" panose="02040604050505020304" pitchFamily="18" charset="0"/>
                <a:ea typeface="Calibri"/>
                <a:cs typeface="Times New Roman"/>
              </a:rPr>
              <a:t>Упражнения по повышению остроты зрения</a:t>
            </a:r>
            <a:endParaRPr lang="ru-RU" dirty="0">
              <a:latin typeface="Century Schoolbook" panose="02040604050505020304" pitchFamily="18" charset="0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latin typeface="Century Schoolbook" panose="02040604050505020304" pitchFamily="18" charset="0"/>
                <a:ea typeface="Calibri"/>
                <a:cs typeface="Times New Roman"/>
              </a:rPr>
              <a:t>Цель: </a:t>
            </a:r>
            <a:r>
              <a:rPr lang="ru-RU" sz="1400" dirty="0">
                <a:latin typeface="Century Schoolbook" panose="02040604050505020304" pitchFamily="18" charset="0"/>
                <a:ea typeface="Calibri"/>
                <a:cs typeface="Times New Roman"/>
              </a:rPr>
              <a:t>учить точно выполнять упражнения. Развивать координацию </a:t>
            </a:r>
            <a:r>
              <a:rPr lang="ru-RU" sz="1400" dirty="0" smtClean="0">
                <a:latin typeface="Century Schoolbook" panose="02040604050505020304" pitchFamily="18" charset="0"/>
                <a:ea typeface="Calibri"/>
                <a:cs typeface="Times New Roman"/>
              </a:rPr>
              <a:t>движения </a:t>
            </a:r>
            <a:r>
              <a:rPr lang="ru-RU" sz="1400" dirty="0">
                <a:latin typeface="Century Schoolbook" panose="02040604050505020304" pitchFamily="18" charset="0"/>
                <a:ea typeface="Calibri"/>
                <a:cs typeface="Times New Roman"/>
              </a:rPr>
              <a:t>глаз.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Calibri"/>
                <a:cs typeface="Times New Roman"/>
              </a:rPr>
              <a:t>Наглядный материал: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лабиринты,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шнурочки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ленточки, косточки, семена.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№ 1.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«Нанизывание на проволоку или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шну­рочек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косточек, бусин на счет».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№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2.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«Совмещение по контуру двух одина­ковых предметов».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№ 3.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«Вкладыши и рамки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Монтессори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».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№4.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«Сортировка семян тыквы, арбуза, бобов, фасоли, яблока, винограда, злаков риса, гречи, пшена».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№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5.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«Плетение косичек из ленточек разно­го цвета».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№ 6.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«Шнуровка».</a:t>
            </a:r>
            <a:endParaRPr lang="ru-RU" sz="105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№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7.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«Завязывание узелков на шнурке».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1" t="3234" r="7307" b="1"/>
          <a:stretch/>
        </p:blipFill>
        <p:spPr>
          <a:xfrm>
            <a:off x="5364088" y="5080765"/>
            <a:ext cx="1447424" cy="169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26591"/>
            <a:ext cx="2448273" cy="183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b="14548"/>
          <a:stretch/>
        </p:blipFill>
        <p:spPr>
          <a:xfrm>
            <a:off x="3275856" y="4022972"/>
            <a:ext cx="2562021" cy="183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79" y="5278138"/>
            <a:ext cx="2318044" cy="149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6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245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Сначала </a:t>
            </a:r>
            <a:r>
              <a:rPr lang="ru-RU" sz="2000" dirty="0"/>
              <a:t>показываем детям, как правильно держать мышь: обхватываем её рукой и оставляем указательный палец свободным для щелчков и прокрутки колёсиком. Лучше взять настоящую мышь и наглядно показать правильное положение руки.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8" b="24971"/>
          <a:stretch/>
        </p:blipFill>
        <p:spPr>
          <a:xfrm>
            <a:off x="5004048" y="1142953"/>
            <a:ext cx="3551775" cy="266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4077072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Упражнение </a:t>
            </a:r>
            <a:r>
              <a:rPr lang="ru-RU" b="1" dirty="0"/>
              <a:t>№ 1. </a:t>
            </a:r>
            <a:r>
              <a:rPr lang="ru-RU" dirty="0"/>
              <a:t>«Повтори»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Упражнение </a:t>
            </a:r>
            <a:r>
              <a:rPr lang="ru-RU" b="1" dirty="0"/>
              <a:t>№ 2. </a:t>
            </a:r>
            <a:r>
              <a:rPr lang="ru-RU" b="1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Нажми правую кнопку мыши, …»</a:t>
            </a:r>
          </a:p>
          <a:p>
            <a:pPr algn="just">
              <a:lnSpc>
                <a:spcPct val="150000"/>
              </a:lnSpc>
            </a:pPr>
            <a:r>
              <a:rPr lang="ru-RU" b="1" dirty="0"/>
              <a:t>Упражнение </a:t>
            </a:r>
            <a:r>
              <a:rPr lang="ru-RU" b="1" dirty="0" smtClean="0"/>
              <a:t>№ 3</a:t>
            </a:r>
            <a:r>
              <a:rPr lang="ru-RU" b="1" dirty="0"/>
              <a:t>. </a:t>
            </a:r>
            <a:r>
              <a:rPr lang="ru-RU" dirty="0" smtClean="0"/>
              <a:t>«Прокрути страничку»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Упражнение </a:t>
            </a:r>
            <a:r>
              <a:rPr lang="ru-RU" b="1" dirty="0"/>
              <a:t>№ 4. </a:t>
            </a:r>
            <a:r>
              <a:rPr lang="ru-RU" dirty="0"/>
              <a:t>«Перенеси с помощью «мышки» овощи, фрукты в нужную корзинку»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1808" y="298710"/>
            <a:ext cx="32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Упражнения с «мышкой»</a:t>
            </a:r>
          </a:p>
        </p:txBody>
      </p:sp>
    </p:spTree>
    <p:extLst>
      <p:ext uri="{BB962C8B-B14F-4D97-AF65-F5344CB8AC3E}">
        <p14:creationId xmlns:p14="http://schemas.microsoft.com/office/powerpoint/2010/main" val="24305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happymama.ru/wp-content/uploads/2016/01/kak-vyrastit-umnogo-reben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2443" r="997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6" t="3944" r="2907" b="4208"/>
          <a:stretch/>
        </p:blipFill>
        <p:spPr bwMode="auto">
          <a:xfrm>
            <a:off x="5508104" y="3933056"/>
            <a:ext cx="3235583" cy="29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7787208" cy="2232248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16" y="98072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Компьютерные программы </a:t>
            </a:r>
            <a:r>
              <a:rPr lang="ru-RU" sz="4400" dirty="0"/>
              <a:t>применяются </a:t>
            </a:r>
            <a:endParaRPr lang="ru-RU" sz="4400" dirty="0" smtClean="0"/>
          </a:p>
          <a:p>
            <a:pPr algn="ctr"/>
            <a:r>
              <a:rPr lang="ru-RU" sz="4400" dirty="0" smtClean="0"/>
              <a:t>на </a:t>
            </a:r>
            <a:r>
              <a:rPr lang="ru-RU" sz="4400" dirty="0"/>
              <a:t>всех этапах </a:t>
            </a:r>
            <a:endParaRPr lang="ru-RU" sz="4400" dirty="0" smtClean="0"/>
          </a:p>
          <a:p>
            <a:pPr algn="ctr"/>
            <a:r>
              <a:rPr lang="ru-RU" sz="4400" dirty="0" err="1" smtClean="0"/>
              <a:t>лечебно</a:t>
            </a:r>
            <a:r>
              <a:rPr lang="ru-RU" sz="4400" dirty="0" smtClean="0"/>
              <a:t>–восстановительной </a:t>
            </a:r>
          </a:p>
          <a:p>
            <a:pPr algn="ctr"/>
            <a:r>
              <a:rPr lang="ru-RU" sz="4400" dirty="0" smtClean="0"/>
              <a:t>работы</a:t>
            </a:r>
            <a:r>
              <a:rPr lang="ru-RU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34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60648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Преимущества компьютерного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лечения </a:t>
            </a:r>
            <a:r>
              <a:rPr lang="ru-RU" sz="3200" b="1" dirty="0" err="1">
                <a:solidFill>
                  <a:srgbClr val="C00000"/>
                </a:solidFill>
              </a:rPr>
              <a:t>амблиопии</a:t>
            </a:r>
            <a:r>
              <a:rPr lang="ru-RU" sz="3200" b="1" dirty="0">
                <a:solidFill>
                  <a:srgbClr val="C00000"/>
                </a:solidFill>
              </a:rPr>
              <a:t> и косоглазия</a:t>
            </a:r>
            <a:endParaRPr lang="ru-RU" sz="24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Компьютерная </a:t>
            </a:r>
            <a:r>
              <a:rPr lang="ru-RU" sz="2400" dirty="0"/>
              <a:t>программа может заменить один или несколько </a:t>
            </a:r>
            <a:r>
              <a:rPr lang="ru-RU" sz="2400" dirty="0" smtClean="0"/>
              <a:t>приборов.</a:t>
            </a:r>
            <a:endParaRPr lang="ru-RU" sz="24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Компьютерная программа позволяет применять новые зрительные стимулы, 2D и 3D </a:t>
            </a:r>
            <a:r>
              <a:rPr lang="ru-RU" sz="2400" dirty="0" smtClean="0"/>
              <a:t>изображения.</a:t>
            </a:r>
            <a:endParaRPr lang="ru-RU" sz="24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Возможность </a:t>
            </a:r>
            <a:r>
              <a:rPr lang="ru-RU" sz="2400" dirty="0"/>
              <a:t>дозировать параметры процедур позволяет индивидуально подобрать для каждого ребенка доступный уровень сложности, гарантирует ребенку успех, повышает его самооценку и вызывает желание тренироваться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3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Преимущества компьютерного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лечения </a:t>
            </a:r>
            <a:r>
              <a:rPr lang="ru-RU" sz="3200" b="1" dirty="0" err="1">
                <a:solidFill>
                  <a:srgbClr val="C00000"/>
                </a:solidFill>
              </a:rPr>
              <a:t>амблиопии</a:t>
            </a:r>
            <a:r>
              <a:rPr lang="ru-RU" sz="3200" b="1" dirty="0">
                <a:solidFill>
                  <a:srgbClr val="C00000"/>
                </a:solidFill>
              </a:rPr>
              <a:t> и косоглазия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Интерактивный характер упражнений и наличие обратной связи превращает процесс лечения в увлекательную игру и значительно повышает заинтересованность ребенка в занятиях.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Представление </a:t>
            </a:r>
            <a:r>
              <a:rPr lang="ru-RU" sz="2400" dirty="0"/>
              <a:t>результатов тренировок в графическом виде позволяет ребенку самому оценивать результаты своей работы.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Лечение </a:t>
            </a:r>
            <a:r>
              <a:rPr lang="ru-RU" sz="2400" dirty="0"/>
              <a:t>с помощью компьютерных программ </a:t>
            </a:r>
            <a:r>
              <a:rPr lang="ru-RU" sz="2400" dirty="0" smtClean="0"/>
              <a:t>можно осуществлять </a:t>
            </a:r>
            <a:r>
              <a:rPr lang="ru-RU" sz="2400" dirty="0"/>
              <a:t>не только в медицинском </a:t>
            </a:r>
            <a:r>
              <a:rPr lang="ru-RU" sz="2400" dirty="0" smtClean="0"/>
              <a:t>учреждении, но </a:t>
            </a:r>
            <a:r>
              <a:rPr lang="ru-RU" sz="2400" dirty="0"/>
              <a:t>и на домашнем </a:t>
            </a:r>
            <a:r>
              <a:rPr lang="ru-RU" sz="2400" dirty="0" smtClean="0"/>
              <a:t>компьютере.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Компьютер </a:t>
            </a:r>
            <a:r>
              <a:rPr lang="ru-RU" sz="2400" dirty="0"/>
              <a:t>бесконечно терпелив, он не устает, не сердится и не ругает детей за </a:t>
            </a:r>
            <a:r>
              <a:rPr lang="ru-RU" sz="2400" dirty="0" smtClean="0"/>
              <a:t>ошибки.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969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4888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>Программа </a:t>
            </a:r>
            <a:r>
              <a:rPr lang="ru-RU" sz="4000" b="1" dirty="0">
                <a:solidFill>
                  <a:srgbClr val="C00000"/>
                </a:solidFill>
              </a:rPr>
              <a:t>ЦВЕТОК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		</a:t>
            </a:r>
            <a:r>
              <a:rPr lang="ru-RU" i="1" dirty="0" smtClean="0"/>
              <a:t>Страна: Россия</a:t>
            </a:r>
            <a:endParaRPr lang="ru-RU" dirty="0" smtClean="0"/>
          </a:p>
          <a:p>
            <a:pPr algn="just"/>
            <a:r>
              <a:rPr lang="ru-RU" sz="2000" dirty="0" smtClean="0"/>
              <a:t>	Предназначена для лечения </a:t>
            </a:r>
            <a:r>
              <a:rPr lang="ru-RU" sz="2000" dirty="0" err="1" smtClean="0"/>
              <a:t>амблиопии</a:t>
            </a:r>
            <a:r>
              <a:rPr lang="ru-RU" sz="2000" dirty="0" smtClean="0"/>
              <a:t> и близорукости у детей, оценки скорости зрительного поиска, развития внимания, развитие зрительно-моторной координации и глазодвигательной функции, развитие ориентировки в </a:t>
            </a:r>
            <a:r>
              <a:rPr lang="ru-RU" sz="2000" dirty="0" err="1" smtClean="0"/>
              <a:t>микропространстве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smtClean="0"/>
              <a:t>	Программа «ЦВЕТОК» — интерактивная тренировочная программа, имеющая игровой характер. Программа предлагает пациенту серию усложняющихся, но однотипных зрительных упражнений, состоящих в поиске заданного символа – одиночной буквы — среди нескольких символов, предъявляемых на лепестках цветка. По своей сложности упражнения подразделяются на 3 уровня, внутри которых производится только варьирование размеров изображений (5 градаций). На первом уровне буквы разного размера предъявляются поодиночке, на втором-группами по 4, на третьем-группами по 7.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4" y="216140"/>
            <a:ext cx="1612241" cy="110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5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9425"/>
            <a:ext cx="806489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Задача пациента - </a:t>
            </a:r>
            <a:r>
              <a:rPr lang="ru-RU" sz="2800" dirty="0"/>
              <a:t>как можно быстрее найти на лепестках объект идентичный изображенному в центре </a:t>
            </a:r>
            <a:r>
              <a:rPr lang="ru-RU" sz="2800" dirty="0" smtClean="0"/>
              <a:t>цветка.</a:t>
            </a:r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50392"/>
            <a:ext cx="2522511" cy="232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91" y="3150392"/>
            <a:ext cx="2359025" cy="222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2426" r="19327" b="-2426"/>
          <a:stretch/>
        </p:blipFill>
        <p:spPr>
          <a:xfrm>
            <a:off x="3023917" y="3150392"/>
            <a:ext cx="2664118" cy="232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7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9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Работа в саду с </a:t>
            </a:r>
            <a:r>
              <a:rPr lang="ru-RU" sz="2800" b="1" dirty="0" smtClean="0">
                <a:solidFill>
                  <a:srgbClr val="C00000"/>
                </a:solidFill>
              </a:rPr>
              <a:t>программой ЦВЕТОК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3272" r="10292"/>
          <a:stretch/>
        </p:blipFill>
        <p:spPr>
          <a:xfrm>
            <a:off x="736848" y="908720"/>
            <a:ext cx="7435552" cy="560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8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7"/>
            <a:ext cx="72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000" b="1" dirty="0">
                <a:solidFill>
                  <a:srgbClr val="C00000"/>
                </a:solidFill>
              </a:rPr>
              <a:t>Программа ЧИБИС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i="1" dirty="0" smtClean="0">
                <a:solidFill>
                  <a:prstClr val="black"/>
                </a:solidFill>
              </a:rPr>
              <a:t>                           Страна</a:t>
            </a:r>
            <a:r>
              <a:rPr lang="ru-RU" i="1" dirty="0">
                <a:solidFill>
                  <a:prstClr val="black"/>
                </a:solidFill>
              </a:rPr>
              <a:t>: </a:t>
            </a:r>
            <a:r>
              <a:rPr lang="ru-RU" i="1" dirty="0" smtClean="0">
                <a:solidFill>
                  <a:prstClr val="black"/>
                </a:solidFill>
              </a:rPr>
              <a:t>Россия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	Предназначена для диагностики нарушений бинокулярного </a:t>
            </a:r>
            <a:r>
              <a:rPr lang="ru-RU" dirty="0" err="1">
                <a:solidFill>
                  <a:prstClr val="black"/>
                </a:solidFill>
              </a:rPr>
              <a:t>стереозрения</a:t>
            </a:r>
            <a:r>
              <a:rPr lang="ru-RU" dirty="0">
                <a:solidFill>
                  <a:prstClr val="black"/>
                </a:solidFill>
              </a:rPr>
              <a:t>, функционального лечения бинокулярных расстройств.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	Лечебное действие программы базируется на открытии в структуре зрительной системы человека таких чисто бинокулярных каналов переработки информации, которые функционируют только при наблюдении объектов двумя глазами и совершенно не реагируют на любые монокулярные стимулы. Программы генерируют специальные последовательности случайно-точечных </a:t>
            </a:r>
            <a:r>
              <a:rPr lang="ru-RU" dirty="0" err="1">
                <a:solidFill>
                  <a:prstClr val="black"/>
                </a:solidFill>
              </a:rPr>
              <a:t>стереограмм</a:t>
            </a:r>
            <a:r>
              <a:rPr lang="ru-RU" dirty="0">
                <a:solidFill>
                  <a:prstClr val="black"/>
                </a:solidFill>
              </a:rPr>
              <a:t>, кодирующих тест-объекты, не воспринимаемые в условиях монокулярного зрения. Лечебный эффект достигается за счет стимуляции согласованной работы двух глаз с помощью двух различных процедур.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Все тесты и упражнения построены по единой схеме последовательного предъявления </a:t>
            </a:r>
            <a:r>
              <a:rPr lang="ru-RU" dirty="0" err="1">
                <a:solidFill>
                  <a:prstClr val="black"/>
                </a:solidFill>
              </a:rPr>
              <a:t>стереограмм</a:t>
            </a:r>
            <a:r>
              <a:rPr lang="ru-RU" dirty="0">
                <a:solidFill>
                  <a:prstClr val="black"/>
                </a:solidFill>
              </a:rPr>
              <a:t> для опознания закодированных изображений, трудность узнавания которых прогрессивно нарастает.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5" y="260647"/>
            <a:ext cx="1656184" cy="115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5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1075</TotalTime>
  <Words>644</Words>
  <Application>Microsoft Office PowerPoint</Application>
  <PresentationFormat>Экран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Эркер</vt:lpstr>
      <vt:lpstr>1_Эркер</vt:lpstr>
      <vt:lpstr>ИСПОЛЬЗОВАНИЕ КОМПЬЮТЕРНЫХ ПРОГРАММ  В ЛЕЧЕБНО-ВОССТАНОВИТЕЛЬНОЙ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 – ПЕДАГОГИЧЕСКАЯ РАБОТА В ОРТОПТО – ДИПЛОПТИЧЕСКИЙ ПЕРИОД ЛЕЧЕНИЯ</dc:title>
  <dc:creator>User</dc:creator>
  <cp:lastModifiedBy>1</cp:lastModifiedBy>
  <cp:revision>81</cp:revision>
  <dcterms:created xsi:type="dcterms:W3CDTF">2016-12-01T16:30:19Z</dcterms:created>
  <dcterms:modified xsi:type="dcterms:W3CDTF">2016-12-16T07:36:14Z</dcterms:modified>
</cp:coreProperties>
</file>