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6" r:id="rId6"/>
    <p:sldId id="267" r:id="rId7"/>
    <p:sldId id="268" r:id="rId8"/>
    <p:sldId id="269" r:id="rId9"/>
    <p:sldId id="259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84F8B87B-5161-4445-842C-A39A5F5775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475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162343E-951C-4CC6-B6D9-C8BA0CE7F0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5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FD95E4B3-9991-4B94-AE07-708D7303EB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9BA48-48A2-4D4C-BC5F-F8DE53AA4A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71182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4428D-A988-4D59-B0B1-F21CA7CE2A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87219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45496-469C-4355-8654-D062BA6CE5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35754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76861-B314-422B-BD9D-8FFA397A9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9525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FCD90-91EF-43EC-A644-22EEB4E5CB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93021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E27E7-7538-4053-B428-2292DB7505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54371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2E71F-6B7F-4D9C-A997-691000CA3C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9517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E6FAA-A8B2-4C4B-B518-232748857D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43414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58AFA-3541-4848-B8C2-AA817CBBB1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5634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C7E4-CE9E-4126-A115-34F40913A0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1240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Текст второго уровня</a:t>
            </a:r>
          </a:p>
          <a:p>
            <a:pPr lvl="2"/>
            <a:r>
              <a:rPr lang="ru-RU" altLang="ru-RU" smtClean="0"/>
              <a:t>Текст третьего уровня</a:t>
            </a:r>
          </a:p>
          <a:p>
            <a:pPr lvl="3"/>
            <a:r>
              <a:rPr lang="ru-RU" altLang="ru-RU" smtClean="0"/>
              <a:t> Текст четвертого уровня</a:t>
            </a:r>
          </a:p>
          <a:p>
            <a:pPr lvl="4"/>
            <a:r>
              <a:rPr lang="ru-RU" altLang="ru-RU" smtClean="0"/>
              <a:t>Текст пятого уровня</a:t>
            </a:r>
          </a:p>
          <a:p>
            <a:pPr lvl="1"/>
            <a:endParaRPr lang="ru-RU" altLang="ru-RU" smtClean="0"/>
          </a:p>
          <a:p>
            <a:pPr lvl="2"/>
            <a:endParaRPr lang="ru-RU" alt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 alt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 alt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7659E86C-0786-46BE-8C01-119F1A48421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7964" y="1916832"/>
            <a:ext cx="8208640" cy="43204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3600" b="1" dirty="0" smtClean="0"/>
              <a:t>Мастер-класс</a:t>
            </a: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i="1" dirty="0" smtClean="0"/>
              <a:t>«</a:t>
            </a:r>
            <a:r>
              <a:rPr lang="ru-RU" altLang="ru-RU" sz="3600" i="1" smtClean="0"/>
              <a:t>Формирование представлений </a:t>
            </a:r>
            <a:r>
              <a:rPr lang="ru-RU" altLang="ru-RU" sz="3600" i="1" dirty="0" smtClean="0"/>
              <a:t>о мире профессий у детей дошкольного возраста в условиях игровой деятельности»</a:t>
            </a:r>
            <a:endParaRPr lang="ru-RU" altLang="ru-RU" sz="3600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215064" cy="1225819"/>
          </a:xfrm>
        </p:spPr>
        <p:txBody>
          <a:bodyPr/>
          <a:lstStyle/>
          <a:p>
            <a:r>
              <a:rPr lang="ru-RU" sz="2000" dirty="0" smtClean="0"/>
              <a:t>Муниципальное дошкольное образовательное учреждение «Детский сад № 112»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80728"/>
            <a:ext cx="3626168" cy="1210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Тема 1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Дайте описание</a:t>
            </a:r>
          </a:p>
          <a:p>
            <a:r>
              <a:rPr lang="ru-RU" altLang="ru-RU"/>
              <a:t>Приведите пример</a:t>
            </a:r>
          </a:p>
          <a:p>
            <a:r>
              <a:rPr lang="ru-RU" altLang="ru-RU"/>
              <a:t>Выполните упражнения для закрепления полученных знаний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Тема 2</a:t>
            </a: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Дайте описание</a:t>
            </a:r>
          </a:p>
          <a:p>
            <a:r>
              <a:rPr lang="ru-RU" altLang="ru-RU"/>
              <a:t>Приведите пример</a:t>
            </a:r>
          </a:p>
          <a:p>
            <a:r>
              <a:rPr lang="ru-RU" altLang="ru-RU"/>
              <a:t>Выполните упражнения для закрепления полученных знаний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Резюме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Дайте краткое описание представленной информации</a:t>
            </a:r>
          </a:p>
          <a:p>
            <a:r>
              <a:rPr lang="ru-RU" altLang="ru-RU"/>
              <a:t>Укажите возможности применения полученных знаний</a:t>
            </a:r>
          </a:p>
          <a:p>
            <a:r>
              <a:rPr lang="ru-RU" altLang="ru-RU"/>
              <a:t>Попросите аудиторию высказать отзывы о семинаре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900"/>
              <a:t>Дополнительные сведения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Укажите другие семинары</a:t>
            </a:r>
          </a:p>
          <a:p>
            <a:r>
              <a:rPr lang="ru-RU" altLang="ru-RU"/>
              <a:t>Укажите книги, статьи, а также электронные ресурсы</a:t>
            </a:r>
          </a:p>
          <a:p>
            <a:r>
              <a:rPr lang="ru-RU" altLang="ru-RU"/>
              <a:t>Укажите консультационные услуги и другие ресурсы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476672"/>
            <a:ext cx="8064896" cy="59766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«…в одном взрослом сидят по крайней мере два субъекта. Один – «взрослый как взрослый». Он много знает, с ним интересно, ему можно задать вопросы. Другой – «взрослый как ребёнок». Он – идеальный партнёр по играм и шалостям, он – прекрасный актёр,  он взрослый – как равный».</a:t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>Эти два взрослых – оба – очень важны для ребёнка. если занять позицию «взрослый как взрослый», то хочется сказать: «Признайте ПРАВО ребёнка на игру!» А с позиции «взрослого как ребёнка» - сказать самое главное: «ПОЙМИТЕ нас, и мы ПРИМЕМ вас в волшебную страну под названием «ИГРА».</a:t>
            </a:r>
          </a:p>
          <a:p>
            <a:pPr marL="0" indent="0" algn="r"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Кравцова Е. </a:t>
            </a:r>
            <a:endParaRPr lang="ru-RU" alt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077200" cy="3096344"/>
          </a:xfrm>
        </p:spPr>
        <p:txBody>
          <a:bodyPr/>
          <a:lstStyle/>
          <a:p>
            <a:pPr indent="0" fontAlgn="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Самоопределение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это самостоятельный выбор человеком своего жизненного пути, целей, ценностей, нравственных норм и условий жизни 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2400" i="1" kern="0" dirty="0" smtClean="0">
                <a:latin typeface="Times New Roman"/>
                <a:ea typeface="Times New Roman"/>
              </a:rPr>
              <a:t>Педагогический терминологический словарь)</a:t>
            </a:r>
            <a:endParaRPr lang="ru-RU" sz="2000" i="1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altLang="ru-RU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03920" y="3140968"/>
            <a:ext cx="80772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fontAlgn="t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b="1" kern="0" dirty="0" smtClean="0">
                <a:latin typeface="Times New Roman"/>
                <a:ea typeface="Times New Roman"/>
              </a:rPr>
              <a:t>Профессиональное самоопределение   — </a:t>
            </a:r>
            <a:r>
              <a:rPr lang="ru-RU" kern="0" dirty="0" smtClean="0">
                <a:latin typeface="Times New Roman"/>
                <a:ea typeface="Times New Roman"/>
              </a:rPr>
              <a:t>процесс формирования личностью своего отношения к профессиональной деятельности. </a:t>
            </a:r>
            <a:r>
              <a:rPr lang="ru-RU" sz="2400" i="1" kern="0" dirty="0" smtClean="0">
                <a:latin typeface="Times New Roman"/>
                <a:ea typeface="Times New Roman"/>
              </a:rPr>
              <a:t>(Педагогический терминологический словарь)</a:t>
            </a:r>
            <a:endParaRPr lang="ru-RU" altLang="ru-RU" sz="2400" i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476672"/>
            <a:ext cx="8424936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«Дошкольный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является периодом первоначального, аморфного профессионального и личностного самоопределения, возникновения эмоционального предвосхищения последствий своего поведения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самосознания»</a:t>
            </a:r>
          </a:p>
          <a:p>
            <a:pPr marL="0" indent="0" algn="r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Зеер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Э. Ф.)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476672"/>
            <a:ext cx="8136904" cy="3096344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Профессиональное самоопределение дошкольников –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это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некий сознательный выбор ребенком интересующей его сферы деятельности на основе активного участия в сюжетно-ролевых играх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(Е.А. Климов)</a:t>
            </a:r>
            <a:endParaRPr lang="ru-RU" sz="1800" i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403920" y="3356992"/>
            <a:ext cx="813690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b="1" kern="0" dirty="0" smtClean="0">
                <a:latin typeface="Times New Roman"/>
                <a:ea typeface="Calibri"/>
                <a:cs typeface="Times New Roman"/>
              </a:rPr>
              <a:t>Формирование представлений дошкольников о мире труда и профессий – это необходимый процесс, актуальный в современном мире.</a:t>
            </a:r>
            <a:endParaRPr lang="ru-RU" sz="2400" kern="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3653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Профессиональное самоопределение дошкольников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3600400" cy="2520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>
                <a:srgbClr val="C00000"/>
              </a:buClr>
              <a:defRPr/>
            </a:pPr>
            <a:r>
              <a:rPr lang="ru-RU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Выявление ранних профессиональных устремлений дошкольника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76056" y="1988840"/>
            <a:ext cx="3600000" cy="252028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algn="ctr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defRPr/>
            </a:pPr>
            <a:r>
              <a:rPr lang="ru-RU" kern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Ранняя профессиональная </a:t>
            </a:r>
            <a:r>
              <a:rPr lang="ru-RU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ориентация дошкольника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9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r"/>
            <a:r>
              <a:rPr lang="ru-RU" sz="2400" dirty="0" smtClean="0"/>
              <a:t>Методика </a:t>
            </a:r>
            <a:r>
              <a:rPr lang="ru-RU" sz="2400" dirty="0"/>
              <a:t>выявление ранних профессиональных устремлений детей старшего </a:t>
            </a:r>
            <a:r>
              <a:rPr lang="ru-RU" sz="2400" dirty="0" smtClean="0"/>
              <a:t>дошкольного возраста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1800" dirty="0" smtClean="0"/>
              <a:t>Е.А. Климов</a:t>
            </a:r>
            <a:endParaRPr lang="ru-RU" sz="1800" dirty="0"/>
          </a:p>
        </p:txBody>
      </p:sp>
      <p:pic>
        <p:nvPicPr>
          <p:cNvPr id="27238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0" t="21094" r="20607" b="8022"/>
          <a:stretch/>
        </p:blipFill>
        <p:spPr bwMode="auto">
          <a:xfrm>
            <a:off x="1003576" y="1628800"/>
            <a:ext cx="6840760" cy="496107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736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88640"/>
            <a:ext cx="8568952" cy="64087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  <a:cs typeface="Times New Roman"/>
              </a:rPr>
              <a:t>Человек — природа</a:t>
            </a: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. Сюда входят профессии, в которых человек имеет дело с различными явлениями неживой и живой природы, например биолог, географ, геолог, математик, физик, химик и другие профессии, относящиеся к разряду естественных наук.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  <a:cs typeface="Times New Roman"/>
              </a:rPr>
              <a:t>Человек — техника</a:t>
            </a: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. В эту группу профессий включены различные виды трудовой деятельности, в которых человек  имеет дело с техникой, её использованием или конструированием, например профессия инженера, оператора, машиниста, механизатора, сварщика и т.п.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  <a:cs typeface="Times New Roman"/>
              </a:rPr>
              <a:t>Человек — человек</a:t>
            </a: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. Сюда включены все виды профессий, предполагающих взаимодействие людей:  политика, религия, педагогика, психология, медицина, торговля, право.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  <a:cs typeface="Times New Roman"/>
              </a:rPr>
              <a:t>Человек — знаковая система</a:t>
            </a: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. В эту группу включены профессии, касающиеся создания, изучения и использования различных знаковых систем, например лингвистика, языки математического программирования, способы графического представления результатов наблюдений и т.п.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  <a:cs typeface="Times New Roman"/>
              </a:rPr>
              <a:t>Человек — художественный образ</a:t>
            </a: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. Эта группа профессий представляет собой различные виды художественно-творческого труда, например литература, музыка, театр, изобразительное искусство.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24743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Обзор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Дайте общий обзор предмета</a:t>
            </a:r>
          </a:p>
          <a:p>
            <a:r>
              <a:rPr lang="ru-RU" altLang="ru-RU"/>
              <a:t>Объясните связь между отдельными темами </a:t>
            </a:r>
          </a:p>
        </p:txBody>
      </p:sp>
      <p:grpSp>
        <p:nvGrpSpPr>
          <p:cNvPr id="7183" name="Group 15" descr="Фрагмент головоломки"/>
          <p:cNvGrpSpPr>
            <a:grpSpLocks/>
          </p:cNvGrpSpPr>
          <p:nvPr/>
        </p:nvGrpSpPr>
        <p:grpSpPr bwMode="auto">
          <a:xfrm>
            <a:off x="4511675" y="3311525"/>
            <a:ext cx="1119188" cy="1520825"/>
            <a:chOff x="2954" y="1560"/>
            <a:chExt cx="705" cy="958"/>
          </a:xfrm>
        </p:grpSpPr>
        <p:sp>
          <p:nvSpPr>
            <p:cNvPr id="7184" name="Puzzle3"/>
            <p:cNvSpPr>
              <a:spLocks noEditPoints="1" noChangeArrowheads="1"/>
            </p:cNvSpPr>
            <p:nvPr/>
          </p:nvSpPr>
          <p:spPr bwMode="auto">
            <a:xfrm>
              <a:off x="2954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altLang="ru-RU" sz="1600" b="1">
                <a:solidFill>
                  <a:srgbClr val="284C6A"/>
                </a:solidFill>
                <a:latin typeface="Verdana" pitchFamily="34" charset="0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blackWhite">
            <a:xfrm>
              <a:off x="3084" y="1874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  <p:grpSp>
        <p:nvGrpSpPr>
          <p:cNvPr id="7186" name="Group 18" descr="Фрагмент головоломки"/>
          <p:cNvGrpSpPr>
            <a:grpSpLocks/>
          </p:cNvGrpSpPr>
          <p:nvPr/>
        </p:nvGrpSpPr>
        <p:grpSpPr bwMode="auto">
          <a:xfrm>
            <a:off x="4184650" y="4419600"/>
            <a:ext cx="1787525" cy="1384300"/>
            <a:chOff x="2748" y="2258"/>
            <a:chExt cx="1126" cy="872"/>
          </a:xfrm>
        </p:grpSpPr>
        <p:sp>
          <p:nvSpPr>
            <p:cNvPr id="7187" name="Puzzle2"/>
            <p:cNvSpPr>
              <a:spLocks noEditPoints="1" noChangeArrowheads="1"/>
            </p:cNvSpPr>
            <p:nvPr/>
          </p:nvSpPr>
          <p:spPr bwMode="auto">
            <a:xfrm>
              <a:off x="2748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blackWhite">
            <a:xfrm>
              <a:off x="3084" y="252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  <p:grpSp>
        <p:nvGrpSpPr>
          <p:cNvPr id="7189" name="Group 21" descr="Фрагмент головоломки"/>
          <p:cNvGrpSpPr>
            <a:grpSpLocks/>
          </p:cNvGrpSpPr>
          <p:nvPr/>
        </p:nvGrpSpPr>
        <p:grpSpPr bwMode="auto">
          <a:xfrm>
            <a:off x="5175250" y="3771900"/>
            <a:ext cx="1808163" cy="1054100"/>
            <a:chOff x="3372" y="1850"/>
            <a:chExt cx="1139" cy="664"/>
          </a:xfrm>
        </p:grpSpPr>
        <p:sp>
          <p:nvSpPr>
            <p:cNvPr id="7190" name="Puzzle1"/>
            <p:cNvSpPr>
              <a:spLocks noEditPoints="1" noChangeArrowheads="1"/>
            </p:cNvSpPr>
            <p:nvPr/>
          </p:nvSpPr>
          <p:spPr bwMode="auto">
            <a:xfrm>
              <a:off x="3372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 </a:t>
              </a:r>
              <a:endParaRPr lang="ru-RU" altLang="ru-RU" sz="1200" b="1">
                <a:solidFill>
                  <a:srgbClr val="284C6A"/>
                </a:solidFill>
                <a:latin typeface="Verdana" pitchFamily="34" charset="0"/>
              </a:endParaRPr>
            </a:p>
            <a:p>
              <a:pPr eaLnBrk="0" hangingPunct="0"/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 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blackWhite">
            <a:xfrm>
              <a:off x="3744" y="206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  <p:grpSp>
        <p:nvGrpSpPr>
          <p:cNvPr id="7192" name="Group 24" descr="Фрагмент головоломки"/>
          <p:cNvGrpSpPr>
            <a:grpSpLocks/>
          </p:cNvGrpSpPr>
          <p:nvPr/>
        </p:nvGrpSpPr>
        <p:grpSpPr bwMode="auto">
          <a:xfrm>
            <a:off x="5556250" y="4402138"/>
            <a:ext cx="1077913" cy="1770062"/>
            <a:chOff x="3612" y="2247"/>
            <a:chExt cx="679" cy="1115"/>
          </a:xfrm>
        </p:grpSpPr>
        <p:sp>
          <p:nvSpPr>
            <p:cNvPr id="7193" name="Puzzle4"/>
            <p:cNvSpPr>
              <a:spLocks noEditPoints="1" noChangeArrowheads="1"/>
            </p:cNvSpPr>
            <p:nvPr/>
          </p:nvSpPr>
          <p:spPr bwMode="auto">
            <a:xfrm>
              <a:off x="3612" y="2247"/>
              <a:ext cx="679" cy="111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blackWhite">
            <a:xfrm>
              <a:off x="3744" y="252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  <p:grpSp>
        <p:nvGrpSpPr>
          <p:cNvPr id="7195" name="Group 27" descr="Фрагмент головоломки"/>
          <p:cNvGrpSpPr>
            <a:grpSpLocks/>
          </p:cNvGrpSpPr>
          <p:nvPr/>
        </p:nvGrpSpPr>
        <p:grpSpPr bwMode="auto">
          <a:xfrm>
            <a:off x="6569075" y="3311525"/>
            <a:ext cx="1119188" cy="1520825"/>
            <a:chOff x="4250" y="1560"/>
            <a:chExt cx="705" cy="958"/>
          </a:xfrm>
        </p:grpSpPr>
        <p:sp>
          <p:nvSpPr>
            <p:cNvPr id="7196" name="Puzzle3"/>
            <p:cNvSpPr>
              <a:spLocks noEditPoints="1" noChangeArrowheads="1"/>
            </p:cNvSpPr>
            <p:nvPr/>
          </p:nvSpPr>
          <p:spPr bwMode="auto">
            <a:xfrm>
              <a:off x="4250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blackWhite">
            <a:xfrm>
              <a:off x="4380" y="1874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  <p:grpSp>
        <p:nvGrpSpPr>
          <p:cNvPr id="7198" name="Group 30" descr="Фрагмент головоломки"/>
          <p:cNvGrpSpPr>
            <a:grpSpLocks/>
          </p:cNvGrpSpPr>
          <p:nvPr/>
        </p:nvGrpSpPr>
        <p:grpSpPr bwMode="auto">
          <a:xfrm>
            <a:off x="6242050" y="4419600"/>
            <a:ext cx="1787525" cy="1384300"/>
            <a:chOff x="4044" y="2258"/>
            <a:chExt cx="1126" cy="872"/>
          </a:xfrm>
        </p:grpSpPr>
        <p:sp>
          <p:nvSpPr>
            <p:cNvPr id="7199" name="Puzzle2"/>
            <p:cNvSpPr>
              <a:spLocks noEditPoints="1" noChangeArrowheads="1"/>
            </p:cNvSpPr>
            <p:nvPr/>
          </p:nvSpPr>
          <p:spPr bwMode="auto">
            <a:xfrm>
              <a:off x="4044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blackWhite">
            <a:xfrm>
              <a:off x="4380" y="252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  <p:grpSp>
        <p:nvGrpSpPr>
          <p:cNvPr id="7201" name="Group 33" descr="Фрагмент головоломки"/>
          <p:cNvGrpSpPr>
            <a:grpSpLocks/>
          </p:cNvGrpSpPr>
          <p:nvPr/>
        </p:nvGrpSpPr>
        <p:grpSpPr bwMode="auto">
          <a:xfrm>
            <a:off x="3124200" y="3771900"/>
            <a:ext cx="1808163" cy="1054100"/>
            <a:chOff x="2080" y="1850"/>
            <a:chExt cx="1139" cy="664"/>
          </a:xfrm>
        </p:grpSpPr>
        <p:sp>
          <p:nvSpPr>
            <p:cNvPr id="7202" name="Puzzle1"/>
            <p:cNvSpPr>
              <a:spLocks noEditPoints="1" noChangeArrowheads="1"/>
            </p:cNvSpPr>
            <p:nvPr/>
          </p:nvSpPr>
          <p:spPr bwMode="auto">
            <a:xfrm>
              <a:off x="2080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blackWhite">
            <a:xfrm>
              <a:off x="2430" y="206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  <p:grpSp>
        <p:nvGrpSpPr>
          <p:cNvPr id="7204" name="Group 36" descr="Фрагмент головоломки"/>
          <p:cNvGrpSpPr>
            <a:grpSpLocks/>
          </p:cNvGrpSpPr>
          <p:nvPr/>
        </p:nvGrpSpPr>
        <p:grpSpPr bwMode="auto">
          <a:xfrm>
            <a:off x="3494088" y="4402138"/>
            <a:ext cx="1077912" cy="1770062"/>
            <a:chOff x="2313" y="2247"/>
            <a:chExt cx="679" cy="1115"/>
          </a:xfrm>
        </p:grpSpPr>
        <p:sp>
          <p:nvSpPr>
            <p:cNvPr id="7205" name="Puzzle4"/>
            <p:cNvSpPr>
              <a:spLocks noEditPoints="1" noChangeArrowheads="1"/>
            </p:cNvSpPr>
            <p:nvPr/>
          </p:nvSpPr>
          <p:spPr bwMode="auto">
            <a:xfrm>
              <a:off x="2313" y="2247"/>
              <a:ext cx="679" cy="111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blackWhite">
            <a:xfrm>
              <a:off x="2430" y="252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284C6A"/>
                  </a:solidFill>
                  <a:latin typeface="Verdana" pitchFamily="34" charset="0"/>
                </a:rPr>
                <a:t>Текст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261</TotalTime>
  <Words>279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Trebuchet MS</vt:lpstr>
      <vt:lpstr>Verdana</vt:lpstr>
      <vt:lpstr>Training seminar presentation</vt:lpstr>
      <vt:lpstr>Мастер-класс «Формирование представлений о мире профессий у детей дошкольного возраста в условиях игровой деятельности»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Профессиональное самоопределение дошкольников</vt:lpstr>
      <vt:lpstr>Методика выявление ранних профессиональных устремлений детей старшего дошкольного возраста Е.А. Климов</vt:lpstr>
      <vt:lpstr>Презентация PowerPoint</vt:lpstr>
      <vt:lpstr>Обзор </vt:lpstr>
      <vt:lpstr>Тема 1</vt:lpstr>
      <vt:lpstr>Тема 2</vt:lpstr>
      <vt:lpstr>Резюме</vt:lpstr>
      <vt:lpstr>Дополнительные сведения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«Формирование представление о мире профессий у детей дошкольного возраста в условиях игровой деятельности»</dc:title>
  <dc:creator>1</dc:creator>
  <cp:lastModifiedBy>1</cp:lastModifiedBy>
  <cp:revision>15</cp:revision>
  <dcterms:created xsi:type="dcterms:W3CDTF">2016-03-23T07:29:50Z</dcterms:created>
  <dcterms:modified xsi:type="dcterms:W3CDTF">2016-03-23T11:51:14Z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