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4"/>
  </p:notesMasterIdLst>
  <p:sldIdLst>
    <p:sldId id="256" r:id="rId3"/>
    <p:sldId id="290" r:id="rId4"/>
    <p:sldId id="293" r:id="rId5"/>
    <p:sldId id="291" r:id="rId6"/>
    <p:sldId id="294" r:id="rId7"/>
    <p:sldId id="296" r:id="rId8"/>
    <p:sldId id="302" r:id="rId9"/>
    <p:sldId id="295" r:id="rId10"/>
    <p:sldId id="300" r:id="rId11"/>
    <p:sldId id="301" r:id="rId12"/>
    <p:sldId id="292" r:id="rId13"/>
    <p:sldId id="306" r:id="rId14"/>
    <p:sldId id="298" r:id="rId15"/>
    <p:sldId id="303" r:id="rId16"/>
    <p:sldId id="304" r:id="rId17"/>
    <p:sldId id="305" r:id="rId18"/>
    <p:sldId id="311" r:id="rId19"/>
    <p:sldId id="307" r:id="rId20"/>
    <p:sldId id="310" r:id="rId21"/>
    <p:sldId id="297" r:id="rId22"/>
    <p:sldId id="30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7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728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1662-01AD-42C5-96D0-21D25CB0BC0B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CD77-172C-4E4D-8003-345537F7D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264696" cy="338437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КОРРЕКЦИОННО – ПЕДАГОГИЧЕСКАЯ РАБОТА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В </a:t>
            </a:r>
            <a:r>
              <a:rPr lang="ru-RU" sz="4000" dirty="0" smtClean="0">
                <a:solidFill>
                  <a:schemeClr val="tx1"/>
                </a:solidFill>
              </a:rPr>
              <a:t>ПЛЕОПТИЧЕСКИЙ </a:t>
            </a:r>
            <a:r>
              <a:rPr lang="ru-RU" sz="4000" dirty="0" smtClean="0">
                <a:solidFill>
                  <a:schemeClr val="tx1"/>
                </a:solidFill>
              </a:rPr>
              <a:t>ПЕРИОД </a:t>
            </a:r>
            <a:r>
              <a:rPr lang="ru-RU" sz="4000" dirty="0">
                <a:solidFill>
                  <a:schemeClr val="tx1"/>
                </a:solidFill>
              </a:rPr>
              <a:t>ЛЕЧЕНИЯ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5886400" cy="1371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МДОУ «Детский сад № 112»</a:t>
            </a:r>
          </a:p>
          <a:p>
            <a:pPr algn="r"/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 smtClean="0"/>
              <a:t>Ярославль, </a:t>
            </a:r>
            <a:r>
              <a:rPr lang="ru-RU" dirty="0" smtClean="0"/>
              <a:t>2016г.</a:t>
            </a:r>
          </a:p>
          <a:p>
            <a:pPr algn="r"/>
            <a:r>
              <a:rPr lang="ru-RU" dirty="0" smtClean="0"/>
              <a:t>Учитель-дефектолог</a:t>
            </a:r>
          </a:p>
          <a:p>
            <a:pPr algn="r"/>
            <a:r>
              <a:rPr lang="ru-RU" dirty="0" smtClean="0"/>
              <a:t>Корсакова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90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Коррекционно-педагогическая </a:t>
            </a:r>
            <a:r>
              <a:rPr lang="ru-RU" sz="2400" b="1" dirty="0" smtClean="0">
                <a:solidFill>
                  <a:srgbClr val="C00000"/>
                </a:solidFill>
              </a:rPr>
              <a:t>работа</a:t>
            </a:r>
          </a:p>
          <a:p>
            <a:endParaRPr lang="ru-RU" sz="2400" dirty="0" smtClean="0"/>
          </a:p>
          <a:p>
            <a:r>
              <a:rPr lang="ru-RU" sz="2400" dirty="0" smtClean="0"/>
              <a:t>Учить </a:t>
            </a:r>
            <a:r>
              <a:rPr lang="ru-RU" sz="2400" dirty="0"/>
              <a:t>фиксировать амблиопичным глазом мелкие детали. Развивать зрительное внимание, запоминание</a:t>
            </a:r>
            <a:r>
              <a:rPr lang="ru-RU" sz="2400" dirty="0" smtClean="0"/>
              <a:t>. Учить правильно держать стержень аппарата, не допускать ошибок в программе лечения. Целесообразно </a:t>
            </a:r>
            <a:r>
              <a:rPr lang="ru-RU" sz="2400" dirty="0"/>
              <a:t>применение яркого наглядного </a:t>
            </a:r>
            <a:r>
              <a:rPr lang="ru-RU" sz="2400" dirty="0" smtClean="0"/>
              <a:t>материала. </a:t>
            </a:r>
            <a:r>
              <a:rPr lang="ru-RU" sz="2400" dirty="0"/>
              <a:t>М</a:t>
            </a:r>
            <a:r>
              <a:rPr lang="ru-RU" sz="2400" dirty="0" smtClean="0"/>
              <a:t>озаики </a:t>
            </a:r>
            <a:r>
              <a:rPr lang="ru-RU" sz="2400" dirty="0"/>
              <a:t>всех видов; разрезные картинки; шнуровка</a:t>
            </a:r>
            <a:r>
              <a:rPr lang="ru-RU" sz="2400" dirty="0" smtClean="0"/>
              <a:t>; бусы; цветные спички; бирюльки; горох; шило; обводки </a:t>
            </a:r>
            <a:r>
              <a:rPr lang="ru-RU" sz="2400" dirty="0"/>
              <a:t>(всех </a:t>
            </a:r>
            <a:r>
              <a:rPr lang="ru-RU" sz="2400" dirty="0" smtClean="0"/>
              <a:t>видов); штриховка</a:t>
            </a:r>
            <a:r>
              <a:rPr lang="ru-RU" sz="2400" dirty="0"/>
              <a:t>. Игры на зрительное выделение цветов спектра и их оттенков, сортировка  по яркости, насыщенности.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950" y="135150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32657"/>
            <a:ext cx="8208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Используются игры и игровые упражнения:</a:t>
            </a:r>
          </a:p>
          <a:p>
            <a:r>
              <a:rPr lang="ru-RU" sz="2400" dirty="0" smtClean="0"/>
              <a:t>«Сделай </a:t>
            </a:r>
            <a:r>
              <a:rPr lang="ru-RU" sz="2400" dirty="0"/>
              <a:t>бусы для мамы»; « Заштрихуй картинку по образцу»; « Рассортируй </a:t>
            </a:r>
            <a:r>
              <a:rPr lang="ru-RU" sz="2400" dirty="0" smtClean="0"/>
              <a:t>косточки по </a:t>
            </a:r>
            <a:r>
              <a:rPr lang="ru-RU" sz="2400" dirty="0"/>
              <a:t>величине (цвету)»; « Обведи по контуру»; « Выложи контур из семян»; </a:t>
            </a:r>
            <a:r>
              <a:rPr lang="ru-RU" sz="2400" dirty="0" smtClean="0"/>
              <a:t>« </a:t>
            </a:r>
            <a:r>
              <a:rPr lang="ru-RU" sz="2400" dirty="0"/>
              <a:t>Проколи шилом по контуру»; «Подбери по цвету</a:t>
            </a:r>
            <a:r>
              <a:rPr lang="ru-RU" sz="2400" dirty="0" smtClean="0"/>
              <a:t>»; « </a:t>
            </a:r>
            <a:r>
              <a:rPr lang="ru-RU" sz="2400" dirty="0"/>
              <a:t>Обведи рисунок через кальку</a:t>
            </a:r>
            <a:r>
              <a:rPr lang="ru-RU" sz="2400" dirty="0" smtClean="0"/>
              <a:t>»; «Обведи по точкам»; « Бросание гороха в пузырек», « Рисование по клеткам», «Шнуровка ленты через отверстия»</a:t>
            </a:r>
            <a:endParaRPr lang="ru-RU" sz="2400" dirty="0"/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0" y="3656644"/>
            <a:ext cx="3526994" cy="2482619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52066"/>
            <a:ext cx="3337196" cy="2491773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</p:spTree>
    <p:extLst>
      <p:ext uri="{BB962C8B-B14F-4D97-AF65-F5344CB8AC3E}">
        <p14:creationId xmlns:p14="http://schemas.microsoft.com/office/powerpoint/2010/main" val="29930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32657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«Иллюзион» (</a:t>
            </a:r>
            <a:r>
              <a:rPr lang="ru-RU" sz="2400" dirty="0" err="1" smtClean="0">
                <a:solidFill>
                  <a:srgbClr val="C00000"/>
                </a:solidFill>
              </a:rPr>
              <a:t>макулостимулятор</a:t>
            </a:r>
            <a:r>
              <a:rPr lang="ru-RU" sz="2400" dirty="0" smtClean="0">
                <a:solidFill>
                  <a:srgbClr val="C00000"/>
                </a:solidFill>
              </a:rPr>
              <a:t>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88641"/>
            <a:ext cx="56166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Прибор предназначен </a:t>
            </a:r>
            <a:r>
              <a:rPr lang="ru-RU" sz="2400" dirty="0"/>
              <a:t>для лечения </a:t>
            </a:r>
            <a:r>
              <a:rPr lang="ru-RU" sz="2400" dirty="0" smtClean="0"/>
              <a:t>амблиопии у детей, начиная с раннего возраста. Действие макулостимулятора основано </a:t>
            </a:r>
            <a:r>
              <a:rPr lang="ru-RU" sz="2400" dirty="0"/>
              <a:t>на предъявлении глазу вращающейся частотно-пространственной контрастной решетки с изменяющейся пространственной </a:t>
            </a:r>
            <a:r>
              <a:rPr lang="ru-RU" sz="2400" dirty="0" smtClean="0"/>
              <a:t>частотой. При </a:t>
            </a:r>
            <a:r>
              <a:rPr lang="ru-RU" sz="2400" dirty="0"/>
              <a:t>наблюдении такой картины подключается визомоторная деятельность амблиопичного глаза, активизируются функционально заторможенные </a:t>
            </a:r>
            <a:r>
              <a:rPr lang="ru-RU" sz="2400" dirty="0" smtClean="0"/>
              <a:t>нейроны. Эффект  иллюзии позволяет </a:t>
            </a:r>
            <a:r>
              <a:rPr lang="ru-RU" sz="2400" dirty="0"/>
              <a:t>осуществлять тренировку и снятие спазма аккомодации 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" y="1916832"/>
            <a:ext cx="2673381" cy="3084671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</p:spTree>
    <p:extLst>
      <p:ext uri="{BB962C8B-B14F-4D97-AF65-F5344CB8AC3E}">
        <p14:creationId xmlns:p14="http://schemas.microsoft.com/office/powerpoint/2010/main" val="38809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Коррекционно-педагогическая работа:</a:t>
            </a:r>
          </a:p>
          <a:p>
            <a:endParaRPr lang="ru-RU" sz="2400" dirty="0" smtClean="0"/>
          </a:p>
          <a:p>
            <a:r>
              <a:rPr lang="ru-RU" sz="2400" dirty="0" smtClean="0"/>
              <a:t>Учить детей различать </a:t>
            </a:r>
            <a:r>
              <a:rPr lang="ru-RU" sz="2400" dirty="0"/>
              <a:t>и правильно называть ахроматические и хроматические </a:t>
            </a:r>
            <a:r>
              <a:rPr lang="ru-RU" sz="2400" dirty="0" smtClean="0"/>
              <a:t>цвета. Учить зрительно выделять  цвета </a:t>
            </a:r>
            <a:r>
              <a:rPr lang="ru-RU" sz="2400" dirty="0"/>
              <a:t>спектра и их </a:t>
            </a:r>
            <a:r>
              <a:rPr lang="ru-RU" sz="2400" dirty="0" smtClean="0"/>
              <a:t>оттенки, дифференцировать </a:t>
            </a:r>
            <a:r>
              <a:rPr lang="ru-RU" sz="2400" dirty="0"/>
              <a:t>по </a:t>
            </a:r>
            <a:r>
              <a:rPr lang="ru-RU" sz="2400" dirty="0" smtClean="0"/>
              <a:t>яркости</a:t>
            </a:r>
            <a:r>
              <a:rPr lang="ru-RU" sz="2400" dirty="0"/>
              <a:t>.</a:t>
            </a:r>
            <a:r>
              <a:rPr lang="ru-RU" sz="2400" dirty="0" smtClean="0"/>
              <a:t> Узнавать </a:t>
            </a:r>
            <a:r>
              <a:rPr lang="ru-RU" sz="2400" dirty="0"/>
              <a:t>и различать предметы в разных модальностях. Рассказывать о порядке выполнения действий, осмысливать и закреплять в слове результат своих действий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Применяется яркий наглядный </a:t>
            </a:r>
            <a:r>
              <a:rPr lang="ru-RU" sz="2400" dirty="0" smtClean="0"/>
              <a:t>материал: мозаика </a:t>
            </a:r>
            <a:r>
              <a:rPr lang="ru-RU" sz="2400" dirty="0"/>
              <a:t>всех видов, разрезные картинки, </a:t>
            </a:r>
            <a:r>
              <a:rPr lang="ru-RU" sz="2400" dirty="0" smtClean="0"/>
              <a:t>шнуровки, бусы, вышивки, плетение, обводки </a:t>
            </a:r>
            <a:r>
              <a:rPr lang="ru-RU" sz="2400" dirty="0"/>
              <a:t>(всех видов</a:t>
            </a:r>
            <a:r>
              <a:rPr lang="ru-RU" sz="2400" dirty="0" smtClean="0"/>
              <a:t>), штриховки в различных направления, раскраски.</a:t>
            </a:r>
            <a:endParaRPr lang="ru-RU" sz="2400" dirty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468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Используются игры и игровые упражнения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«Выбери все кубики белого цвета»; «Плетение </a:t>
            </a:r>
            <a:r>
              <a:rPr lang="ru-RU" sz="2400" dirty="0"/>
              <a:t>коврика</a:t>
            </a:r>
            <a:r>
              <a:rPr lang="ru-RU" sz="2400" dirty="0" smtClean="0"/>
              <a:t>»; « </a:t>
            </a:r>
            <a:r>
              <a:rPr lang="ru-RU" sz="2400" dirty="0"/>
              <a:t>Найди отличия по цвету»</a:t>
            </a:r>
          </a:p>
          <a:p>
            <a:r>
              <a:rPr lang="ru-RU" sz="2400" dirty="0"/>
              <a:t>« Раскрашивание картинок в </a:t>
            </a:r>
            <a:r>
              <a:rPr lang="ru-RU" sz="2400" dirty="0" smtClean="0"/>
              <a:t>книжках-раскрасках»; « </a:t>
            </a:r>
            <a:r>
              <a:rPr lang="ru-RU" sz="2400" dirty="0"/>
              <a:t>Разложи по цвету</a:t>
            </a:r>
            <a:r>
              <a:rPr lang="ru-RU" sz="2400" dirty="0" smtClean="0"/>
              <a:t>»; « </a:t>
            </a:r>
            <a:r>
              <a:rPr lang="ru-RU" sz="2400" dirty="0"/>
              <a:t>Сбор деталей конструктора по образцу»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9" y="3082320"/>
            <a:ext cx="3816423" cy="2901993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41" y="3082320"/>
            <a:ext cx="3789974" cy="2901993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</p:spTree>
    <p:extLst>
      <p:ext uri="{BB962C8B-B14F-4D97-AF65-F5344CB8AC3E}">
        <p14:creationId xmlns:p14="http://schemas.microsoft.com/office/powerpoint/2010/main" val="2366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168352" cy="3672408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5488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 Мускулотренер»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268760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Прибор предназначен </a:t>
            </a:r>
            <a:r>
              <a:rPr lang="ru-RU" sz="2400" dirty="0"/>
              <a:t>для лечения амблиопии высокой степени (</a:t>
            </a:r>
            <a:r>
              <a:rPr lang="ru-RU" sz="2400" dirty="0" err="1"/>
              <a:t>дисбинокулярной</a:t>
            </a:r>
            <a:r>
              <a:rPr lang="ru-RU" sz="2400" dirty="0"/>
              <a:t>, анизометрической и др.), для тренировки мышц глаза при мышечных порезах и </a:t>
            </a:r>
            <a:r>
              <a:rPr lang="ru-RU" sz="2400" dirty="0" smtClean="0"/>
              <a:t>улучшения глазодвигательных </a:t>
            </a:r>
            <a:r>
              <a:rPr lang="ru-RU" sz="2400" dirty="0"/>
              <a:t>функций.</a:t>
            </a:r>
          </a:p>
          <a:p>
            <a:endParaRPr lang="ru-RU" sz="2400" dirty="0"/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67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Коррекционно-педагогическая </a:t>
            </a:r>
            <a:r>
              <a:rPr lang="ru-RU" sz="2400" b="1" dirty="0" smtClean="0">
                <a:solidFill>
                  <a:srgbClr val="C00000"/>
                </a:solidFill>
              </a:rPr>
              <a:t>работа: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3529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 smtClean="0"/>
              <a:t>Суть упражнений заключается в задаче проследить взором за движением объекта в то время как голова остаётся неподвижно. Укрепить </a:t>
            </a:r>
            <a:r>
              <a:rPr lang="ru-RU" sz="2400" dirty="0"/>
              <a:t>мышцы и </a:t>
            </a:r>
            <a:r>
              <a:rPr lang="ru-RU" sz="2400" dirty="0" smtClean="0"/>
              <a:t>улучшить глазодвигательные </a:t>
            </a:r>
            <a:r>
              <a:rPr lang="ru-RU" sz="2400" dirty="0"/>
              <a:t>функции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Используются игры и упражнения:</a:t>
            </a:r>
            <a:endParaRPr lang="ru-RU" sz="2400" dirty="0"/>
          </a:p>
          <a:p>
            <a:r>
              <a:rPr lang="ru-RU" sz="2400" dirty="0" smtClean="0"/>
              <a:t>«Гимнастика </a:t>
            </a:r>
            <a:r>
              <a:rPr lang="ru-RU" sz="2400" dirty="0"/>
              <a:t>для глаз</a:t>
            </a:r>
            <a:r>
              <a:rPr lang="ru-RU" sz="2400" dirty="0" smtClean="0"/>
              <a:t>»; « Зрительные тренажеры»; «Проследи </a:t>
            </a:r>
            <a:r>
              <a:rPr lang="ru-RU" sz="2400" dirty="0"/>
              <a:t>за полетом </a:t>
            </a:r>
            <a:r>
              <a:rPr lang="ru-RU" sz="2400" dirty="0" smtClean="0"/>
              <a:t>бабочки»; «Прокати мяч в ворота»; «Проследи за мячом»» « Лабиринт»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3860741"/>
            <a:ext cx="2736303" cy="2629120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888425"/>
            <a:ext cx="2648092" cy="2648092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</p:spTree>
    <p:extLst>
      <p:ext uri="{BB962C8B-B14F-4D97-AF65-F5344CB8AC3E}">
        <p14:creationId xmlns:p14="http://schemas.microsoft.com/office/powerpoint/2010/main" val="15379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944221" cy="2782436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«АСИР (</a:t>
            </a:r>
            <a:r>
              <a:rPr lang="ru-RU" sz="2400" b="1" dirty="0" err="1" smtClean="0">
                <a:solidFill>
                  <a:srgbClr val="C00000"/>
                </a:solidFill>
              </a:rPr>
              <a:t>светоимпульсная</a:t>
            </a:r>
            <a:r>
              <a:rPr lang="ru-RU" sz="2400" b="1" dirty="0" smtClean="0">
                <a:solidFill>
                  <a:srgbClr val="C00000"/>
                </a:solidFill>
              </a:rPr>
              <a:t> стимуляция)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764704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400" dirty="0" smtClean="0"/>
              <a:t>Аппарат </a:t>
            </a:r>
            <a:r>
              <a:rPr lang="ru-RU" sz="2400" dirty="0"/>
              <a:t>предназначен для: снятия эмоционального напряжения, укрепления и тренировки аккомодационных мышц глаза</a:t>
            </a:r>
            <a:r>
              <a:rPr lang="ru-RU" sz="2400" dirty="0" smtClean="0"/>
              <a:t>. Применяется  </a:t>
            </a:r>
            <a:r>
              <a:rPr lang="ru-RU" sz="2400" dirty="0"/>
              <a:t>с целью профилактики   лечения и реабилитации состояний, обусловленных недостаточной естественной освещенностью в осенне-зимний период, искусственным освещением  помещений, </a:t>
            </a:r>
            <a:r>
              <a:rPr lang="ru-RU" sz="2400" dirty="0" smtClean="0"/>
              <a:t>при </a:t>
            </a:r>
            <a:r>
              <a:rPr lang="ru-RU" sz="2400" dirty="0"/>
              <a:t>близорукости, амблиопии, </a:t>
            </a:r>
            <a:r>
              <a:rPr lang="ru-RU" sz="2400" dirty="0" smtClean="0"/>
              <a:t>косоглазии, </a:t>
            </a:r>
            <a:r>
              <a:rPr lang="ru-RU" sz="2400" dirty="0"/>
              <a:t>при </a:t>
            </a:r>
            <a:r>
              <a:rPr lang="ru-RU" sz="2400" dirty="0" smtClean="0"/>
              <a:t>дальнозоркости, </a:t>
            </a:r>
            <a:r>
              <a:rPr lang="ru-RU" sz="2400" dirty="0"/>
              <a:t>снятия эмоционального </a:t>
            </a:r>
            <a:r>
              <a:rPr lang="ru-RU" sz="2400" dirty="0" smtClean="0"/>
              <a:t>напряжения.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74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4004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« </a:t>
            </a:r>
            <a:r>
              <a:rPr lang="ru-RU" sz="2400" b="1" dirty="0" err="1" smtClean="0">
                <a:solidFill>
                  <a:srgbClr val="C00000"/>
                </a:solidFill>
              </a:rPr>
              <a:t>Макулотестер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808312" cy="3650008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563888" y="1268760"/>
            <a:ext cx="48245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400" dirty="0"/>
          </a:p>
          <a:p>
            <a:r>
              <a:rPr lang="ru-RU" sz="2800" dirty="0"/>
              <a:t>Предназначен для исследования функции желтого пятна сетчатки в поляризованном свете, определения типа фиксации и лечения амблиопичного глаза при косоглазии</a:t>
            </a:r>
          </a:p>
        </p:txBody>
      </p:sp>
    </p:spTree>
    <p:extLst>
      <p:ext uri="{BB962C8B-B14F-4D97-AF65-F5344CB8AC3E}">
        <p14:creationId xmlns:p14="http://schemas.microsoft.com/office/powerpoint/2010/main" val="22269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Коррекционно-педагогическая работа: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22313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Учить соотносить и подбирать предметы по величине на глаз без нарушения пропорций. Развивать координацию движений по схеме « глаз –рука</a:t>
            </a:r>
            <a:r>
              <a:rPr lang="ru-RU" sz="2400" dirty="0" smtClean="0"/>
              <a:t>» </a:t>
            </a:r>
            <a:r>
              <a:rPr lang="ru-RU" sz="2400" dirty="0"/>
              <a:t>Учить целостно прослеживать контур предметов сложной конфигурации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« Лабиринты</a:t>
            </a:r>
            <a:r>
              <a:rPr lang="ru-RU" sz="2400" dirty="0" smtClean="0"/>
              <a:t>»;</a:t>
            </a:r>
            <a:r>
              <a:rPr lang="ru-RU" sz="2400" dirty="0"/>
              <a:t> </a:t>
            </a:r>
            <a:r>
              <a:rPr lang="ru-RU" sz="2400" dirty="0" smtClean="0"/>
              <a:t>« </a:t>
            </a:r>
            <a:r>
              <a:rPr lang="ru-RU" sz="2400" dirty="0"/>
              <a:t>Обкалывание булавочкой или шилом по контуру</a:t>
            </a:r>
            <a:r>
              <a:rPr lang="ru-RU" sz="2400" dirty="0" smtClean="0"/>
              <a:t>»;</a:t>
            </a:r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dirty="0"/>
              <a:t>Найди отличия</a:t>
            </a:r>
            <a:r>
              <a:rPr lang="ru-RU" sz="2400" dirty="0" smtClean="0"/>
              <a:t>»; «</a:t>
            </a:r>
            <a:r>
              <a:rPr lang="ru-RU" sz="2400" dirty="0"/>
              <a:t>Обведи контур предмета и раскрась</a:t>
            </a:r>
            <a:r>
              <a:rPr lang="ru-RU" sz="2400" dirty="0" smtClean="0"/>
              <a:t>»; «</a:t>
            </a:r>
            <a:r>
              <a:rPr lang="ru-RU" sz="2400" dirty="0"/>
              <a:t>Проследи взглядом за шариком или лампочкой</a:t>
            </a:r>
            <a:r>
              <a:rPr lang="ru-RU" sz="2400" dirty="0" smtClean="0"/>
              <a:t>»; «Прокати </a:t>
            </a:r>
            <a:r>
              <a:rPr lang="ru-RU" sz="2400" dirty="0"/>
              <a:t>цветной шарик по лотку</a:t>
            </a:r>
            <a:r>
              <a:rPr lang="ru-RU" sz="2400" dirty="0" smtClean="0"/>
              <a:t>»; «Подбери по размеру»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07965"/>
            <a:ext cx="2142517" cy="2142517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24834"/>
            <a:ext cx="3058484" cy="2125647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</p:spTree>
    <p:extLst>
      <p:ext uri="{BB962C8B-B14F-4D97-AF65-F5344CB8AC3E}">
        <p14:creationId xmlns:p14="http://schemas.microsoft.com/office/powerpoint/2010/main" val="6280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Плеоптический период лечения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первого этапа (лечение амблиопии) характерны </a:t>
            </a:r>
            <a:r>
              <a:rPr lang="ru-RU" sz="2400" dirty="0" smtClean="0"/>
              <a:t>медицинские </a:t>
            </a:r>
            <a:r>
              <a:rPr lang="ru-RU" sz="2400" dirty="0"/>
              <a:t>мероприятия, направленные на </a:t>
            </a:r>
          </a:p>
          <a:p>
            <a:r>
              <a:rPr lang="ru-RU" sz="2400" dirty="0"/>
              <a:t>повышение </a:t>
            </a:r>
            <a:r>
              <a:rPr lang="ru-RU" sz="2400" dirty="0" smtClean="0"/>
              <a:t>остроты </a:t>
            </a:r>
            <a:r>
              <a:rPr lang="ru-RU" sz="2400" dirty="0"/>
              <a:t>зрения </a:t>
            </a:r>
            <a:r>
              <a:rPr lang="ru-RU" sz="2400" dirty="0" smtClean="0"/>
              <a:t>амблиопичного </a:t>
            </a:r>
            <a:r>
              <a:rPr lang="ru-RU" sz="2400" dirty="0"/>
              <a:t>глаза посредством окклюзии, коррекции очками, </a:t>
            </a:r>
          </a:p>
          <a:p>
            <a:r>
              <a:rPr lang="ru-RU" sz="2400" dirty="0"/>
              <a:t>всевозможных раздражений сетчатки глаза посредством различных стимулов, применения </a:t>
            </a:r>
            <a:r>
              <a:rPr lang="ru-RU" sz="2400" dirty="0" smtClean="0"/>
              <a:t>специальных </a:t>
            </a:r>
            <a:r>
              <a:rPr lang="ru-RU" sz="2400" dirty="0"/>
              <a:t>медицинских </a:t>
            </a:r>
            <a:r>
              <a:rPr lang="ru-RU" sz="2400" dirty="0" smtClean="0"/>
              <a:t>приборов, </a:t>
            </a:r>
            <a:r>
              <a:rPr lang="ru-RU" sz="2400" dirty="0"/>
              <a:t>аппаратов и </a:t>
            </a:r>
            <a:r>
              <a:rPr lang="ru-RU" sz="2400" dirty="0" smtClean="0"/>
              <a:t>компьютерных </a:t>
            </a:r>
            <a:r>
              <a:rPr lang="ru-RU" sz="2400" dirty="0"/>
              <a:t>программ. Длительность </a:t>
            </a:r>
          </a:p>
          <a:p>
            <a:r>
              <a:rPr lang="ru-RU" sz="2400" dirty="0" err="1"/>
              <a:t>плеоптического</a:t>
            </a:r>
            <a:r>
              <a:rPr lang="ru-RU" sz="2400" dirty="0"/>
              <a:t> этапа может </a:t>
            </a:r>
            <a:r>
              <a:rPr lang="ru-RU" sz="2400" dirty="0" smtClean="0"/>
              <a:t>быть </a:t>
            </a:r>
            <a:r>
              <a:rPr lang="ru-RU" sz="2400" dirty="0"/>
              <a:t>различной в зависимости от тяжести заболевания. </a:t>
            </a:r>
          </a:p>
        </p:txBody>
      </p:sp>
    </p:spTree>
    <p:extLst>
      <p:ext uri="{BB962C8B-B14F-4D97-AF65-F5344CB8AC3E}">
        <p14:creationId xmlns:p14="http://schemas.microsoft.com/office/powerpoint/2010/main" val="33705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2435713" cy="3563885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2300" y="51354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</a:rPr>
              <a:t>Цветотест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836712"/>
            <a:ext cx="51845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Используется для определения характера зрения (монокулярное, одновременное, бинокулярное) и степени его расстройства. Принцип работы прибора основан на разделении полей зрения с помощью светофильтров. К прибору прилагаются красно – зеленые очки для разделения полей зрения. Красные светящиеся объекты видны правым глазом, зеленые – левым, бесцветный объект виден обоими глазами.</a:t>
            </a:r>
          </a:p>
        </p:txBody>
      </p:sp>
    </p:spTree>
    <p:extLst>
      <p:ext uri="{BB962C8B-B14F-4D97-AF65-F5344CB8AC3E}">
        <p14:creationId xmlns:p14="http://schemas.microsoft.com/office/powerpoint/2010/main" val="5025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5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Коррекционно-педагогическая работа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22315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Успешное использование возможно только тогда, когда испытуемые дети умеют считать до пяти, знают круглую форму, различают, определяют цвета: зеленый, красный, желтый.</a:t>
            </a:r>
          </a:p>
          <a:p>
            <a:r>
              <a:rPr lang="ru-RU" sz="2400" u="sng" dirty="0"/>
              <a:t>Игры и упражнения на развитие</a:t>
            </a:r>
          </a:p>
          <a:p>
            <a:r>
              <a:rPr lang="ru-RU" sz="2400" u="sng" dirty="0"/>
              <a:t>цветовосприятия:</a:t>
            </a:r>
          </a:p>
          <a:p>
            <a:r>
              <a:rPr lang="ru-RU" sz="2400" dirty="0"/>
              <a:t>«Выбери все кружки зеленого цвета»</a:t>
            </a:r>
          </a:p>
          <a:p>
            <a:r>
              <a:rPr lang="ru-RU" sz="2400" dirty="0"/>
              <a:t>«Выбери среди других карточек заданную </a:t>
            </a:r>
          </a:p>
          <a:p>
            <a:r>
              <a:rPr lang="ru-RU" sz="2400" dirty="0"/>
              <a:t>(с определенным количеством кружков или заданным цветом</a:t>
            </a:r>
            <a:r>
              <a:rPr lang="ru-RU" sz="2400" dirty="0" smtClean="0"/>
              <a:t>)»; «Подбери по цвету»</a:t>
            </a:r>
          </a:p>
          <a:p>
            <a:r>
              <a:rPr lang="ru-RU" sz="2400" u="sng" dirty="0" smtClean="0"/>
              <a:t> </a:t>
            </a:r>
            <a:r>
              <a:rPr lang="ru-RU" sz="2400" u="sng" dirty="0"/>
              <a:t>Игры и упражнения на ориентировку на </a:t>
            </a:r>
            <a:r>
              <a:rPr lang="ru-RU" sz="2400" u="sng" dirty="0" err="1"/>
              <a:t>микроплоскости</a:t>
            </a:r>
            <a:r>
              <a:rPr lang="ru-RU" sz="2400" u="sng" dirty="0"/>
              <a:t>:</a:t>
            </a:r>
          </a:p>
          <a:p>
            <a:r>
              <a:rPr lang="ru-RU" sz="2400" dirty="0"/>
              <a:t>« Найди пару», «Найди отличия», «Что изменилось?»</a:t>
            </a:r>
          </a:p>
          <a:p>
            <a:r>
              <a:rPr lang="ru-RU" sz="2400" dirty="0"/>
              <a:t>«Наложи на цветные кружки-кружки такого же цвета», «Положи, запомни, расположи так же»</a:t>
            </a:r>
            <a:endParaRPr lang="ru-RU" sz="2400" b="1" u="sng" dirty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70819"/>
            <a:ext cx="2232248" cy="1426407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</p:spTree>
    <p:extLst>
      <p:ext uri="{BB962C8B-B14F-4D97-AF65-F5344CB8AC3E}">
        <p14:creationId xmlns:p14="http://schemas.microsoft.com/office/powerpoint/2010/main" val="1574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Коррекционно-педагогическое сопровождение в период подготовки к аппаратному лечению предусматривает </a:t>
            </a:r>
            <a:r>
              <a:rPr lang="ru-RU" sz="2400" dirty="0"/>
              <a:t>формирование у детей адекватных зрительных восприятий и представлений, </a:t>
            </a:r>
            <a:r>
              <a:rPr lang="ru-RU" sz="2400" dirty="0" smtClean="0"/>
              <a:t>умение воспринимать </a:t>
            </a:r>
            <a:r>
              <a:rPr lang="ru-RU" sz="2400" dirty="0"/>
              <a:t>сложные объекты и их изображения, развитие зрительного внимания и памяти, образного мышления, т. е. восприятия предмета в целом и в соотношении его частей. Эта способность является залогом успешных занятий на офтальмологических аппаратах. Поэтому методика подготовки к аппаратному </a:t>
            </a:r>
            <a:r>
              <a:rPr lang="ru-RU" sz="2400" dirty="0" smtClean="0"/>
              <a:t>лечению разрабатывается </a:t>
            </a:r>
            <a:r>
              <a:rPr lang="ru-RU" sz="2400" dirty="0"/>
              <a:t>тифлопедагогами совместно с врачом-офтальмологом и входит в комплексную программу сопровождения ребенка с нарушением зрения. </a:t>
            </a:r>
          </a:p>
        </p:txBody>
      </p:sp>
    </p:spTree>
    <p:extLst>
      <p:ext uri="{BB962C8B-B14F-4D97-AF65-F5344CB8AC3E}">
        <p14:creationId xmlns:p14="http://schemas.microsoft.com/office/powerpoint/2010/main" val="30757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период </a:t>
            </a:r>
            <a:r>
              <a:rPr lang="ru-RU" sz="2400" dirty="0" err="1"/>
              <a:t>плеоптического</a:t>
            </a:r>
            <a:r>
              <a:rPr lang="ru-RU" sz="2400" dirty="0"/>
              <a:t> лечения тифлопедагог использует  игры и упражнения, способствующие активизации, стимуляции и развития зрительных функций амблиопичного глаза. </a:t>
            </a:r>
            <a:endParaRPr lang="ru-RU" sz="2400" dirty="0" smtClean="0"/>
          </a:p>
          <a:p>
            <a:r>
              <a:rPr lang="ru-RU" sz="2400" dirty="0"/>
              <a:t>Для эффективности лечения на специальных медицинских аппаратах ребенок должен овладеть знаниями, умениями и навыками, необходимыми для выполнения методик лечения. С этой целью нужно развивать у детей когнитивные способности. В зависимости от индивидуальных психологических и зрительных возможностей ребенка проводятся занятия по развитию у него зрительной памяти, зрительного внимания, зрительного прослеживания, зрительно-моторной координации, мелкой моторики кистей рук, а также на различение и выделение информативных признаков </a:t>
            </a:r>
            <a:r>
              <a:rPr lang="ru-RU" sz="2400" dirty="0" smtClean="0"/>
              <a:t>объекта.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86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Подготовка </a:t>
            </a:r>
            <a:r>
              <a:rPr lang="ru-RU" sz="2400" dirty="0"/>
              <a:t>ребенка к проверке остроты зрения входит в обязанности тифлопедагога, поскольку первые трудности в лечебно-восстановительной работе возникают на этапе проверки зрительных функций. Дети часто не узнают изображения, которые представлены в таблице определения остроты зрения Е. М. Орловой. Это может быть связано с отсутствием практического опыта узнавания изображений, с недостаточным объемом знаний об окружающем мире, а также </a:t>
            </a:r>
            <a:r>
              <a:rPr lang="ru-RU" sz="2400" dirty="0" err="1" smtClean="0"/>
              <a:t>несформированностью</a:t>
            </a:r>
            <a:r>
              <a:rPr lang="ru-RU" sz="2400" dirty="0" smtClean="0"/>
              <a:t> </a:t>
            </a:r>
            <a:r>
              <a:rPr lang="ru-RU" sz="2400" dirty="0"/>
              <a:t>речевой функции, когда ребенок узнает предмет, но не знает его названия</a:t>
            </a:r>
          </a:p>
        </p:txBody>
      </p:sp>
    </p:spTree>
    <p:extLst>
      <p:ext uri="{BB962C8B-B14F-4D97-AF65-F5344CB8AC3E}">
        <p14:creationId xmlns:p14="http://schemas.microsoft.com/office/powerpoint/2010/main" val="18422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Коррекционно-педагогическая работа</a:t>
            </a:r>
          </a:p>
          <a:p>
            <a:endParaRPr lang="ru-RU" sz="2400" dirty="0" smtClean="0"/>
          </a:p>
          <a:p>
            <a:r>
              <a:rPr lang="ru-RU" sz="2400" dirty="0"/>
              <a:t>Д</a:t>
            </a:r>
            <a:r>
              <a:rPr lang="ru-RU" sz="2400" dirty="0" smtClean="0"/>
              <a:t>ефектолог </a:t>
            </a:r>
            <a:r>
              <a:rPr lang="ru-RU" sz="2400" dirty="0"/>
              <a:t>должен  научить ребенка узнавать предметы в разных модальностях (цветном, контурном, силуэтном). Упражнять в назывании картинок таблицы. Различать, выделять и называть, сравнивать величину размеров. Соотносить цветные и силуэтные </a:t>
            </a:r>
            <a:r>
              <a:rPr lang="ru-RU" sz="2400" dirty="0" smtClean="0"/>
              <a:t>изображения. </a:t>
            </a:r>
            <a:r>
              <a:rPr lang="ru-RU" sz="2400" dirty="0"/>
              <a:t>Одним из способов достижения этой цели является дидактическая игра, которая, являясь основным видом детской деятельности младших дошкольников, соответствует детским потребностям и интересам, поэтому обучение через игру способствует психическому развитию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19580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Используются игры и игровые упражнения: «Найди пару», «Чья это тень», «Наложи цветное изображение на </a:t>
            </a:r>
            <a:r>
              <a:rPr lang="ru-RU" sz="2400" dirty="0" smtClean="0"/>
              <a:t>силуэтное», </a:t>
            </a:r>
            <a:r>
              <a:rPr lang="ru-RU" sz="2400" dirty="0"/>
              <a:t>«Найди среди картинок такую же, как на таблице и покажи»; «Назови все картинки, которые я тебе покажу».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6" y="2564904"/>
            <a:ext cx="2782296" cy="3935614"/>
          </a:xfrm>
          <a:prstGeom prst="rect">
            <a:avLst/>
          </a:prstGeom>
          <a:ln>
            <a:solidFill>
              <a:srgbClr val="4FD1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46" y="2599965"/>
            <a:ext cx="2666988" cy="378136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4FD1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95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168352" cy="5256584"/>
          </a:xfrm>
          <a:prstGeom prst="rect">
            <a:avLst/>
          </a:prstGeom>
          <a:ln w="57150">
            <a:solidFill>
              <a:srgbClr val="4FD1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67944" y="620688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Примечание: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i="1" dirty="0"/>
              <a:t> </a:t>
            </a:r>
            <a:r>
              <a:rPr lang="ru-RU" sz="2400" dirty="0"/>
              <a:t>Если ребенок не называет картинки, ему можно предложить их показать из набора таких же картинок, как на таблице:  «Найди среди картинок такую же, как у меня и покажи» </a:t>
            </a:r>
          </a:p>
        </p:txBody>
      </p:sp>
      <p:pic>
        <p:nvPicPr>
          <p:cNvPr id="5" name="Рисунок 4" descr="http://www.studfiles.ru/html/2706/293/html_hqpAKUWOPJ.XvIt/htmlconvd-udjT0d_html_m16a1089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58" y="4005064"/>
            <a:ext cx="1152128" cy="1152128"/>
          </a:xfrm>
          <a:prstGeom prst="rect">
            <a:avLst/>
          </a:prstGeom>
          <a:noFill/>
          <a:ln w="57150">
            <a:solidFill>
              <a:srgbClr val="4FD1FF"/>
            </a:solidFill>
          </a:ln>
        </p:spPr>
      </p:pic>
      <p:pic>
        <p:nvPicPr>
          <p:cNvPr id="6" name="Рисунок 5" descr="http://www.studfiles.ru/html/2706/293/html_hqpAKUWOPJ.XvIt/htmlconvd-udjT0d_html_m6b2ebc5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1008112" cy="1080120"/>
          </a:xfrm>
          <a:prstGeom prst="rect">
            <a:avLst/>
          </a:prstGeom>
          <a:noFill/>
          <a:ln w="57150">
            <a:solidFill>
              <a:srgbClr val="4FD1FF"/>
            </a:solidFill>
          </a:ln>
        </p:spPr>
      </p:pic>
      <p:pic>
        <p:nvPicPr>
          <p:cNvPr id="7" name="Рисунок 6" descr="http://www.studfiles.ru/html/2706/293/html_hqpAKUWOPJ.XvIt/htmlconvd-udjT0d_html_1ed1f93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1080120" cy="1080120"/>
          </a:xfrm>
          <a:prstGeom prst="rect">
            <a:avLst/>
          </a:prstGeom>
          <a:noFill/>
          <a:ln w="57150">
            <a:solidFill>
              <a:srgbClr val="4FD1FF"/>
            </a:solidFill>
          </a:ln>
        </p:spPr>
      </p:pic>
    </p:spTree>
    <p:extLst>
      <p:ext uri="{BB962C8B-B14F-4D97-AF65-F5344CB8AC3E}">
        <p14:creationId xmlns:p14="http://schemas.microsoft.com/office/powerpoint/2010/main" val="26459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мблиотренер 00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096344" cy="2592288"/>
          </a:xfrm>
          <a:prstGeom prst="rect">
            <a:avLst/>
          </a:prstGeom>
          <a:noFill/>
          <a:ln w="57150">
            <a:solidFill>
              <a:srgbClr val="4FD1FF"/>
            </a:solidFill>
          </a:ln>
        </p:spPr>
      </p:pic>
      <p:pic>
        <p:nvPicPr>
          <p:cNvPr id="4" name="Рисунок 3" descr="C:\Users\Лена\Desktop\Консультации\full_ambliotrener_atr_1_14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90" y="980728"/>
            <a:ext cx="3084938" cy="2592288"/>
          </a:xfrm>
          <a:prstGeom prst="rect">
            <a:avLst/>
          </a:prstGeom>
          <a:noFill/>
          <a:ln w="57150">
            <a:solidFill>
              <a:srgbClr val="4FD1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1162" y="286814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</a:rPr>
              <a:t>Амблиотренер</a:t>
            </a:r>
            <a:r>
              <a:rPr lang="ru-RU" sz="2400" dirty="0" smtClean="0">
                <a:solidFill>
                  <a:srgbClr val="C00000"/>
                </a:solidFill>
              </a:rPr>
              <a:t>»          « </a:t>
            </a:r>
            <a:r>
              <a:rPr lang="ru-RU" sz="2400" dirty="0" err="1" smtClean="0">
                <a:solidFill>
                  <a:srgbClr val="C00000"/>
                </a:solidFill>
              </a:rPr>
              <a:t>Локализатор</a:t>
            </a:r>
            <a:r>
              <a:rPr lang="ru-RU" sz="2400" dirty="0" smtClean="0">
                <a:solidFill>
                  <a:srgbClr val="C00000"/>
                </a:solidFill>
              </a:rPr>
              <a:t>-корректор»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5536" y="393305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Приборы предназначены для упражнений при амблиопии, сочетающих зрительные раздражения со звуковыми, кинестетическими и тактильными при центральной монокулярной фиксации, с целью восстановления и закрепления правильной монокулярной </a:t>
            </a:r>
            <a:r>
              <a:rPr lang="ru-RU" sz="2400" dirty="0" smtClean="0"/>
              <a:t>локализации.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8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1186</TotalTime>
  <Words>1020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Эркер</vt:lpstr>
      <vt:lpstr>1_Эркер</vt:lpstr>
      <vt:lpstr>КОРРЕКЦИОННО – ПЕДАГОГИЧЕСКАЯ РАБОТА В ПЛЕОПТИЧЕСКИЙ ПЕРИОД ЛЕЧЕНИЯ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 – ПЕДАГОГИЧЕСКАЯ РАБОТА В ОРТОПТО – ДИПЛОПТИЧЕСКИЙ ПЕРИОД ЛЕЧЕНИЯ</dc:title>
  <dc:creator>User</dc:creator>
  <cp:lastModifiedBy>1</cp:lastModifiedBy>
  <cp:revision>98</cp:revision>
  <dcterms:created xsi:type="dcterms:W3CDTF">2016-12-01T16:30:19Z</dcterms:created>
  <dcterms:modified xsi:type="dcterms:W3CDTF">2016-12-16T07:30:00Z</dcterms:modified>
</cp:coreProperties>
</file>