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sldIdLst>
    <p:sldId id="303" r:id="rId2"/>
    <p:sldId id="305" r:id="rId3"/>
    <p:sldId id="304" r:id="rId4"/>
    <p:sldId id="306" r:id="rId5"/>
    <p:sldId id="307" r:id="rId6"/>
    <p:sldId id="308" r:id="rId7"/>
    <p:sldId id="309" r:id="rId8"/>
    <p:sldId id="310" r:id="rId9"/>
    <p:sldId id="264" r:id="rId10"/>
    <p:sldId id="265" r:id="rId11"/>
    <p:sldId id="298" r:id="rId12"/>
    <p:sldId id="266" r:id="rId13"/>
    <p:sldId id="267" r:id="rId14"/>
    <p:sldId id="299" r:id="rId15"/>
    <p:sldId id="335" r:id="rId16"/>
    <p:sldId id="300" r:id="rId17"/>
    <p:sldId id="301" r:id="rId18"/>
    <p:sldId id="302" r:id="rId19"/>
    <p:sldId id="333" r:id="rId20"/>
    <p:sldId id="313" r:id="rId21"/>
    <p:sldId id="314" r:id="rId22"/>
    <p:sldId id="315" r:id="rId23"/>
    <p:sldId id="331" r:id="rId24"/>
    <p:sldId id="316" r:id="rId25"/>
    <p:sldId id="330" r:id="rId26"/>
    <p:sldId id="317" r:id="rId27"/>
    <p:sldId id="332" r:id="rId28"/>
    <p:sldId id="319" r:id="rId29"/>
    <p:sldId id="329" r:id="rId30"/>
    <p:sldId id="326" r:id="rId31"/>
    <p:sldId id="283" r:id="rId32"/>
    <p:sldId id="320" r:id="rId33"/>
    <p:sldId id="327" r:id="rId34"/>
    <p:sldId id="285" r:id="rId35"/>
    <p:sldId id="321" r:id="rId36"/>
    <p:sldId id="287" r:id="rId37"/>
    <p:sldId id="322" r:id="rId38"/>
    <p:sldId id="289" r:id="rId39"/>
    <p:sldId id="324" r:id="rId40"/>
    <p:sldId id="328" r:id="rId41"/>
    <p:sldId id="325" r:id="rId42"/>
    <p:sldId id="293" r:id="rId43"/>
    <p:sldId id="294" r:id="rId44"/>
    <p:sldId id="295" r:id="rId45"/>
    <p:sldId id="334" r:id="rId46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964" autoAdjust="0"/>
  </p:normalViewPr>
  <p:slideViewPr>
    <p:cSldViewPr>
      <p:cViewPr>
        <p:scale>
          <a:sx n="94" d="100"/>
          <a:sy n="94" d="100"/>
        </p:scale>
        <p:origin x="-882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F7954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F7954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jpg"/><Relationship Id="rId1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0.png"/><Relationship Id="rId7" Type="http://schemas.openxmlformats.org/officeDocument/2006/relationships/image" Target="../media/image74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Чтоб ребенок рос здоровым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3365" y="4421081"/>
            <a:ext cx="3309803" cy="912920"/>
          </a:xfrm>
        </p:spPr>
        <p:txBody>
          <a:bodyPr/>
          <a:lstStyle/>
          <a:p>
            <a:r>
              <a:rPr lang="ru-RU" dirty="0" smtClean="0"/>
              <a:t>Подготовила воспитатель гр.№ 8 </a:t>
            </a:r>
            <a:r>
              <a:rPr lang="ru-RU" dirty="0" err="1" smtClean="0"/>
              <a:t>Параунина</a:t>
            </a:r>
            <a:r>
              <a:rPr lang="ru-RU" dirty="0" smtClean="0"/>
              <a:t> Н.О.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4057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990600" y="576884"/>
            <a:ext cx="48113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7160" indent="-124460">
              <a:lnSpc>
                <a:spcPct val="100000"/>
              </a:lnSpc>
              <a:spcBef>
                <a:spcPts val="95"/>
              </a:spcBef>
              <a:buSzPct val="96428"/>
              <a:buChar char="•"/>
              <a:tabLst>
                <a:tab pos="137795" algn="l"/>
              </a:tabLst>
            </a:pPr>
            <a:r>
              <a:rPr sz="2800" spc="-17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физкультурные </a:t>
            </a:r>
            <a:r>
              <a:rPr sz="2800" spc="-14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занятия </a:t>
            </a:r>
            <a:r>
              <a:rPr sz="2800" spc="-15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в</a:t>
            </a:r>
            <a:r>
              <a:rPr sz="2800" spc="-114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800" spc="-155" dirty="0" err="1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зале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7772400" cy="511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2296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5"/>
          <p:cNvSpPr txBox="1"/>
          <p:nvPr/>
        </p:nvSpPr>
        <p:spPr>
          <a:xfrm>
            <a:off x="609599" y="612140"/>
            <a:ext cx="48113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7160" indent="-124460">
              <a:lnSpc>
                <a:spcPct val="100000"/>
              </a:lnSpc>
              <a:spcBef>
                <a:spcPts val="95"/>
              </a:spcBef>
              <a:buSzPct val="96428"/>
              <a:buChar char="•"/>
              <a:tabLst>
                <a:tab pos="137795" algn="l"/>
              </a:tabLst>
            </a:pPr>
            <a:r>
              <a:rPr sz="2800" spc="-17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физкультурные </a:t>
            </a:r>
            <a:r>
              <a:rPr sz="2800" spc="-14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занятия </a:t>
            </a:r>
            <a:r>
              <a:rPr sz="2800" spc="-15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в</a:t>
            </a:r>
            <a:r>
              <a:rPr sz="2800" spc="-114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800" spc="-155" dirty="0" err="1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зале</a:t>
            </a:r>
            <a:endParaRPr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733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199" y="533400"/>
            <a:ext cx="3774831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SzPct val="94444"/>
              <a:buChar char="•"/>
              <a:tabLst>
                <a:tab pos="93980" algn="l"/>
              </a:tabLst>
            </a:pPr>
            <a:r>
              <a:rPr sz="1800" spc="-2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физкультурные </a:t>
            </a:r>
            <a:r>
              <a:rPr sz="1800" spc="-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занятия </a:t>
            </a:r>
            <a:r>
              <a:rPr sz="18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(3 </a:t>
            </a:r>
            <a:r>
              <a:rPr sz="1800" spc="-1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раза </a:t>
            </a:r>
            <a:r>
              <a:rPr sz="18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в  </a:t>
            </a:r>
            <a:r>
              <a:rPr sz="1800" spc="-1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неделю);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30" y="1295400"/>
            <a:ext cx="7924800" cy="513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674261" y="457036"/>
            <a:ext cx="291211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  <a:tab pos="356235" algn="l"/>
              </a:tabLst>
            </a:pPr>
            <a:r>
              <a:rPr sz="2800" spc="-25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с</a:t>
            </a:r>
            <a:r>
              <a:rPr sz="2800" spc="-22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800" spc="-125" dirty="0" err="1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предметами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6600" y="-4114800"/>
            <a:ext cx="10160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2280" y="-4023360"/>
            <a:ext cx="11658600" cy="699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71" y="1066800"/>
            <a:ext cx="7391399" cy="506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66800" y="533400"/>
            <a:ext cx="8018271" cy="646331"/>
          </a:xfrm>
        </p:spPr>
        <p:txBody>
          <a:bodyPr/>
          <a:lstStyle/>
          <a:p>
            <a:pPr marL="285750" indent="-285750" algn="ctr">
              <a:buFont typeface="Arial" pitchFamily="34" charset="0"/>
              <a:buChar char="•"/>
            </a:pPr>
            <a:r>
              <a:rPr lang="ru-RU" sz="2400" spc="-95" dirty="0">
                <a:solidFill>
                  <a:schemeClr val="accent1">
                    <a:lumMod val="50000"/>
                  </a:schemeClr>
                </a:solidFill>
              </a:rPr>
              <a:t>подвижные</a:t>
            </a:r>
            <a:r>
              <a:rPr lang="ru-RU" sz="2400" spc="-195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spc="-85" dirty="0" smtClean="0">
                <a:solidFill>
                  <a:schemeClr val="accent1">
                    <a:lumMod val="50000"/>
                  </a:schemeClr>
                </a:solidFill>
              </a:rPr>
              <a:t>игры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7473950" cy="5029200"/>
          </a:xfrm>
        </p:spPr>
      </p:pic>
    </p:spTree>
    <p:extLst>
      <p:ext uri="{BB962C8B-B14F-4D97-AF65-F5344CB8AC3E}">
        <p14:creationId xmlns:p14="http://schemas.microsoft.com/office/powerpoint/2010/main" val="1237723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7924800" cy="4989689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1066800" y="533400"/>
            <a:ext cx="8018271" cy="64633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i="0" kern="1200">
                <a:solidFill>
                  <a:srgbClr val="F79546"/>
                </a:solidFill>
                <a:latin typeface="Arial"/>
                <a:ea typeface="+mj-ea"/>
                <a:cs typeface="Arial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 algn="ctr">
              <a:buFont typeface="Arial" pitchFamily="34" charset="0"/>
              <a:buChar char="•"/>
            </a:pPr>
            <a:r>
              <a:rPr lang="ru-RU" sz="2400" spc="-95" dirty="0" smtClean="0">
                <a:solidFill>
                  <a:schemeClr val="accent1">
                    <a:lumMod val="50000"/>
                  </a:schemeClr>
                </a:solidFill>
              </a:rPr>
              <a:t>подвижные</a:t>
            </a:r>
            <a:r>
              <a:rPr lang="ru-RU" sz="2400" spc="-195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spc="-85" dirty="0" smtClean="0">
                <a:solidFill>
                  <a:schemeClr val="accent1">
                    <a:lumMod val="50000"/>
                  </a:schemeClr>
                </a:solidFill>
              </a:rPr>
              <a:t>игры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5143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37724"/>
            <a:ext cx="3995210" cy="321527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180" y="3124200"/>
            <a:ext cx="3995420" cy="3364827"/>
          </a:xfrm>
        </p:spPr>
      </p:pic>
      <p:sp>
        <p:nvSpPr>
          <p:cNvPr id="5" name="object 4"/>
          <p:cNvSpPr txBox="1"/>
          <p:nvPr/>
        </p:nvSpPr>
        <p:spPr>
          <a:xfrm>
            <a:off x="990600" y="485394"/>
            <a:ext cx="36550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80" dirty="0" err="1">
                <a:solidFill>
                  <a:srgbClr val="F79546"/>
                </a:solidFill>
                <a:latin typeface="Arial"/>
                <a:cs typeface="Arial"/>
              </a:rPr>
              <a:t>игровой</a:t>
            </a:r>
            <a:r>
              <a:rPr sz="2800" spc="-215" dirty="0">
                <a:solidFill>
                  <a:srgbClr val="F79546"/>
                </a:solidFill>
                <a:latin typeface="Arial"/>
                <a:cs typeface="Arial"/>
              </a:rPr>
              <a:t> </a:t>
            </a:r>
            <a:r>
              <a:rPr sz="2800" spc="-135" dirty="0" err="1" smtClean="0">
                <a:solidFill>
                  <a:srgbClr val="F79546"/>
                </a:solidFill>
                <a:latin typeface="Arial"/>
                <a:cs typeface="Arial"/>
              </a:rPr>
              <a:t>самомассаж</a:t>
            </a:r>
            <a:endParaRPr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5943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640" y="1752600"/>
            <a:ext cx="5267960" cy="4707113"/>
          </a:xfrm>
          <a:prstGeom prst="rect">
            <a:avLst/>
          </a:prstGeom>
        </p:spPr>
      </p:pic>
      <p:sp>
        <p:nvSpPr>
          <p:cNvPr id="4" name="object 5"/>
          <p:cNvSpPr txBox="1"/>
          <p:nvPr/>
        </p:nvSpPr>
        <p:spPr>
          <a:xfrm>
            <a:off x="665480" y="1447800"/>
            <a:ext cx="2667000" cy="3890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0" dirty="0">
                <a:latin typeface="Arial"/>
                <a:cs typeface="Arial"/>
              </a:rPr>
              <a:t>Пальчиковая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гимнастика</a:t>
            </a:r>
            <a:endParaRPr sz="18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800" spc="-105" dirty="0">
                <a:latin typeface="Arial"/>
                <a:cs typeface="Arial"/>
              </a:rPr>
              <a:t>– </a:t>
            </a:r>
            <a:r>
              <a:rPr sz="1800" spc="-120" dirty="0">
                <a:latin typeface="Arial"/>
                <a:cs typeface="Arial"/>
              </a:rPr>
              <a:t>это </a:t>
            </a:r>
            <a:r>
              <a:rPr sz="1800" spc="-90" dirty="0">
                <a:latin typeface="Arial"/>
                <a:cs typeface="Arial"/>
              </a:rPr>
              <a:t>основа </a:t>
            </a:r>
            <a:r>
              <a:rPr sz="1800" spc="-100" dirty="0">
                <a:latin typeface="Arial"/>
                <a:cs typeface="Arial"/>
              </a:rPr>
              <a:t>для  </a:t>
            </a:r>
            <a:r>
              <a:rPr sz="1800" spc="-90" dirty="0">
                <a:latin typeface="Arial"/>
                <a:cs typeface="Arial"/>
              </a:rPr>
              <a:t>развития </a:t>
            </a:r>
            <a:r>
              <a:rPr sz="1800" spc="-65" dirty="0">
                <a:latin typeface="Arial"/>
                <a:cs typeface="Arial"/>
              </a:rPr>
              <a:t>ручной  </a:t>
            </a:r>
            <a:r>
              <a:rPr sz="1800" spc="-95" dirty="0">
                <a:latin typeface="Arial"/>
                <a:cs typeface="Arial"/>
              </a:rPr>
              <a:t>умелости, </a:t>
            </a:r>
            <a:r>
              <a:rPr sz="1800" spc="-60" dirty="0">
                <a:latin typeface="Arial"/>
                <a:cs typeface="Arial"/>
              </a:rPr>
              <a:t>мелкой  </a:t>
            </a:r>
            <a:r>
              <a:rPr sz="1800" spc="-50" dirty="0">
                <a:latin typeface="Arial"/>
                <a:cs typeface="Arial"/>
              </a:rPr>
              <a:t>моторики </a:t>
            </a:r>
            <a:r>
              <a:rPr sz="1800" spc="-100" dirty="0">
                <a:latin typeface="Arial"/>
                <a:cs typeface="Arial"/>
              </a:rPr>
              <a:t>пальцев </a:t>
            </a:r>
            <a:r>
              <a:rPr sz="1800" spc="-40" dirty="0">
                <a:latin typeface="Arial"/>
                <a:cs typeface="Arial"/>
              </a:rPr>
              <a:t>рук,  </a:t>
            </a:r>
            <a:r>
              <a:rPr sz="1800" spc="-55" dirty="0">
                <a:latin typeface="Arial"/>
                <a:cs typeface="Arial"/>
              </a:rPr>
              <a:t>координации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движений.  </a:t>
            </a:r>
            <a:r>
              <a:rPr sz="1800" spc="-100" dirty="0">
                <a:latin typeface="Arial"/>
                <a:cs typeface="Arial"/>
              </a:rPr>
              <a:t>Пальчиковая </a:t>
            </a:r>
            <a:r>
              <a:rPr sz="1800" spc="-70" dirty="0">
                <a:latin typeface="Arial"/>
                <a:cs typeface="Arial"/>
              </a:rPr>
              <a:t>гимнастика  </a:t>
            </a:r>
            <a:r>
              <a:rPr sz="1800" spc="-90" dirty="0">
                <a:latin typeface="Arial"/>
                <a:cs typeface="Arial"/>
              </a:rPr>
              <a:t>оказывает</a:t>
            </a:r>
            <a:endParaRPr sz="1800" dirty="0">
              <a:latin typeface="Arial"/>
              <a:cs typeface="Arial"/>
            </a:endParaRPr>
          </a:p>
          <a:p>
            <a:pPr marL="12700" marR="828040" algn="just">
              <a:lnSpc>
                <a:spcPct val="100000"/>
              </a:lnSpc>
              <a:spcBef>
                <a:spcPts val="5"/>
              </a:spcBef>
            </a:pPr>
            <a:r>
              <a:rPr sz="1800" spc="-80" dirty="0">
                <a:latin typeface="Arial"/>
                <a:cs typeface="Arial"/>
              </a:rPr>
              <a:t>положительное  </a:t>
            </a:r>
            <a:r>
              <a:rPr sz="1800" spc="-85" dirty="0">
                <a:latin typeface="Arial"/>
                <a:cs typeface="Arial"/>
              </a:rPr>
              <a:t>воздействие </a:t>
            </a:r>
            <a:r>
              <a:rPr sz="1800" spc="-90" dirty="0">
                <a:latin typeface="Arial"/>
                <a:cs typeface="Arial"/>
              </a:rPr>
              <a:t>на  </a:t>
            </a:r>
            <a:r>
              <a:rPr sz="1800" spc="-55" dirty="0">
                <a:latin typeface="Arial"/>
                <a:cs typeface="Arial"/>
              </a:rPr>
              <a:t>по</a:t>
            </a:r>
            <a:r>
              <a:rPr sz="1800" spc="-60" dirty="0">
                <a:latin typeface="Arial"/>
                <a:cs typeface="Arial"/>
              </a:rPr>
              <a:t>з</a:t>
            </a:r>
            <a:r>
              <a:rPr sz="1800" spc="-110" dirty="0">
                <a:latin typeface="Arial"/>
                <a:cs typeface="Arial"/>
              </a:rPr>
              <a:t>нават</a:t>
            </a:r>
            <a:r>
              <a:rPr sz="1800" spc="-130" dirty="0">
                <a:latin typeface="Arial"/>
                <a:cs typeface="Arial"/>
              </a:rPr>
              <a:t>е</a:t>
            </a:r>
            <a:r>
              <a:rPr sz="1800" spc="-135" dirty="0">
                <a:latin typeface="Arial"/>
                <a:cs typeface="Arial"/>
              </a:rPr>
              <a:t>л</a:t>
            </a:r>
            <a:r>
              <a:rPr sz="1800" spc="-100" dirty="0">
                <a:latin typeface="Arial"/>
                <a:cs typeface="Arial"/>
              </a:rPr>
              <a:t>ь</a:t>
            </a:r>
            <a:r>
              <a:rPr sz="1800" spc="-80" dirty="0">
                <a:latin typeface="Arial"/>
                <a:cs typeface="Arial"/>
              </a:rPr>
              <a:t>ные</a:t>
            </a:r>
            <a:endParaRPr sz="1800" dirty="0">
              <a:latin typeface="Arial"/>
              <a:cs typeface="Arial"/>
            </a:endParaRPr>
          </a:p>
          <a:p>
            <a:pPr marL="12700" marR="118745">
              <a:lnSpc>
                <a:spcPct val="100000"/>
              </a:lnSpc>
            </a:pPr>
            <a:r>
              <a:rPr sz="1800" spc="-75" dirty="0">
                <a:latin typeface="Arial"/>
                <a:cs typeface="Arial"/>
              </a:rPr>
              <a:t>психические </a:t>
            </a:r>
            <a:r>
              <a:rPr sz="1800" spc="-85" dirty="0">
                <a:latin typeface="Arial"/>
                <a:cs typeface="Arial"/>
              </a:rPr>
              <a:t>процессы:  </a:t>
            </a:r>
            <a:r>
              <a:rPr sz="1800" spc="-90" dirty="0">
                <a:latin typeface="Arial"/>
                <a:cs typeface="Arial"/>
              </a:rPr>
              <a:t>память, </a:t>
            </a:r>
            <a:r>
              <a:rPr sz="1800" spc="-65" dirty="0">
                <a:latin typeface="Arial"/>
                <a:cs typeface="Arial"/>
              </a:rPr>
              <a:t>внимание,  </a:t>
            </a:r>
            <a:r>
              <a:rPr sz="1800" spc="-85" dirty="0">
                <a:latin typeface="Arial"/>
                <a:cs typeface="Arial"/>
              </a:rPr>
              <a:t>мышление, </a:t>
            </a:r>
            <a:r>
              <a:rPr sz="1800" spc="-120" dirty="0">
                <a:latin typeface="Arial"/>
                <a:cs typeface="Arial"/>
              </a:rPr>
              <a:t>фантазию </a:t>
            </a:r>
            <a:r>
              <a:rPr sz="1800" spc="-35" dirty="0">
                <a:latin typeface="Arial"/>
                <a:cs typeface="Arial"/>
              </a:rPr>
              <a:t>и  </a:t>
            </a:r>
            <a:r>
              <a:rPr sz="1800" spc="-50" dirty="0">
                <a:latin typeface="Arial"/>
                <a:cs typeface="Arial"/>
              </a:rPr>
              <a:t>др.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533400" y="683260"/>
            <a:ext cx="418337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135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пальчиковая</a:t>
            </a:r>
            <a:r>
              <a:rPr sz="2800" spc="-180" dirty="0">
                <a:solidFill>
                  <a:srgbClr val="F79546"/>
                </a:solidFill>
                <a:latin typeface="Arial"/>
                <a:cs typeface="Arial"/>
              </a:rPr>
              <a:t> </a:t>
            </a:r>
            <a:r>
              <a:rPr sz="2800" spc="-105" dirty="0" err="1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гимнастика</a:t>
            </a:r>
            <a:endParaRPr sz="28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3846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865" y="408686"/>
            <a:ext cx="3551936" cy="584775"/>
          </a:xfrm>
        </p:spPr>
        <p:txBody>
          <a:bodyPr/>
          <a:lstStyle/>
          <a:p>
            <a:pPr marL="4699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355600" algn="l"/>
                <a:tab pos="356235" algn="l"/>
              </a:tabLst>
              <a:defRPr/>
            </a:pPr>
            <a:r>
              <a:rPr lang="ru-RU" sz="2400" kern="1200" spc="-17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физкультминутка</a:t>
            </a:r>
            <a:r>
              <a:rPr lang="ru-RU" sz="2400" kern="1200" dirty="0">
                <a:solidFill>
                  <a:prstClr val="black"/>
                </a:solidFill>
                <a:ea typeface="+mn-ea"/>
              </a:rPr>
              <a:t/>
            </a:r>
            <a:br>
              <a:rPr lang="ru-RU" sz="2400" kern="1200" dirty="0">
                <a:solidFill>
                  <a:prstClr val="black"/>
                </a:solidFill>
                <a:ea typeface="+mn-ea"/>
              </a:rPr>
            </a:br>
            <a:endParaRPr lang="ru-RU" sz="1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3825875" cy="3505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667000"/>
            <a:ext cx="4114800" cy="3727813"/>
          </a:xfrm>
        </p:spPr>
      </p:pic>
    </p:spTree>
    <p:extLst>
      <p:ext uri="{BB962C8B-B14F-4D97-AF65-F5344CB8AC3E}">
        <p14:creationId xmlns:p14="http://schemas.microsoft.com/office/powerpoint/2010/main" val="4239179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611034" cy="762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Зрительная гимнастика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3816908" cy="372872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514600"/>
            <a:ext cx="4114800" cy="3894364"/>
          </a:xfrm>
        </p:spPr>
      </p:pic>
    </p:spTree>
    <p:extLst>
      <p:ext uri="{BB962C8B-B14F-4D97-AF65-F5344CB8AC3E}">
        <p14:creationId xmlns:p14="http://schemas.microsoft.com/office/powerpoint/2010/main" val="1842716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5029200"/>
            <a:ext cx="7239000" cy="1143000"/>
          </a:xfrm>
        </p:spPr>
        <p:txBody>
          <a:bodyPr>
            <a:normAutofit fontScale="90000"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pc="-240" dirty="0">
                <a:solidFill>
                  <a:schemeClr val="tx1"/>
                </a:solidFill>
                <a:latin typeface="Arial"/>
                <a:cs typeface="Arial"/>
              </a:rPr>
              <a:t>Для </a:t>
            </a:r>
            <a:r>
              <a:rPr lang="ru-RU" spc="-105" dirty="0">
                <a:solidFill>
                  <a:schemeClr val="tx1"/>
                </a:solidFill>
                <a:latin typeface="Arial"/>
                <a:cs typeface="Arial"/>
              </a:rPr>
              <a:t>каждого </a:t>
            </a:r>
            <a:r>
              <a:rPr lang="ru-RU" spc="-110" dirty="0">
                <a:solidFill>
                  <a:schemeClr val="tx1"/>
                </a:solidFill>
                <a:latin typeface="Arial"/>
                <a:cs typeface="Arial"/>
              </a:rPr>
              <a:t>из </a:t>
            </a:r>
            <a:r>
              <a:rPr lang="ru-RU" spc="-229" dirty="0">
                <a:solidFill>
                  <a:schemeClr val="tx1"/>
                </a:solidFill>
                <a:latin typeface="Arial"/>
                <a:cs typeface="Arial"/>
              </a:rPr>
              <a:t>нас </a:t>
            </a:r>
            <a:r>
              <a:rPr lang="ru-RU" spc="-185" dirty="0">
                <a:solidFill>
                  <a:schemeClr val="tx1"/>
                </a:solidFill>
                <a:latin typeface="Arial"/>
                <a:cs typeface="Arial"/>
              </a:rPr>
              <a:t>самым </a:t>
            </a:r>
            <a:r>
              <a:rPr lang="ru-RU" spc="-135" dirty="0">
                <a:solidFill>
                  <a:schemeClr val="tx1"/>
                </a:solidFill>
                <a:latin typeface="Arial"/>
                <a:cs typeface="Arial"/>
              </a:rPr>
              <a:t>ценным  </a:t>
            </a:r>
            <a:r>
              <a:rPr lang="ru-RU" spc="-285" dirty="0">
                <a:solidFill>
                  <a:schemeClr val="tx1"/>
                </a:solidFill>
                <a:latin typeface="Arial"/>
                <a:cs typeface="Arial"/>
              </a:rPr>
              <a:t>является </a:t>
            </a:r>
            <a:r>
              <a:rPr lang="ru-RU" spc="-160" dirty="0">
                <a:solidFill>
                  <a:schemeClr val="tx1"/>
                </a:solidFill>
                <a:latin typeface="Arial"/>
                <a:cs typeface="Arial"/>
              </a:rPr>
              <a:t>здоровье. </a:t>
            </a:r>
            <a:r>
              <a:rPr lang="ru-RU" spc="-160" dirty="0" smtClean="0">
                <a:solidFill>
                  <a:schemeClr val="tx1"/>
                </a:solidFill>
                <a:latin typeface="Arial"/>
                <a:cs typeface="Arial"/>
              </a:rPr>
              <a:t/>
            </a:r>
            <a:br>
              <a:rPr lang="ru-RU" spc="-160" dirty="0" smtClean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ru-RU" spc="-375" dirty="0" smtClean="0">
                <a:solidFill>
                  <a:schemeClr val="tx1"/>
                </a:solidFill>
                <a:latin typeface="Arial"/>
                <a:cs typeface="Arial"/>
              </a:rPr>
              <a:t>Если </a:t>
            </a:r>
            <a:r>
              <a:rPr lang="ru-RU" spc="-254" dirty="0">
                <a:solidFill>
                  <a:schemeClr val="tx1"/>
                </a:solidFill>
                <a:latin typeface="Arial"/>
                <a:cs typeface="Arial"/>
              </a:rPr>
              <a:t>ты </a:t>
            </a:r>
            <a:r>
              <a:rPr lang="ru-RU" spc="-145" dirty="0">
                <a:solidFill>
                  <a:schemeClr val="tx1"/>
                </a:solidFill>
                <a:latin typeface="Arial"/>
                <a:cs typeface="Arial"/>
              </a:rPr>
              <a:t>здоров, </a:t>
            </a:r>
            <a:r>
              <a:rPr lang="ru-RU" spc="-229" dirty="0">
                <a:solidFill>
                  <a:schemeClr val="tx1"/>
                </a:solidFill>
                <a:latin typeface="Arial"/>
                <a:cs typeface="Arial"/>
              </a:rPr>
              <a:t>то  </a:t>
            </a:r>
            <a:r>
              <a:rPr lang="ru-RU" spc="-145" dirty="0">
                <a:solidFill>
                  <a:schemeClr val="tx1"/>
                </a:solidFill>
                <a:latin typeface="Arial"/>
                <a:cs typeface="Arial"/>
              </a:rPr>
              <a:t>легко </a:t>
            </a:r>
            <a:r>
              <a:rPr lang="ru-RU" spc="-225" dirty="0">
                <a:solidFill>
                  <a:schemeClr val="tx1"/>
                </a:solidFill>
                <a:latin typeface="Arial"/>
                <a:cs typeface="Arial"/>
              </a:rPr>
              <a:t>справишься </a:t>
            </a:r>
            <a:r>
              <a:rPr lang="ru-RU" spc="-315" dirty="0">
                <a:solidFill>
                  <a:schemeClr val="tx1"/>
                </a:solidFill>
                <a:latin typeface="Arial"/>
                <a:cs typeface="Arial"/>
              </a:rPr>
              <a:t>с </a:t>
            </a:r>
            <a:r>
              <a:rPr lang="ru-RU" spc="-175" dirty="0">
                <a:solidFill>
                  <a:schemeClr val="tx1"/>
                </a:solidFill>
                <a:latin typeface="Arial"/>
                <a:cs typeface="Arial"/>
              </a:rPr>
              <a:t>любым</a:t>
            </a:r>
            <a:r>
              <a:rPr lang="ru-RU" spc="-1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pc="-175" dirty="0">
                <a:solidFill>
                  <a:schemeClr val="tx1"/>
                </a:solidFill>
                <a:latin typeface="Arial"/>
                <a:cs typeface="Arial"/>
              </a:rPr>
              <a:t>делом.</a:t>
            </a:r>
            <a:r>
              <a:rPr lang="ru-RU" dirty="0">
                <a:solidFill>
                  <a:schemeClr val="tx1"/>
                </a:solidFill>
                <a:latin typeface="Arial"/>
                <a:cs typeface="Arial"/>
              </a:rPr>
              <a:t/>
            </a:r>
            <a:br>
              <a:rPr lang="ru-RU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ru-RU" spc="-200" dirty="0">
                <a:solidFill>
                  <a:schemeClr val="tx1"/>
                </a:solidFill>
                <a:latin typeface="Arial"/>
                <a:cs typeface="Arial"/>
              </a:rPr>
              <a:t>«</a:t>
            </a:r>
            <a:r>
              <a:rPr lang="ru-RU" spc="-200" dirty="0" smtClean="0">
                <a:solidFill>
                  <a:schemeClr val="tx1"/>
                </a:solidFill>
                <a:latin typeface="Arial"/>
                <a:cs typeface="Arial"/>
              </a:rPr>
              <a:t>Здоровье </a:t>
            </a:r>
            <a:r>
              <a:rPr lang="ru-RU" spc="-75" dirty="0">
                <a:solidFill>
                  <a:schemeClr val="tx1"/>
                </a:solidFill>
                <a:latin typeface="Arial"/>
                <a:cs typeface="Arial"/>
              </a:rPr>
              <a:t>ни </a:t>
            </a:r>
            <a:r>
              <a:rPr lang="ru-RU" spc="-229" dirty="0">
                <a:solidFill>
                  <a:schemeClr val="tx1"/>
                </a:solidFill>
                <a:latin typeface="Arial"/>
                <a:cs typeface="Arial"/>
              </a:rPr>
              <a:t>за </a:t>
            </a:r>
            <a:r>
              <a:rPr lang="ru-RU" spc="-100" dirty="0">
                <a:solidFill>
                  <a:schemeClr val="tx1"/>
                </a:solidFill>
                <a:latin typeface="Arial"/>
                <a:cs typeface="Arial"/>
              </a:rPr>
              <a:t>какие </a:t>
            </a:r>
            <a:r>
              <a:rPr lang="ru-RU" spc="-140" dirty="0">
                <a:solidFill>
                  <a:schemeClr val="tx1"/>
                </a:solidFill>
                <a:latin typeface="Arial"/>
                <a:cs typeface="Arial"/>
              </a:rPr>
              <a:t>деньги</a:t>
            </a:r>
            <a:r>
              <a:rPr lang="ru-RU" spc="-47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pc="-155" dirty="0">
                <a:solidFill>
                  <a:schemeClr val="tx1"/>
                </a:solidFill>
                <a:latin typeface="Arial"/>
                <a:cs typeface="Arial"/>
              </a:rPr>
              <a:t>не</a:t>
            </a:r>
            <a:r>
              <a:rPr lang="ru-RU" dirty="0">
                <a:solidFill>
                  <a:schemeClr val="tx1"/>
                </a:solidFill>
                <a:latin typeface="Arial"/>
                <a:cs typeface="Arial"/>
              </a:rPr>
              <a:t/>
            </a:r>
            <a:br>
              <a:rPr lang="ru-RU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ru-RU" spc="-175" dirty="0">
                <a:solidFill>
                  <a:schemeClr val="tx1"/>
                </a:solidFill>
                <a:latin typeface="Arial"/>
                <a:cs typeface="Arial"/>
              </a:rPr>
              <a:t>купишь</a:t>
            </a:r>
            <a:r>
              <a:rPr lang="ru-RU" spc="-175" dirty="0" smtClean="0">
                <a:solidFill>
                  <a:schemeClr val="tx1"/>
                </a:solidFill>
                <a:latin typeface="Arial"/>
                <a:cs typeface="Arial"/>
              </a:rPr>
              <a:t>»</a:t>
            </a:r>
            <a:br>
              <a:rPr lang="ru-RU" spc="-175" dirty="0" smtClean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ru-RU" spc="-175" dirty="0" smtClean="0">
                <a:solidFill>
                  <a:schemeClr val="tx1"/>
                </a:solidFill>
                <a:latin typeface="Arial"/>
                <a:cs typeface="Arial"/>
              </a:rPr>
              <a:t>«</a:t>
            </a:r>
            <a:r>
              <a:rPr lang="ru-RU" spc="-175" dirty="0">
                <a:solidFill>
                  <a:schemeClr val="tx1"/>
                </a:solidFill>
                <a:latin typeface="Arial"/>
                <a:cs typeface="Arial"/>
              </a:rPr>
              <a:t>Здоровье </a:t>
            </a:r>
            <a:r>
              <a:rPr lang="ru-RU" spc="-125" dirty="0">
                <a:solidFill>
                  <a:schemeClr val="tx1"/>
                </a:solidFill>
                <a:latin typeface="Arial"/>
                <a:cs typeface="Arial"/>
              </a:rPr>
              <a:t>дороже </a:t>
            </a:r>
            <a:r>
              <a:rPr lang="ru-RU" spc="-210" dirty="0">
                <a:solidFill>
                  <a:schemeClr val="tx1"/>
                </a:solidFill>
                <a:latin typeface="Arial"/>
                <a:cs typeface="Arial"/>
              </a:rPr>
              <a:t>золота».  </a:t>
            </a:r>
            <a:r>
              <a:rPr lang="ru-RU" spc="-210" dirty="0" smtClean="0">
                <a:solidFill>
                  <a:schemeClr val="tx1"/>
                </a:solidFill>
                <a:latin typeface="Arial"/>
                <a:cs typeface="Arial"/>
              </a:rPr>
              <a:t/>
            </a:r>
            <a:br>
              <a:rPr lang="ru-RU" spc="-210" dirty="0" smtClean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ru-RU" spc="-325" dirty="0" smtClean="0">
                <a:solidFill>
                  <a:schemeClr val="tx1"/>
                </a:solidFill>
                <a:latin typeface="Arial"/>
                <a:cs typeface="Arial"/>
              </a:rPr>
              <a:t>Его </a:t>
            </a:r>
            <a:r>
              <a:rPr lang="ru-RU" spc="-155" dirty="0">
                <a:solidFill>
                  <a:schemeClr val="tx1"/>
                </a:solidFill>
                <a:latin typeface="Arial"/>
                <a:cs typeface="Arial"/>
              </a:rPr>
              <a:t>необходимо </a:t>
            </a:r>
            <a:r>
              <a:rPr lang="ru-RU" spc="-200" dirty="0">
                <a:solidFill>
                  <a:schemeClr val="tx1"/>
                </a:solidFill>
                <a:latin typeface="Arial"/>
                <a:cs typeface="Arial"/>
              </a:rPr>
              <a:t>беречь </a:t>
            </a:r>
            <a:r>
              <a:rPr lang="ru-RU" spc="-75" dirty="0">
                <a:solidFill>
                  <a:schemeClr val="tx1"/>
                </a:solidFill>
                <a:latin typeface="Arial"/>
                <a:cs typeface="Arial"/>
              </a:rPr>
              <a:t>и</a:t>
            </a:r>
            <a:r>
              <a:rPr lang="ru-RU" spc="-204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pc="-175" dirty="0">
                <a:solidFill>
                  <a:schemeClr val="tx1"/>
                </a:solidFill>
                <a:latin typeface="Arial"/>
                <a:cs typeface="Arial"/>
              </a:rPr>
              <a:t>укреплять.</a:t>
            </a:r>
            <a:r>
              <a:rPr lang="ru-RU" dirty="0">
                <a:latin typeface="Arial"/>
                <a:cs typeface="Arial"/>
              </a:rPr>
              <a:t/>
            </a:r>
            <a:br>
              <a:rPr lang="ru-RU" dirty="0">
                <a:latin typeface="Arial"/>
                <a:cs typeface="Arial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501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6849034" cy="646664"/>
          </a:xfrm>
        </p:spPr>
        <p:txBody>
          <a:bodyPr>
            <a:norm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Хороводная игра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8110329" cy="5181600"/>
          </a:xfrm>
        </p:spPr>
      </p:pic>
    </p:spTree>
    <p:extLst>
      <p:ext uri="{BB962C8B-B14F-4D97-AF65-F5344CB8AC3E}">
        <p14:creationId xmlns:p14="http://schemas.microsoft.com/office/powerpoint/2010/main" val="157897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71600"/>
            <a:ext cx="7772400" cy="4893733"/>
          </a:xfr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7024744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har char="•"/>
              <a:tabLst>
                <a:tab pos="354965" algn="l"/>
                <a:tab pos="355600" algn="l"/>
              </a:tabLst>
            </a:pPr>
            <a:r>
              <a:rPr lang="ru-RU" sz="2800" spc="-14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П</a:t>
            </a:r>
            <a:r>
              <a:rPr sz="2800" spc="-140" dirty="0" err="1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ауза</a:t>
            </a:r>
            <a:r>
              <a:rPr lang="ru-RU" sz="2800" spc="-14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800" spc="-14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-</a:t>
            </a:r>
            <a:r>
              <a:rPr lang="ru-RU" sz="2800" spc="-14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800" spc="-140" dirty="0" err="1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релаксация</a:t>
            </a:r>
            <a:endParaRPr sz="28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053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73" y="1905000"/>
            <a:ext cx="4628827" cy="4267200"/>
          </a:xfrm>
        </p:spPr>
      </p:pic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7024744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spc="-100" dirty="0">
                <a:solidFill>
                  <a:schemeClr val="accent1">
                    <a:lumMod val="50000"/>
                  </a:schemeClr>
                </a:solidFill>
              </a:rPr>
              <a:t>Ежедневно </a:t>
            </a:r>
            <a:r>
              <a:rPr sz="2400" spc="-120" dirty="0">
                <a:solidFill>
                  <a:schemeClr val="accent1">
                    <a:lumMod val="50000"/>
                  </a:schemeClr>
                </a:solidFill>
              </a:rPr>
              <a:t>гулять</a:t>
            </a:r>
            <a:r>
              <a:rPr sz="2400" spc="-225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400" spc="-95" dirty="0">
                <a:solidFill>
                  <a:schemeClr val="accent1">
                    <a:lumMod val="50000"/>
                  </a:schemeClr>
                </a:solidFill>
              </a:rPr>
              <a:t>на</a:t>
            </a:r>
            <a:endParaRPr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12700">
              <a:lnSpc>
                <a:spcPct val="100000"/>
              </a:lnSpc>
            </a:pPr>
            <a:r>
              <a:rPr sz="2400" spc="-90" dirty="0">
                <a:solidFill>
                  <a:schemeClr val="accent1">
                    <a:lumMod val="50000"/>
                  </a:schemeClr>
                </a:solidFill>
              </a:rPr>
              <a:t>свежем</a:t>
            </a:r>
            <a:r>
              <a:rPr sz="2400" spc="-125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400" spc="-95" dirty="0">
                <a:solidFill>
                  <a:schemeClr val="accent1">
                    <a:lumMod val="50000"/>
                  </a:schemeClr>
                </a:solidFill>
              </a:rPr>
              <a:t>воздухе.</a:t>
            </a:r>
            <a:endParaRPr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34000" y="1905000"/>
            <a:ext cx="3048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05" dirty="0">
                <a:latin typeface="Arial"/>
                <a:cs typeface="Arial"/>
              </a:rPr>
              <a:t>Свежий </a:t>
            </a:r>
            <a:r>
              <a:rPr lang="ru-RU" spc="-85" dirty="0">
                <a:latin typeface="Arial"/>
                <a:cs typeface="Arial"/>
              </a:rPr>
              <a:t>воздух</a:t>
            </a:r>
            <a:r>
              <a:rPr lang="ru-RU" spc="-90" dirty="0">
                <a:latin typeface="Arial"/>
                <a:cs typeface="Arial"/>
              </a:rPr>
              <a:t> </a:t>
            </a:r>
            <a:r>
              <a:rPr lang="ru-RU" spc="-105" dirty="0">
                <a:latin typeface="Arial"/>
                <a:cs typeface="Arial"/>
              </a:rPr>
              <a:t>–</a:t>
            </a:r>
            <a:endParaRPr lang="ru-RU" dirty="0">
              <a:latin typeface="Arial"/>
              <a:cs typeface="Arial"/>
            </a:endParaRPr>
          </a:p>
          <a:p>
            <a:pPr marL="12700" marR="258445">
              <a:lnSpc>
                <a:spcPct val="100000"/>
              </a:lnSpc>
            </a:pPr>
            <a:r>
              <a:rPr lang="ru-RU" spc="-85" dirty="0">
                <a:latin typeface="Arial"/>
                <a:cs typeface="Arial"/>
              </a:rPr>
              <a:t>укрепляет </a:t>
            </a:r>
            <a:r>
              <a:rPr lang="ru-RU" spc="-60" dirty="0">
                <a:latin typeface="Arial"/>
                <a:cs typeface="Arial"/>
              </a:rPr>
              <a:t>организм.  </a:t>
            </a:r>
            <a:r>
              <a:rPr lang="ru-RU" spc="-125" dirty="0">
                <a:latin typeface="Arial"/>
                <a:cs typeface="Arial"/>
              </a:rPr>
              <a:t>После </a:t>
            </a:r>
            <a:r>
              <a:rPr lang="ru-RU" spc="-60" dirty="0">
                <a:latin typeface="Arial"/>
                <a:cs typeface="Arial"/>
              </a:rPr>
              <a:t>прогулки </a:t>
            </a:r>
            <a:r>
              <a:rPr lang="ru-RU" spc="-114" dirty="0">
                <a:latin typeface="Arial"/>
                <a:cs typeface="Arial"/>
              </a:rPr>
              <a:t>лучше  </a:t>
            </a:r>
            <a:r>
              <a:rPr lang="ru-RU" spc="-100" dirty="0">
                <a:latin typeface="Arial"/>
                <a:cs typeface="Arial"/>
              </a:rPr>
              <a:t>думается, </a:t>
            </a:r>
            <a:r>
              <a:rPr lang="ru-RU" spc="-80" dirty="0">
                <a:latin typeface="Arial"/>
                <a:cs typeface="Arial"/>
              </a:rPr>
              <a:t>так </a:t>
            </a:r>
            <a:r>
              <a:rPr lang="ru-RU" spc="-25" dirty="0">
                <a:latin typeface="Arial"/>
                <a:cs typeface="Arial"/>
              </a:rPr>
              <a:t>как</a:t>
            </a:r>
            <a:r>
              <a:rPr lang="ru-RU" spc="-165" dirty="0">
                <a:latin typeface="Arial"/>
                <a:cs typeface="Arial"/>
              </a:rPr>
              <a:t> </a:t>
            </a:r>
            <a:r>
              <a:rPr lang="ru-RU" spc="-50" dirty="0">
                <a:latin typeface="Arial"/>
                <a:cs typeface="Arial"/>
              </a:rPr>
              <a:t>мозг  </a:t>
            </a:r>
            <a:r>
              <a:rPr lang="ru-RU" spc="-90" dirty="0">
                <a:latin typeface="Arial"/>
                <a:cs typeface="Arial"/>
              </a:rPr>
              <a:t>получил</a:t>
            </a:r>
            <a:r>
              <a:rPr lang="ru-RU" spc="-100" dirty="0">
                <a:latin typeface="Arial"/>
                <a:cs typeface="Arial"/>
              </a:rPr>
              <a:t> </a:t>
            </a:r>
            <a:r>
              <a:rPr lang="ru-RU" spc="-50" dirty="0">
                <a:latin typeface="Arial"/>
                <a:cs typeface="Arial"/>
              </a:rPr>
              <a:t>много</a:t>
            </a:r>
            <a:endParaRPr lang="ru-RU" dirty="0">
              <a:latin typeface="Arial"/>
              <a:cs typeface="Arial"/>
            </a:endParaRPr>
          </a:p>
          <a:p>
            <a:pPr marL="12700" marR="716280">
              <a:lnSpc>
                <a:spcPct val="100000"/>
              </a:lnSpc>
            </a:pPr>
            <a:r>
              <a:rPr lang="ru-RU" spc="-75" dirty="0">
                <a:latin typeface="Arial"/>
                <a:cs typeface="Arial"/>
              </a:rPr>
              <a:t>кислорода. </a:t>
            </a:r>
            <a:r>
              <a:rPr lang="ru-RU" spc="-195" dirty="0">
                <a:latin typeface="Arial"/>
                <a:cs typeface="Arial"/>
              </a:rPr>
              <a:t>Еще </a:t>
            </a:r>
            <a:r>
              <a:rPr lang="ru-RU" spc="-95" dirty="0">
                <a:latin typeface="Arial"/>
                <a:cs typeface="Arial"/>
              </a:rPr>
              <a:t>в  </a:t>
            </a:r>
            <a:r>
              <a:rPr lang="ru-RU" spc="-70" dirty="0">
                <a:latin typeface="Arial"/>
                <a:cs typeface="Arial"/>
              </a:rPr>
              <a:t>древние</a:t>
            </a:r>
            <a:r>
              <a:rPr lang="ru-RU" spc="-140" dirty="0">
                <a:latin typeface="Arial"/>
                <a:cs typeface="Arial"/>
              </a:rPr>
              <a:t> </a:t>
            </a:r>
            <a:r>
              <a:rPr lang="ru-RU" spc="-85" dirty="0">
                <a:latin typeface="Arial"/>
                <a:cs typeface="Arial"/>
              </a:rPr>
              <a:t>времена</a:t>
            </a:r>
            <a:endParaRPr lang="ru-RU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lang="ru-RU" spc="-105" dirty="0">
                <a:latin typeface="Arial"/>
                <a:cs typeface="Arial"/>
              </a:rPr>
              <a:t>считали </a:t>
            </a:r>
            <a:r>
              <a:rPr lang="ru-RU" spc="-85" dirty="0">
                <a:latin typeface="Arial"/>
                <a:cs typeface="Arial"/>
              </a:rPr>
              <a:t>воздух </a:t>
            </a:r>
            <a:r>
              <a:rPr lang="ru-RU" spc="-50" dirty="0">
                <a:latin typeface="Arial"/>
                <a:cs typeface="Arial"/>
              </a:rPr>
              <a:t>одним</a:t>
            </a:r>
            <a:r>
              <a:rPr lang="ru-RU" spc="-140" dirty="0">
                <a:latin typeface="Arial"/>
                <a:cs typeface="Arial"/>
              </a:rPr>
              <a:t> </a:t>
            </a:r>
            <a:r>
              <a:rPr lang="ru-RU" spc="-50" dirty="0">
                <a:latin typeface="Arial"/>
                <a:cs typeface="Arial"/>
              </a:rPr>
              <a:t>из  </a:t>
            </a:r>
            <a:r>
              <a:rPr lang="ru-RU" spc="-90" dirty="0">
                <a:latin typeface="Arial"/>
                <a:cs typeface="Arial"/>
              </a:rPr>
              <a:t>сильнейших  </a:t>
            </a:r>
            <a:r>
              <a:rPr lang="ru-RU" spc="-85" dirty="0">
                <a:latin typeface="Arial"/>
                <a:cs typeface="Arial"/>
              </a:rPr>
              <a:t>оздоровительных  </a:t>
            </a:r>
            <a:r>
              <a:rPr lang="ru-RU" spc="-105" dirty="0">
                <a:latin typeface="Arial"/>
                <a:cs typeface="Arial"/>
              </a:rPr>
              <a:t>средств.</a:t>
            </a:r>
            <a:endParaRPr lang="ru-RU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262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09329"/>
            <a:ext cx="7665929" cy="5181600"/>
          </a:xfrm>
        </p:spPr>
      </p:pic>
      <p:sp>
        <p:nvSpPr>
          <p:cNvPr id="5" name="object 2"/>
          <p:cNvSpPr txBox="1">
            <a:spLocks/>
          </p:cNvSpPr>
          <p:nvPr/>
        </p:nvSpPr>
        <p:spPr>
          <a:xfrm>
            <a:off x="533400" y="457200"/>
            <a:ext cx="7024744" cy="752129"/>
          </a:xfrm>
          <a:prstGeom prst="rect">
            <a:avLst/>
          </a:prstGeom>
        </p:spPr>
        <p:txBody>
          <a:bodyPr vert="horz" wrap="square" lIns="0" tIns="13335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Bef>
                <a:spcPts val="105"/>
              </a:spcBef>
            </a:pPr>
            <a:r>
              <a:rPr lang="ru-RU" sz="2400" b="1" spc="-100" dirty="0" smtClean="0">
                <a:solidFill>
                  <a:schemeClr val="accent1">
                    <a:lumMod val="50000"/>
                  </a:schemeClr>
                </a:solidFill>
              </a:rPr>
              <a:t>Ежедневно </a:t>
            </a:r>
            <a:r>
              <a:rPr lang="ru-RU" sz="2400" b="1" spc="-120" dirty="0" smtClean="0">
                <a:solidFill>
                  <a:schemeClr val="accent1">
                    <a:lumMod val="50000"/>
                  </a:schemeClr>
                </a:solidFill>
              </a:rPr>
              <a:t>гулять</a:t>
            </a:r>
            <a:r>
              <a:rPr lang="ru-RU" sz="2400" b="1" spc="-225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spc="-95" dirty="0" smtClean="0">
                <a:solidFill>
                  <a:schemeClr val="accent1">
                    <a:lumMod val="50000"/>
                  </a:schemeClr>
                </a:solidFill>
              </a:rPr>
              <a:t>на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12700"/>
            <a:r>
              <a:rPr lang="ru-RU" sz="2400" b="1" spc="-90" dirty="0" smtClean="0">
                <a:solidFill>
                  <a:schemeClr val="accent1">
                    <a:lumMod val="50000"/>
                  </a:schemeClr>
                </a:solidFill>
              </a:rPr>
              <a:t>свежем</a:t>
            </a:r>
            <a:r>
              <a:rPr lang="ru-RU" sz="2400" b="1" spc="-125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spc="-95" dirty="0" smtClean="0">
                <a:solidFill>
                  <a:schemeClr val="accent1">
                    <a:lumMod val="50000"/>
                  </a:schemeClr>
                </a:solidFill>
              </a:rPr>
              <a:t>воздухе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655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024744" cy="1143000"/>
          </a:xfrm>
        </p:spPr>
        <p:txBody>
          <a:bodyPr>
            <a:normAutofit/>
          </a:bodyPr>
          <a:lstStyle/>
          <a:p>
            <a:r>
              <a:rPr lang="ru-RU" sz="2800" spc="-434" dirty="0">
                <a:solidFill>
                  <a:schemeClr val="accent1">
                    <a:lumMod val="50000"/>
                  </a:schemeClr>
                </a:solidFill>
              </a:rPr>
              <a:t>Э</a:t>
            </a:r>
            <a:r>
              <a:rPr lang="ru-RU" sz="2800" spc="-495" dirty="0">
                <a:solidFill>
                  <a:schemeClr val="accent1">
                    <a:lumMod val="50000"/>
                  </a:schemeClr>
                </a:solidFill>
              </a:rPr>
              <a:t>ф</a:t>
            </a:r>
            <a:r>
              <a:rPr lang="ru-RU" sz="2800" spc="-395" dirty="0">
                <a:solidFill>
                  <a:schemeClr val="accent1">
                    <a:lumMod val="50000"/>
                  </a:schemeClr>
                </a:solidFill>
              </a:rPr>
              <a:t>ф</a:t>
            </a:r>
            <a:r>
              <a:rPr lang="ru-RU" sz="2800" spc="-260" dirty="0">
                <a:solidFill>
                  <a:schemeClr val="accent1">
                    <a:lumMod val="50000"/>
                  </a:schemeClr>
                </a:solidFill>
              </a:rPr>
              <a:t>е</a:t>
            </a:r>
            <a:r>
              <a:rPr lang="ru-RU" sz="2800" spc="-75" dirty="0">
                <a:solidFill>
                  <a:schemeClr val="accent1">
                    <a:lumMod val="50000"/>
                  </a:schemeClr>
                </a:solidFill>
              </a:rPr>
              <a:t>ктив</a:t>
            </a:r>
            <a:r>
              <a:rPr lang="ru-RU" sz="2800" spc="-65" dirty="0">
                <a:solidFill>
                  <a:schemeClr val="accent1">
                    <a:lumMod val="50000"/>
                  </a:schemeClr>
                </a:solidFill>
              </a:rPr>
              <a:t>ны  </a:t>
            </a:r>
            <a:r>
              <a:rPr lang="ru-RU" sz="2800" spc="-145" dirty="0">
                <a:solidFill>
                  <a:schemeClr val="accent1">
                    <a:lumMod val="50000"/>
                  </a:schemeClr>
                </a:solidFill>
              </a:rPr>
              <a:t>ходьба </a:t>
            </a:r>
            <a:r>
              <a:rPr lang="ru-RU" sz="2800" spc="-50" dirty="0">
                <a:solidFill>
                  <a:schemeClr val="accent1">
                    <a:lumMod val="50000"/>
                  </a:schemeClr>
                </a:solidFill>
              </a:rPr>
              <a:t>и</a:t>
            </a:r>
            <a:r>
              <a:rPr lang="ru-RU" sz="2800" spc="-175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spc="-100" dirty="0" smtClean="0">
                <a:solidFill>
                  <a:schemeClr val="accent1">
                    <a:lumMod val="50000"/>
                  </a:schemeClr>
                </a:solidFill>
              </a:rPr>
              <a:t>бег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7849772" cy="4724400"/>
          </a:xfrm>
        </p:spPr>
      </p:pic>
    </p:spTree>
    <p:extLst>
      <p:ext uri="{BB962C8B-B14F-4D97-AF65-F5344CB8AC3E}">
        <p14:creationId xmlns:p14="http://schemas.microsoft.com/office/powerpoint/2010/main" val="86126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600"/>
            <a:ext cx="8229600" cy="5562600"/>
          </a:xfrm>
        </p:spPr>
      </p:pic>
    </p:spTree>
    <p:extLst>
      <p:ext uri="{BB962C8B-B14F-4D97-AF65-F5344CB8AC3E}">
        <p14:creationId xmlns:p14="http://schemas.microsoft.com/office/powerpoint/2010/main" val="691015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7024744" cy="8382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Зимние игры на улице</a:t>
            </a:r>
          </a:p>
        </p:txBody>
      </p:sp>
      <p:sp>
        <p:nvSpPr>
          <p:cNvPr id="4" name="object 4"/>
          <p:cNvSpPr/>
          <p:nvPr/>
        </p:nvSpPr>
        <p:spPr>
          <a:xfrm>
            <a:off x="6553200" y="1004190"/>
            <a:ext cx="916636" cy="10340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4267200" cy="3508375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38400"/>
            <a:ext cx="37338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91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634344" cy="762000"/>
          </a:xfrm>
        </p:spPr>
        <p:txBody>
          <a:bodyPr/>
          <a:lstStyle/>
          <a:p>
            <a:r>
              <a:rPr lang="ru-RU" dirty="0" smtClean="0"/>
              <a:t>Зимние прогулки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002" y="914398"/>
            <a:ext cx="4419596" cy="5943600"/>
          </a:xfrm>
        </p:spPr>
      </p:pic>
    </p:spTree>
    <p:extLst>
      <p:ext uri="{BB962C8B-B14F-4D97-AF65-F5344CB8AC3E}">
        <p14:creationId xmlns:p14="http://schemas.microsoft.com/office/powerpoint/2010/main" val="541557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624245"/>
            <a:ext cx="702474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85" dirty="0">
                <a:solidFill>
                  <a:schemeClr val="accent1">
                    <a:lumMod val="50000"/>
                  </a:schemeClr>
                </a:solidFill>
              </a:rPr>
              <a:t>Культурно-гигиенические</a:t>
            </a:r>
            <a:r>
              <a:rPr sz="2400" b="1" spc="-13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400" b="1" spc="-60" dirty="0">
                <a:solidFill>
                  <a:schemeClr val="accent1">
                    <a:lumMod val="50000"/>
                  </a:schemeClr>
                </a:solidFill>
              </a:rPr>
              <a:t>навыки:</a:t>
            </a:r>
            <a:endParaRPr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34000" y="1752600"/>
            <a:ext cx="3733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446405">
              <a:lnSpc>
                <a:spcPct val="100000"/>
              </a:lnSpc>
              <a:spcBef>
                <a:spcPts val="100"/>
              </a:spcBef>
            </a:pPr>
            <a:r>
              <a:rPr lang="ru-RU" spc="-120" dirty="0">
                <a:latin typeface="Arial"/>
                <a:cs typeface="Arial"/>
              </a:rPr>
              <a:t>Чтобы </a:t>
            </a:r>
            <a:r>
              <a:rPr lang="ru-RU" spc="-85" dirty="0">
                <a:latin typeface="Arial"/>
                <a:cs typeface="Arial"/>
              </a:rPr>
              <a:t>зубы были  </a:t>
            </a:r>
            <a:r>
              <a:rPr lang="ru-RU" spc="-65" dirty="0">
                <a:latin typeface="Arial"/>
                <a:cs typeface="Arial"/>
              </a:rPr>
              <a:t>здоровыми, </a:t>
            </a:r>
            <a:r>
              <a:rPr lang="ru-RU" spc="-80" dirty="0">
                <a:latin typeface="Arial"/>
                <a:cs typeface="Arial"/>
              </a:rPr>
              <a:t>их</a:t>
            </a:r>
            <a:r>
              <a:rPr lang="ru-RU" spc="220" dirty="0">
                <a:latin typeface="Arial"/>
                <a:cs typeface="Arial"/>
              </a:rPr>
              <a:t> </a:t>
            </a:r>
            <a:r>
              <a:rPr lang="ru-RU" spc="-35" dirty="0">
                <a:latin typeface="Arial"/>
                <a:cs typeface="Arial"/>
              </a:rPr>
              <a:t>нужно</a:t>
            </a:r>
            <a:endParaRPr lang="ru-RU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pc="-100" dirty="0">
                <a:latin typeface="Arial"/>
                <a:cs typeface="Arial"/>
              </a:rPr>
              <a:t>чистить </a:t>
            </a:r>
            <a:r>
              <a:rPr lang="ru-RU" spc="-70" dirty="0">
                <a:latin typeface="Arial"/>
                <a:cs typeface="Arial"/>
              </a:rPr>
              <a:t>утром </a:t>
            </a:r>
            <a:r>
              <a:rPr lang="ru-RU" spc="-35" dirty="0">
                <a:latin typeface="Arial"/>
                <a:cs typeface="Arial"/>
              </a:rPr>
              <a:t>и </a:t>
            </a:r>
            <a:r>
              <a:rPr lang="ru-RU" spc="-80" dirty="0">
                <a:latin typeface="Arial"/>
                <a:cs typeface="Arial"/>
              </a:rPr>
              <a:t>вечером</a:t>
            </a:r>
            <a:r>
              <a:rPr lang="ru-RU" spc="-140" dirty="0">
                <a:latin typeface="Arial"/>
                <a:cs typeface="Arial"/>
              </a:rPr>
              <a:t> </a:t>
            </a:r>
            <a:r>
              <a:rPr lang="ru-RU" spc="-35" dirty="0">
                <a:latin typeface="Arial"/>
                <a:cs typeface="Arial"/>
              </a:rPr>
              <a:t>и</a:t>
            </a:r>
            <a:endParaRPr lang="ru-RU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pc="-90" dirty="0">
                <a:latin typeface="Arial"/>
                <a:cs typeface="Arial"/>
              </a:rPr>
              <a:t>полоскать </a:t>
            </a:r>
            <a:r>
              <a:rPr lang="ru-RU" spc="-85" dirty="0">
                <a:latin typeface="Arial"/>
                <a:cs typeface="Arial"/>
              </a:rPr>
              <a:t>рот </a:t>
            </a:r>
            <a:r>
              <a:rPr lang="ru-RU" spc="-95" dirty="0">
                <a:latin typeface="Arial"/>
                <a:cs typeface="Arial"/>
              </a:rPr>
              <a:t>после</a:t>
            </a:r>
            <a:r>
              <a:rPr lang="ru-RU" spc="-125" dirty="0">
                <a:latin typeface="Arial"/>
                <a:cs typeface="Arial"/>
              </a:rPr>
              <a:t> </a:t>
            </a:r>
            <a:r>
              <a:rPr lang="ru-RU" spc="-85" dirty="0">
                <a:latin typeface="Arial"/>
                <a:cs typeface="Arial"/>
              </a:rPr>
              <a:t>еды.</a:t>
            </a:r>
            <a:endParaRPr lang="ru-RU" dirty="0">
              <a:latin typeface="Arial"/>
              <a:cs typeface="Arial"/>
            </a:endParaRPr>
          </a:p>
          <a:p>
            <a:pPr marL="12700" marR="335915">
              <a:lnSpc>
                <a:spcPct val="100000"/>
              </a:lnSpc>
            </a:pPr>
            <a:endParaRPr lang="ru-RU" spc="-114" dirty="0" smtClean="0">
              <a:latin typeface="Arial"/>
              <a:cs typeface="Arial"/>
            </a:endParaRPr>
          </a:p>
          <a:p>
            <a:pPr marL="12700" marR="335915">
              <a:lnSpc>
                <a:spcPct val="100000"/>
              </a:lnSpc>
            </a:pPr>
            <a:r>
              <a:rPr lang="ru-RU" spc="-114" dirty="0" smtClean="0">
                <a:latin typeface="Arial"/>
                <a:cs typeface="Arial"/>
              </a:rPr>
              <a:t>Волосам </a:t>
            </a:r>
            <a:r>
              <a:rPr lang="ru-RU" spc="-55" dirty="0">
                <a:latin typeface="Arial"/>
                <a:cs typeface="Arial"/>
              </a:rPr>
              <a:t>нужен</a:t>
            </a:r>
            <a:r>
              <a:rPr lang="ru-RU" spc="-130" dirty="0">
                <a:latin typeface="Arial"/>
                <a:cs typeface="Arial"/>
              </a:rPr>
              <a:t> </a:t>
            </a:r>
            <a:r>
              <a:rPr lang="ru-RU" spc="-80" dirty="0">
                <a:latin typeface="Arial"/>
                <a:cs typeface="Arial"/>
              </a:rPr>
              <a:t>особый  </a:t>
            </a:r>
            <a:r>
              <a:rPr lang="ru-RU" spc="-90" dirty="0">
                <a:latin typeface="Arial"/>
                <a:cs typeface="Arial"/>
              </a:rPr>
              <a:t>уход. </a:t>
            </a:r>
            <a:r>
              <a:rPr lang="ru-RU" spc="-130" dirty="0">
                <a:latin typeface="Arial"/>
                <a:cs typeface="Arial"/>
              </a:rPr>
              <a:t>Их </a:t>
            </a:r>
            <a:r>
              <a:rPr lang="ru-RU" spc="-35" dirty="0">
                <a:latin typeface="Arial"/>
                <a:cs typeface="Arial"/>
              </a:rPr>
              <a:t>нужно </a:t>
            </a:r>
            <a:r>
              <a:rPr lang="ru-RU" spc="-90" dirty="0">
                <a:latin typeface="Arial"/>
                <a:cs typeface="Arial"/>
              </a:rPr>
              <a:t>мыть  </a:t>
            </a:r>
            <a:r>
              <a:rPr lang="ru-RU" spc="-85" dirty="0">
                <a:latin typeface="Arial"/>
                <a:cs typeface="Arial"/>
              </a:rPr>
              <a:t>специальным</a:t>
            </a:r>
            <a:r>
              <a:rPr lang="ru-RU" spc="-95" dirty="0">
                <a:latin typeface="Arial"/>
                <a:cs typeface="Arial"/>
              </a:rPr>
              <a:t> </a:t>
            </a:r>
            <a:r>
              <a:rPr lang="ru-RU" spc="-70" dirty="0">
                <a:latin typeface="Arial"/>
                <a:cs typeface="Arial"/>
              </a:rPr>
              <a:t>детским</a:t>
            </a:r>
            <a:endParaRPr lang="ru-RU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pc="-75" dirty="0">
                <a:latin typeface="Arial"/>
                <a:cs typeface="Arial"/>
              </a:rPr>
              <a:t>шампунем </a:t>
            </a:r>
            <a:r>
              <a:rPr lang="ru-RU" spc="-35" dirty="0">
                <a:latin typeface="Arial"/>
                <a:cs typeface="Arial"/>
              </a:rPr>
              <a:t>и</a:t>
            </a:r>
            <a:r>
              <a:rPr lang="ru-RU" spc="-140" dirty="0">
                <a:latin typeface="Arial"/>
                <a:cs typeface="Arial"/>
              </a:rPr>
              <a:t> </a:t>
            </a:r>
            <a:r>
              <a:rPr lang="ru-RU" spc="-114" dirty="0">
                <a:latin typeface="Arial"/>
                <a:cs typeface="Arial"/>
              </a:rPr>
              <a:t>расчесывать</a:t>
            </a:r>
            <a:endParaRPr lang="ru-RU" dirty="0">
              <a:latin typeface="Arial"/>
              <a:cs typeface="Arial"/>
            </a:endParaRPr>
          </a:p>
          <a:p>
            <a:pPr marL="12700" marR="197485">
              <a:lnSpc>
                <a:spcPct val="100000"/>
              </a:lnSpc>
              <a:spcBef>
                <a:spcPts val="5"/>
              </a:spcBef>
            </a:pPr>
            <a:r>
              <a:rPr lang="ru-RU" spc="-75" dirty="0">
                <a:latin typeface="Arial"/>
                <a:cs typeface="Arial"/>
              </a:rPr>
              <a:t>щеткой. </a:t>
            </a:r>
            <a:endParaRPr lang="ru-RU" spc="-75" dirty="0" smtClean="0">
              <a:latin typeface="Arial"/>
              <a:cs typeface="Arial"/>
            </a:endParaRPr>
          </a:p>
          <a:p>
            <a:pPr marL="12700" marR="197485">
              <a:lnSpc>
                <a:spcPct val="100000"/>
              </a:lnSpc>
              <a:spcBef>
                <a:spcPts val="5"/>
              </a:spcBef>
            </a:pPr>
            <a:endParaRPr lang="ru-RU" spc="-75" dirty="0">
              <a:latin typeface="Arial"/>
              <a:cs typeface="Arial"/>
            </a:endParaRPr>
          </a:p>
          <a:p>
            <a:pPr marL="12700" marR="197485">
              <a:lnSpc>
                <a:spcPct val="100000"/>
              </a:lnSpc>
              <a:spcBef>
                <a:spcPts val="5"/>
              </a:spcBef>
            </a:pPr>
            <a:r>
              <a:rPr lang="ru-RU" spc="-70" dirty="0" smtClean="0">
                <a:latin typeface="Arial"/>
                <a:cs typeface="Arial"/>
              </a:rPr>
              <a:t>Дважды </a:t>
            </a:r>
            <a:r>
              <a:rPr lang="ru-RU" spc="-95" dirty="0">
                <a:latin typeface="Arial"/>
                <a:cs typeface="Arial"/>
              </a:rPr>
              <a:t>в </a:t>
            </a:r>
            <a:r>
              <a:rPr lang="ru-RU" spc="-70" dirty="0">
                <a:latin typeface="Arial"/>
                <a:cs typeface="Arial"/>
              </a:rPr>
              <a:t>день  </a:t>
            </a:r>
            <a:r>
              <a:rPr lang="ru-RU" spc="-85" dirty="0">
                <a:latin typeface="Arial"/>
                <a:cs typeface="Arial"/>
              </a:rPr>
              <a:t>человеку </a:t>
            </a:r>
            <a:r>
              <a:rPr lang="ru-RU" spc="-75" dirty="0">
                <a:latin typeface="Arial"/>
                <a:cs typeface="Arial"/>
              </a:rPr>
              <a:t>необходимо  </a:t>
            </a:r>
            <a:r>
              <a:rPr lang="ru-RU" spc="-105" dirty="0">
                <a:latin typeface="Arial"/>
                <a:cs typeface="Arial"/>
              </a:rPr>
              <a:t>умываться, </a:t>
            </a:r>
            <a:r>
              <a:rPr lang="ru-RU" spc="-100" dirty="0">
                <a:latin typeface="Arial"/>
                <a:cs typeface="Arial"/>
              </a:rPr>
              <a:t>чтобы </a:t>
            </a:r>
            <a:r>
              <a:rPr lang="ru-RU" spc="-105" dirty="0">
                <a:latin typeface="Arial"/>
                <a:cs typeface="Arial"/>
              </a:rPr>
              <a:t>смыть  </a:t>
            </a:r>
            <a:r>
              <a:rPr lang="ru-RU" spc="-65" dirty="0">
                <a:latin typeface="Arial"/>
                <a:cs typeface="Arial"/>
              </a:rPr>
              <a:t>бактерии, </a:t>
            </a:r>
            <a:r>
              <a:rPr lang="ru-RU" spc="-75" dirty="0">
                <a:latin typeface="Arial"/>
                <a:cs typeface="Arial"/>
              </a:rPr>
              <a:t>которые</a:t>
            </a:r>
            <a:r>
              <a:rPr lang="ru-RU" spc="-165" dirty="0">
                <a:latin typeface="Arial"/>
                <a:cs typeface="Arial"/>
              </a:rPr>
              <a:t> </a:t>
            </a:r>
            <a:r>
              <a:rPr lang="ru-RU" spc="-70" dirty="0">
                <a:latin typeface="Arial"/>
                <a:cs typeface="Arial"/>
              </a:rPr>
              <a:t>могут  </a:t>
            </a:r>
            <a:r>
              <a:rPr lang="ru-RU" spc="-105" dirty="0">
                <a:latin typeface="Arial"/>
                <a:cs typeface="Arial"/>
              </a:rPr>
              <a:t>вызвать</a:t>
            </a:r>
            <a:r>
              <a:rPr lang="ru-RU" spc="-100" dirty="0">
                <a:latin typeface="Arial"/>
                <a:cs typeface="Arial"/>
              </a:rPr>
              <a:t> </a:t>
            </a:r>
            <a:r>
              <a:rPr lang="ru-RU" spc="-85" dirty="0">
                <a:latin typeface="Arial"/>
                <a:cs typeface="Arial"/>
              </a:rPr>
              <a:t>воспаления.</a:t>
            </a:r>
            <a:endParaRPr lang="ru-RU" dirty="0">
              <a:latin typeface="Arial"/>
              <a:cs typeface="Arial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426" y="1508426"/>
            <a:ext cx="5105400" cy="4679348"/>
          </a:xfrm>
        </p:spPr>
      </p:pic>
    </p:spTree>
    <p:extLst>
      <p:ext uri="{BB962C8B-B14F-4D97-AF65-F5344CB8AC3E}">
        <p14:creationId xmlns:p14="http://schemas.microsoft.com/office/powerpoint/2010/main" val="124807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611034" cy="6858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Умывание после сна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3654" y="904346"/>
            <a:ext cx="4704291" cy="5638800"/>
          </a:xfrm>
        </p:spPr>
      </p:pic>
    </p:spTree>
    <p:extLst>
      <p:ext uri="{BB962C8B-B14F-4D97-AF65-F5344CB8AC3E}">
        <p14:creationId xmlns:p14="http://schemas.microsoft.com/office/powerpoint/2010/main" val="3788856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Здоровье- наличие у здорового человека состояния полного физического, психического и социального благополучия, а не только отсутствие болезней или физических дефектов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sz="3600" dirty="0" smtClean="0"/>
              <a:t>(с) Всемирная организация здоровья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29474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611034" cy="6096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Создаем прически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7799" y="1803402"/>
            <a:ext cx="5105401" cy="40894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046" y="1962156"/>
            <a:ext cx="5105402" cy="377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77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91554" y="2007489"/>
            <a:ext cx="2627630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65" dirty="0">
                <a:latin typeface="Arial"/>
                <a:cs typeface="Arial"/>
              </a:rPr>
              <a:t>На </a:t>
            </a:r>
            <a:r>
              <a:rPr sz="1800" spc="-120" dirty="0">
                <a:latin typeface="Arial"/>
                <a:cs typeface="Arial"/>
              </a:rPr>
              <a:t>всех </a:t>
            </a:r>
            <a:r>
              <a:rPr sz="1800" spc="-90" dirty="0">
                <a:latin typeface="Arial"/>
                <a:cs typeface="Arial"/>
              </a:rPr>
              <a:t>предметах </a:t>
            </a:r>
            <a:r>
              <a:rPr sz="1800" spc="45" dirty="0">
                <a:latin typeface="Arial"/>
                <a:cs typeface="Arial"/>
              </a:rPr>
              <a:t>к  </a:t>
            </a:r>
            <a:r>
              <a:rPr sz="1800" spc="-65" dirty="0">
                <a:latin typeface="Arial"/>
                <a:cs typeface="Arial"/>
              </a:rPr>
              <a:t>которым </a:t>
            </a:r>
            <a:r>
              <a:rPr sz="1800" spc="-114" dirty="0">
                <a:latin typeface="Arial"/>
                <a:cs typeface="Arial"/>
              </a:rPr>
              <a:t>ты </a:t>
            </a:r>
            <a:r>
              <a:rPr sz="1800" spc="-95" dirty="0">
                <a:latin typeface="Arial"/>
                <a:cs typeface="Arial"/>
              </a:rPr>
              <a:t>прикасаешься  в </a:t>
            </a:r>
            <a:r>
              <a:rPr sz="1800" spc="-80" dirty="0">
                <a:latin typeface="Arial"/>
                <a:cs typeface="Arial"/>
              </a:rPr>
              <a:t>течении </a:t>
            </a:r>
            <a:r>
              <a:rPr sz="1800" spc="-70" dirty="0">
                <a:latin typeface="Arial"/>
                <a:cs typeface="Arial"/>
              </a:rPr>
              <a:t>дня </a:t>
            </a:r>
            <a:r>
              <a:rPr sz="1800" spc="-120" dirty="0">
                <a:latin typeface="Arial"/>
                <a:cs typeface="Arial"/>
              </a:rPr>
              <a:t>есть </a:t>
            </a:r>
            <a:r>
              <a:rPr sz="1800" spc="-50" dirty="0">
                <a:latin typeface="Arial"/>
                <a:cs typeface="Arial"/>
              </a:rPr>
              <a:t>много  </a:t>
            </a:r>
            <a:r>
              <a:rPr sz="1800" spc="-55" dirty="0">
                <a:latin typeface="Arial"/>
                <a:cs typeface="Arial"/>
              </a:rPr>
              <a:t>микроорганизмов, многие  </a:t>
            </a:r>
            <a:r>
              <a:rPr sz="1800" spc="-50" dirty="0">
                <a:latin typeface="Arial"/>
                <a:cs typeface="Arial"/>
              </a:rPr>
              <a:t>из </a:t>
            </a:r>
            <a:r>
              <a:rPr sz="1800" spc="-65" dirty="0">
                <a:latin typeface="Arial"/>
                <a:cs typeface="Arial"/>
              </a:rPr>
              <a:t>них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100" dirty="0">
                <a:latin typeface="Arial"/>
                <a:cs typeface="Arial"/>
              </a:rPr>
              <a:t>вызывают</a:t>
            </a:r>
            <a:endParaRPr sz="1800" dirty="0">
              <a:latin typeface="Arial"/>
              <a:cs typeface="Arial"/>
            </a:endParaRPr>
          </a:p>
          <a:p>
            <a:pPr marL="12700" marR="207645" algn="just">
              <a:lnSpc>
                <a:spcPct val="100000"/>
              </a:lnSpc>
            </a:pPr>
            <a:r>
              <a:rPr sz="1800" spc="-90" dirty="0">
                <a:latin typeface="Arial"/>
                <a:cs typeface="Arial"/>
              </a:rPr>
              <a:t>серьезные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90" dirty="0">
                <a:latin typeface="Arial"/>
                <a:cs typeface="Arial"/>
              </a:rPr>
              <a:t>заболевания.  </a:t>
            </a:r>
            <a:r>
              <a:rPr sz="1800" spc="-114" dirty="0">
                <a:latin typeface="Arial"/>
                <a:cs typeface="Arial"/>
              </a:rPr>
              <a:t>Представляешь, </a:t>
            </a:r>
            <a:r>
              <a:rPr sz="1800" spc="-70" dirty="0">
                <a:latin typeface="Arial"/>
                <a:cs typeface="Arial"/>
              </a:rPr>
              <a:t>сколько  </a:t>
            </a:r>
            <a:r>
              <a:rPr sz="1800" spc="-90" dirty="0">
                <a:latin typeface="Arial"/>
                <a:cs typeface="Arial"/>
              </a:rPr>
              <a:t>людей </a:t>
            </a:r>
            <a:r>
              <a:rPr sz="1800" spc="-85" dirty="0">
                <a:latin typeface="Arial"/>
                <a:cs typeface="Arial"/>
              </a:rPr>
              <a:t>прикасались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45" dirty="0">
                <a:latin typeface="Arial"/>
                <a:cs typeface="Arial"/>
              </a:rPr>
              <a:t>к</a:t>
            </a:r>
            <a:endParaRPr sz="1800" dirty="0">
              <a:latin typeface="Arial"/>
              <a:cs typeface="Arial"/>
            </a:endParaRPr>
          </a:p>
          <a:p>
            <a:pPr marL="12700" marR="79375">
              <a:lnSpc>
                <a:spcPct val="100000"/>
              </a:lnSpc>
            </a:pPr>
            <a:r>
              <a:rPr sz="1800" spc="-30" dirty="0">
                <a:latin typeface="Arial"/>
                <a:cs typeface="Arial"/>
              </a:rPr>
              <a:t>кнопкам </a:t>
            </a:r>
            <a:r>
              <a:rPr sz="1800" spc="-150" dirty="0">
                <a:latin typeface="Arial"/>
                <a:cs typeface="Arial"/>
              </a:rPr>
              <a:t>лифта,</a:t>
            </a:r>
            <a:r>
              <a:rPr sz="1800" spc="-204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поручням  </a:t>
            </a:r>
            <a:r>
              <a:rPr sz="1800" spc="-95" dirty="0">
                <a:latin typeface="Arial"/>
                <a:cs typeface="Arial"/>
              </a:rPr>
              <a:t>в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spc="-85" dirty="0">
                <a:latin typeface="Arial"/>
                <a:cs typeface="Arial"/>
              </a:rPr>
              <a:t>общественном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95" dirty="0">
                <a:latin typeface="Arial"/>
                <a:cs typeface="Arial"/>
              </a:rPr>
              <a:t>транспорте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немытыми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5" dirty="0">
                <a:latin typeface="Arial"/>
                <a:cs typeface="Arial"/>
              </a:rPr>
              <a:t>руками.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91554" y="610264"/>
            <a:ext cx="2186940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-75" dirty="0">
                <a:solidFill>
                  <a:schemeClr val="accent1">
                    <a:lumMod val="50000"/>
                  </a:schemeClr>
                </a:solidFill>
              </a:rPr>
              <a:t>Мыть </a:t>
            </a:r>
            <a:r>
              <a:rPr sz="2000" spc="-40" dirty="0">
                <a:solidFill>
                  <a:schemeClr val="accent1">
                    <a:lumMod val="50000"/>
                  </a:schemeClr>
                </a:solidFill>
              </a:rPr>
              <a:t>руки </a:t>
            </a:r>
            <a:r>
              <a:rPr sz="2000" spc="-155" dirty="0">
                <a:solidFill>
                  <a:schemeClr val="accent1">
                    <a:lumMod val="50000"/>
                  </a:schemeClr>
                </a:solidFill>
              </a:rPr>
              <a:t>с</a:t>
            </a:r>
            <a:r>
              <a:rPr sz="2000" spc="-31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000" spc="-75" dirty="0">
                <a:solidFill>
                  <a:schemeClr val="accent1">
                    <a:lumMod val="50000"/>
                  </a:schemeClr>
                </a:solidFill>
              </a:rPr>
              <a:t>мылом  </a:t>
            </a:r>
            <a:r>
              <a:rPr sz="2000" spc="-85" dirty="0">
                <a:solidFill>
                  <a:schemeClr val="accent1">
                    <a:lumMod val="50000"/>
                  </a:schemeClr>
                </a:solidFill>
              </a:rPr>
              <a:t>перед </a:t>
            </a:r>
            <a:r>
              <a:rPr sz="2000" spc="-80" dirty="0">
                <a:solidFill>
                  <a:schemeClr val="accent1">
                    <a:lumMod val="50000"/>
                  </a:schemeClr>
                </a:solidFill>
              </a:rPr>
              <a:t>едой, </a:t>
            </a:r>
            <a:r>
              <a:rPr sz="2000" spc="-105" dirty="0">
                <a:solidFill>
                  <a:schemeClr val="accent1">
                    <a:lumMod val="50000"/>
                  </a:schemeClr>
                </a:solidFill>
              </a:rPr>
              <a:t>после  </a:t>
            </a:r>
            <a:r>
              <a:rPr sz="2000" spc="-65" dirty="0">
                <a:solidFill>
                  <a:schemeClr val="accent1">
                    <a:lumMod val="50000"/>
                  </a:schemeClr>
                </a:solidFill>
              </a:rPr>
              <a:t>прогулки </a:t>
            </a:r>
            <a:r>
              <a:rPr sz="2000" spc="-35" dirty="0">
                <a:solidFill>
                  <a:schemeClr val="accent1">
                    <a:lumMod val="50000"/>
                  </a:schemeClr>
                </a:solidFill>
              </a:rPr>
              <a:t>и</a:t>
            </a:r>
            <a:r>
              <a:rPr sz="2000" spc="-204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000" spc="-45" dirty="0">
                <a:solidFill>
                  <a:schemeClr val="accent1">
                    <a:lumMod val="50000"/>
                  </a:schemeClr>
                </a:solidFill>
              </a:rPr>
              <a:t>игр</a:t>
            </a:r>
            <a:r>
              <a:rPr sz="2000" spc="-45" dirty="0">
                <a:solidFill>
                  <a:srgbClr val="9BBA58"/>
                </a:solidFill>
              </a:rPr>
              <a:t>.</a:t>
            </a:r>
            <a:endParaRPr sz="2000" dirty="0"/>
          </a:p>
        </p:txBody>
      </p:sp>
      <p:sp>
        <p:nvSpPr>
          <p:cNvPr id="4" name="object 4"/>
          <p:cNvSpPr/>
          <p:nvPr/>
        </p:nvSpPr>
        <p:spPr>
          <a:xfrm>
            <a:off x="416051" y="609599"/>
            <a:ext cx="4917949" cy="60807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1555" y="762000"/>
            <a:ext cx="4570045" cy="55359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16243" y="5085181"/>
            <a:ext cx="1428750" cy="14287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024744" cy="79906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Режим питания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7961290" cy="5233811"/>
          </a:xfrm>
        </p:spPr>
      </p:pic>
    </p:spTree>
    <p:extLst>
      <p:ext uri="{BB962C8B-B14F-4D97-AF65-F5344CB8AC3E}">
        <p14:creationId xmlns:p14="http://schemas.microsoft.com/office/powerpoint/2010/main" val="313116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024744" cy="6096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Полоскание горла после еды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1199" y="609601"/>
            <a:ext cx="5181600" cy="6553199"/>
          </a:xfrm>
        </p:spPr>
      </p:pic>
    </p:spTree>
    <p:extLst>
      <p:ext uri="{BB962C8B-B14F-4D97-AF65-F5344CB8AC3E}">
        <p14:creationId xmlns:p14="http://schemas.microsoft.com/office/powerpoint/2010/main" val="2688367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1121" y="597535"/>
            <a:ext cx="80606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5" dirty="0"/>
              <a:t>Профилактика </a:t>
            </a:r>
            <a:r>
              <a:rPr sz="2800" spc="-140" dirty="0"/>
              <a:t>простудных </a:t>
            </a:r>
            <a:r>
              <a:rPr sz="2800" spc="-120" dirty="0"/>
              <a:t>заболеваний.Фитонциды.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5527547" y="1434083"/>
            <a:ext cx="3179063" cy="4192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22111" y="1628775"/>
            <a:ext cx="2592324" cy="36042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68196" y="1856232"/>
            <a:ext cx="2680716" cy="37703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63648" y="2051050"/>
            <a:ext cx="2092198" cy="31819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4724400"/>
          </a:xfrm>
        </p:spPr>
        <p:txBody>
          <a:bodyPr>
            <a:normAutofit/>
          </a:bodyPr>
          <a:lstStyle/>
          <a:p>
            <a:pPr marL="140335" marR="102235">
              <a:lnSpc>
                <a:spcPct val="100000"/>
              </a:lnSpc>
              <a:spcBef>
                <a:spcPts val="835"/>
              </a:spcBef>
            </a:pPr>
            <a:r>
              <a:rPr lang="ru-RU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Улучшению </a:t>
            </a:r>
            <a:r>
              <a:rPr lang="ru-RU" spc="-1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аппетита 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и </a:t>
            </a:r>
            <a:r>
              <a:rPr lang="ru-RU" spc="-1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усвоению </a:t>
            </a:r>
            <a:r>
              <a:rPr lang="ru-RU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пищи  </a:t>
            </a:r>
            <a:r>
              <a:rPr lang="ru-RU" spc="-1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способствует </a:t>
            </a:r>
            <a:r>
              <a:rPr lang="ru-RU" spc="-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красивое</a:t>
            </a:r>
            <a:r>
              <a:rPr lang="ru-RU" spc="-7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ru-RU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оформление  </a:t>
            </a:r>
            <a:r>
              <a:rPr lang="ru-RU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блюд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и </a:t>
            </a:r>
            <a:r>
              <a:rPr lang="ru-RU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сервировка  </a:t>
            </a:r>
            <a:r>
              <a:rPr lang="ru-RU" spc="-1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стола</a:t>
            </a:r>
            <a:r>
              <a:rPr lang="ru-RU" spc="-1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.</a:t>
            </a:r>
            <a:r>
              <a:rPr lang="ru-RU" spc="-10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endParaRPr lang="ru-RU" spc="-105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140335" marR="102235">
              <a:lnSpc>
                <a:spcPct val="100000"/>
              </a:lnSpc>
              <a:spcBef>
                <a:spcPts val="835"/>
              </a:spcBef>
            </a:pPr>
            <a:r>
              <a:rPr lang="ru-RU" spc="-10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Для </a:t>
            </a:r>
            <a:r>
              <a:rPr lang="ru-RU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того, </a:t>
            </a:r>
            <a:r>
              <a:rPr lang="ru-RU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чтобы расти,  быть </a:t>
            </a:r>
            <a:r>
              <a:rPr lang="ru-RU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здоровым </a:t>
            </a:r>
            <a:r>
              <a:rPr lang="ru-RU" spc="-3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и  </a:t>
            </a:r>
            <a:r>
              <a:rPr lang="ru-RU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выносливым </a:t>
            </a:r>
            <a:r>
              <a:rPr lang="ru-RU" spc="-10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– </a:t>
            </a:r>
            <a:r>
              <a:rPr lang="ru-RU" spc="-3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нужно  </a:t>
            </a:r>
            <a:r>
              <a:rPr lang="ru-RU" spc="-10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есть. </a:t>
            </a:r>
            <a:r>
              <a:rPr lang="ru-RU" spc="-1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Во </a:t>
            </a:r>
            <a:r>
              <a:rPr lang="ru-RU" spc="-8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время </a:t>
            </a:r>
            <a:r>
              <a:rPr lang="ru-RU" spc="-9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еды  </a:t>
            </a:r>
            <a:r>
              <a:rPr lang="ru-RU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вредно </a:t>
            </a:r>
            <a:r>
              <a:rPr lang="ru-RU" spc="-7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обжигаясь  </a:t>
            </a:r>
            <a:r>
              <a:rPr lang="ru-RU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горячей </a:t>
            </a:r>
            <a:r>
              <a:rPr lang="ru-RU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пищей,  </a:t>
            </a:r>
            <a:r>
              <a:rPr lang="ru-RU" spc="-114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глотать</a:t>
            </a:r>
            <a:r>
              <a:rPr lang="ru-RU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большие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ru-RU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куски</a:t>
            </a:r>
            <a:r>
              <a:rPr lang="ru-RU" spc="-8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ru-RU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не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ru-RU" spc="-8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пережевывая. </a:t>
            </a:r>
            <a:endParaRPr lang="ru-RU" spc="-85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140335" marR="102235">
              <a:lnSpc>
                <a:spcPct val="100000"/>
              </a:lnSpc>
              <a:spcBef>
                <a:spcPts val="835"/>
              </a:spcBef>
            </a:pPr>
            <a:r>
              <a:rPr lang="ru-RU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Не  </a:t>
            </a:r>
            <a:r>
              <a:rPr lang="ru-RU" spc="-11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стоит </a:t>
            </a:r>
            <a:r>
              <a:rPr lang="ru-RU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есть </a:t>
            </a:r>
            <a:r>
              <a:rPr lang="ru-RU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много  </a:t>
            </a:r>
            <a:r>
              <a:rPr lang="ru-RU" spc="-8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соленой </a:t>
            </a:r>
            <a:r>
              <a:rPr lang="ru-RU" spc="-3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и</a:t>
            </a:r>
            <a:r>
              <a:rPr lang="ru-RU" spc="-17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ru-RU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копченой  </a:t>
            </a:r>
            <a:r>
              <a:rPr lang="ru-RU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пищи, </a:t>
            </a:r>
            <a:r>
              <a:rPr lang="ru-RU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она</a:t>
            </a:r>
            <a:r>
              <a:rPr lang="ru-RU" spc="-12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ru-RU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не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ru-RU" spc="-8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принесет</a:t>
            </a:r>
            <a:r>
              <a:rPr lang="ru-RU" spc="-13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ru-RU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пользы  </a:t>
            </a:r>
            <a:r>
              <a:rPr lang="ru-RU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организму.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285750" marR="153670" indent="-285750">
              <a:spcBef>
                <a:spcPts val="100"/>
              </a:spcBef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84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4097654" cy="910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830" marR="5080" indent="-24765">
              <a:lnSpc>
                <a:spcPct val="100000"/>
              </a:lnSpc>
              <a:spcBef>
                <a:spcPts val="105"/>
              </a:spcBef>
            </a:pPr>
            <a:r>
              <a:rPr sz="2900" spc="-114" dirty="0">
                <a:solidFill>
                  <a:schemeClr val="accent1">
                    <a:lumMod val="50000"/>
                  </a:schemeClr>
                </a:solidFill>
              </a:rPr>
              <a:t>Фрукты,овощи </a:t>
            </a:r>
            <a:r>
              <a:rPr sz="2900" spc="-50" dirty="0">
                <a:solidFill>
                  <a:schemeClr val="accent1">
                    <a:lumMod val="50000"/>
                  </a:schemeClr>
                </a:solidFill>
              </a:rPr>
              <a:t>и</a:t>
            </a:r>
            <a:r>
              <a:rPr sz="2900" spc="-29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900" spc="-110" dirty="0">
                <a:solidFill>
                  <a:schemeClr val="accent1">
                    <a:lumMod val="50000"/>
                  </a:schemeClr>
                </a:solidFill>
              </a:rPr>
              <a:t>соки-для  </a:t>
            </a:r>
            <a:r>
              <a:rPr sz="2900" spc="-150" dirty="0">
                <a:solidFill>
                  <a:schemeClr val="accent1">
                    <a:lumMod val="50000"/>
                  </a:schemeClr>
                </a:solidFill>
              </a:rPr>
              <a:t>защитных </a:t>
            </a:r>
            <a:r>
              <a:rPr sz="2900" spc="-165" dirty="0">
                <a:solidFill>
                  <a:schemeClr val="accent1">
                    <a:lumMod val="50000"/>
                  </a:schemeClr>
                </a:solidFill>
              </a:rPr>
              <a:t>сил</a:t>
            </a:r>
            <a:r>
              <a:rPr sz="2900" spc="-2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900" spc="-105" dirty="0">
                <a:solidFill>
                  <a:schemeClr val="accent1">
                    <a:lumMod val="50000"/>
                  </a:schemeClr>
                </a:solidFill>
              </a:rPr>
              <a:t>организма</a:t>
            </a:r>
            <a:r>
              <a:rPr sz="2900" spc="-105" dirty="0"/>
              <a:t>.</a:t>
            </a:r>
            <a:endParaRPr sz="2900" dirty="0"/>
          </a:p>
        </p:txBody>
      </p:sp>
      <p:sp>
        <p:nvSpPr>
          <p:cNvPr id="4" name="object 4"/>
          <p:cNvSpPr/>
          <p:nvPr/>
        </p:nvSpPr>
        <p:spPr>
          <a:xfrm>
            <a:off x="395541" y="2971800"/>
            <a:ext cx="4633659" cy="31203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95800" y="1461389"/>
            <a:ext cx="3931664" cy="2348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7024744" cy="418064"/>
          </a:xfrm>
        </p:spPr>
        <p:txBody>
          <a:bodyPr>
            <a:normAutofit fontScale="90000"/>
          </a:bodyPr>
          <a:lstStyle/>
          <a:p>
            <a:r>
              <a:rPr lang="ru-RU" spc="-150" dirty="0">
                <a:solidFill>
                  <a:schemeClr val="accent1">
                    <a:lumMod val="50000"/>
                  </a:schemeClr>
                </a:solidFill>
              </a:rPr>
              <a:t>Рациональное</a:t>
            </a:r>
            <a:r>
              <a:rPr lang="ru-RU" spc="-19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pc="-114" dirty="0">
                <a:solidFill>
                  <a:schemeClr val="accent1">
                    <a:lumMod val="50000"/>
                  </a:schemeClr>
                </a:solidFill>
              </a:rPr>
              <a:t>питание.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5156200" cy="4267200"/>
          </a:xfrm>
        </p:spPr>
      </p:pic>
      <p:sp>
        <p:nvSpPr>
          <p:cNvPr id="4" name="Прямоугольник 3"/>
          <p:cNvSpPr/>
          <p:nvPr/>
        </p:nvSpPr>
        <p:spPr>
          <a:xfrm>
            <a:off x="5638800" y="2286000"/>
            <a:ext cx="2895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pc="-120" dirty="0" smtClean="0">
                <a:latin typeface="Arial"/>
                <a:cs typeface="Arial"/>
              </a:rPr>
              <a:t>Для </a:t>
            </a:r>
            <a:r>
              <a:rPr lang="ru-RU" spc="-80" dirty="0">
                <a:latin typeface="Arial"/>
                <a:cs typeface="Arial"/>
              </a:rPr>
              <a:t>здоровья</a:t>
            </a:r>
            <a:endParaRPr lang="ru-RU" dirty="0">
              <a:latin typeface="Arial"/>
              <a:cs typeface="Arial"/>
            </a:endParaRPr>
          </a:p>
          <a:p>
            <a:pPr marL="12700" marR="50165">
              <a:lnSpc>
                <a:spcPct val="100000"/>
              </a:lnSpc>
            </a:pPr>
            <a:r>
              <a:rPr lang="ru-RU" spc="-85" dirty="0">
                <a:latin typeface="Arial"/>
                <a:cs typeface="Arial"/>
              </a:rPr>
              <a:t>полезны </a:t>
            </a:r>
            <a:r>
              <a:rPr lang="ru-RU" spc="-90" dirty="0">
                <a:latin typeface="Arial"/>
                <a:cs typeface="Arial"/>
              </a:rPr>
              <a:t>мясо, </a:t>
            </a:r>
            <a:r>
              <a:rPr lang="ru-RU" spc="-95" dirty="0">
                <a:latin typeface="Arial"/>
                <a:cs typeface="Arial"/>
              </a:rPr>
              <a:t>рыба,  </a:t>
            </a:r>
            <a:r>
              <a:rPr lang="ru-RU" spc="-85" dirty="0">
                <a:latin typeface="Arial"/>
                <a:cs typeface="Arial"/>
              </a:rPr>
              <a:t>молочные</a:t>
            </a:r>
            <a:r>
              <a:rPr lang="ru-RU" spc="-185" dirty="0">
                <a:latin typeface="Arial"/>
                <a:cs typeface="Arial"/>
              </a:rPr>
              <a:t> </a:t>
            </a:r>
            <a:r>
              <a:rPr lang="ru-RU" spc="-60" dirty="0">
                <a:latin typeface="Arial"/>
                <a:cs typeface="Arial"/>
              </a:rPr>
              <a:t>продукты,  </a:t>
            </a:r>
            <a:r>
              <a:rPr lang="ru-RU" spc="-85" dirty="0">
                <a:latin typeface="Arial"/>
                <a:cs typeface="Arial"/>
              </a:rPr>
              <a:t>овощи </a:t>
            </a:r>
            <a:r>
              <a:rPr lang="ru-RU" spc="-35" dirty="0">
                <a:latin typeface="Arial"/>
                <a:cs typeface="Arial"/>
              </a:rPr>
              <a:t>и</a:t>
            </a:r>
            <a:r>
              <a:rPr lang="ru-RU" spc="-175" dirty="0">
                <a:latin typeface="Arial"/>
                <a:cs typeface="Arial"/>
              </a:rPr>
              <a:t> </a:t>
            </a:r>
            <a:r>
              <a:rPr lang="ru-RU" spc="-114" dirty="0">
                <a:latin typeface="Arial"/>
                <a:cs typeface="Arial"/>
              </a:rPr>
              <a:t>фрукты.</a:t>
            </a:r>
            <a:endParaRPr lang="ru-RU" dirty="0">
              <a:latin typeface="Arial"/>
              <a:cs typeface="Arial"/>
            </a:endParaRPr>
          </a:p>
          <a:p>
            <a:pPr marL="12700" marR="129539">
              <a:lnSpc>
                <a:spcPct val="100000"/>
              </a:lnSpc>
              <a:spcBef>
                <a:spcPts val="5"/>
              </a:spcBef>
            </a:pPr>
            <a:r>
              <a:rPr lang="ru-RU" spc="-140" dirty="0">
                <a:latin typeface="Arial"/>
                <a:cs typeface="Arial"/>
              </a:rPr>
              <a:t>Сладостей </a:t>
            </a:r>
            <a:r>
              <a:rPr lang="ru-RU" spc="-114" dirty="0">
                <a:latin typeface="Arial"/>
                <a:cs typeface="Arial"/>
              </a:rPr>
              <a:t>–</a:t>
            </a:r>
            <a:r>
              <a:rPr lang="ru-RU" spc="-175" dirty="0">
                <a:latin typeface="Arial"/>
                <a:cs typeface="Arial"/>
              </a:rPr>
              <a:t> </a:t>
            </a:r>
            <a:r>
              <a:rPr lang="ru-RU" spc="-110" dirty="0">
                <a:latin typeface="Arial"/>
                <a:cs typeface="Arial"/>
              </a:rPr>
              <a:t>конфет,  </a:t>
            </a:r>
            <a:r>
              <a:rPr lang="ru-RU" spc="-90" dirty="0">
                <a:latin typeface="Arial"/>
                <a:cs typeface="Arial"/>
              </a:rPr>
              <a:t>шоколада</a:t>
            </a:r>
            <a:r>
              <a:rPr lang="ru-RU" spc="-120" dirty="0">
                <a:latin typeface="Arial"/>
                <a:cs typeface="Arial"/>
              </a:rPr>
              <a:t> </a:t>
            </a:r>
            <a:r>
              <a:rPr lang="ru-RU" spc="-35" dirty="0">
                <a:latin typeface="Arial"/>
                <a:cs typeface="Arial"/>
              </a:rPr>
              <a:t>и</a:t>
            </a:r>
            <a:endParaRPr lang="ru-RU" dirty="0">
              <a:latin typeface="Arial"/>
              <a:cs typeface="Arial"/>
            </a:endParaRPr>
          </a:p>
          <a:p>
            <a:pPr marL="12700" marR="456565">
              <a:lnSpc>
                <a:spcPct val="100000"/>
              </a:lnSpc>
            </a:pPr>
            <a:r>
              <a:rPr lang="ru-RU" spc="-55" dirty="0">
                <a:latin typeface="Arial"/>
                <a:cs typeface="Arial"/>
              </a:rPr>
              <a:t>пирожных</a:t>
            </a:r>
            <a:r>
              <a:rPr lang="ru-RU" spc="-210" dirty="0">
                <a:latin typeface="Arial"/>
                <a:cs typeface="Arial"/>
              </a:rPr>
              <a:t> </a:t>
            </a:r>
            <a:r>
              <a:rPr lang="ru-RU" spc="-35" dirty="0">
                <a:latin typeface="Arial"/>
                <a:cs typeface="Arial"/>
              </a:rPr>
              <a:t>нужно  </a:t>
            </a:r>
            <a:r>
              <a:rPr lang="ru-RU" spc="-130" dirty="0">
                <a:latin typeface="Arial"/>
                <a:cs typeface="Arial"/>
              </a:rPr>
              <a:t>есть </a:t>
            </a:r>
            <a:r>
              <a:rPr lang="ru-RU" spc="-15" dirty="0">
                <a:latin typeface="Arial"/>
                <a:cs typeface="Arial"/>
              </a:rPr>
              <a:t>как</a:t>
            </a:r>
            <a:r>
              <a:rPr lang="ru-RU" spc="-135" dirty="0">
                <a:latin typeface="Arial"/>
                <a:cs typeface="Arial"/>
              </a:rPr>
              <a:t> </a:t>
            </a:r>
            <a:r>
              <a:rPr lang="ru-RU" spc="-30" dirty="0">
                <a:latin typeface="Arial"/>
                <a:cs typeface="Arial"/>
              </a:rPr>
              <a:t>можно</a:t>
            </a:r>
            <a:endParaRPr lang="ru-RU" dirty="0">
              <a:latin typeface="Arial"/>
              <a:cs typeface="Arial"/>
            </a:endParaRPr>
          </a:p>
          <a:p>
            <a:pPr marL="12700" marR="50165">
              <a:lnSpc>
                <a:spcPct val="100000"/>
              </a:lnSpc>
            </a:pPr>
            <a:r>
              <a:rPr lang="ru-RU" spc="-90" dirty="0">
                <a:latin typeface="Arial"/>
                <a:cs typeface="Arial"/>
              </a:rPr>
              <a:t>меньше. </a:t>
            </a:r>
            <a:r>
              <a:rPr lang="ru-RU" spc="-185" dirty="0">
                <a:latin typeface="Arial"/>
                <a:cs typeface="Arial"/>
              </a:rPr>
              <a:t>От </a:t>
            </a:r>
            <a:r>
              <a:rPr lang="ru-RU" spc="-75" dirty="0">
                <a:latin typeface="Arial"/>
                <a:cs typeface="Arial"/>
              </a:rPr>
              <a:t>сладкого  </a:t>
            </a:r>
            <a:r>
              <a:rPr lang="ru-RU" spc="-114" dirty="0">
                <a:latin typeface="Arial"/>
                <a:cs typeface="Arial"/>
              </a:rPr>
              <a:t>разрушаются</a:t>
            </a:r>
            <a:r>
              <a:rPr lang="ru-RU" spc="-145" dirty="0">
                <a:latin typeface="Arial"/>
                <a:cs typeface="Arial"/>
              </a:rPr>
              <a:t> </a:t>
            </a:r>
            <a:r>
              <a:rPr lang="ru-RU" spc="-80" dirty="0">
                <a:latin typeface="Arial"/>
                <a:cs typeface="Arial"/>
              </a:rPr>
              <a:t>зубы,</a:t>
            </a:r>
            <a:endParaRPr lang="ru-RU" dirty="0">
              <a:latin typeface="Arial"/>
              <a:cs typeface="Arial"/>
            </a:endParaRPr>
          </a:p>
          <a:p>
            <a:pPr marL="12700" marR="128905">
              <a:lnSpc>
                <a:spcPct val="100000"/>
              </a:lnSpc>
            </a:pPr>
            <a:r>
              <a:rPr lang="ru-RU" spc="-110" dirty="0">
                <a:latin typeface="Arial"/>
                <a:cs typeface="Arial"/>
              </a:rPr>
              <a:t>появляются  </a:t>
            </a:r>
            <a:r>
              <a:rPr lang="ru-RU" spc="-100" dirty="0">
                <a:latin typeface="Arial"/>
                <a:cs typeface="Arial"/>
              </a:rPr>
              <a:t>высыпания </a:t>
            </a:r>
            <a:r>
              <a:rPr lang="ru-RU" spc="-95" dirty="0">
                <a:latin typeface="Arial"/>
                <a:cs typeface="Arial"/>
              </a:rPr>
              <a:t>на</a:t>
            </a:r>
            <a:r>
              <a:rPr lang="ru-RU" spc="-145" dirty="0">
                <a:latin typeface="Arial"/>
                <a:cs typeface="Arial"/>
              </a:rPr>
              <a:t> </a:t>
            </a:r>
            <a:r>
              <a:rPr lang="ru-RU" spc="-30" dirty="0">
                <a:latin typeface="Arial"/>
                <a:cs typeface="Arial"/>
              </a:rPr>
              <a:t>коже.</a:t>
            </a:r>
            <a:endParaRPr lang="ru-RU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94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09600" y="1295400"/>
            <a:ext cx="4834383" cy="449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66800" y="381000"/>
            <a:ext cx="2536825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spc="-110" dirty="0" err="1" smtClean="0">
                <a:solidFill>
                  <a:schemeClr val="accent3">
                    <a:lumMod val="75000"/>
                  </a:schemeClr>
                </a:solidFill>
              </a:rPr>
              <a:t>Проветрива</a:t>
            </a:r>
            <a:r>
              <a:rPr lang="ru-RU" sz="2400" b="1" spc="-110" dirty="0" err="1" smtClean="0">
                <a:solidFill>
                  <a:schemeClr val="accent3">
                    <a:lumMod val="75000"/>
                  </a:schemeClr>
                </a:solidFill>
              </a:rPr>
              <a:t>ние</a:t>
            </a:r>
            <a:r>
              <a:rPr lang="ru-RU" sz="2400" b="1" spc="-11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sz="2400" b="1" spc="-75" dirty="0" err="1" smtClean="0">
                <a:solidFill>
                  <a:schemeClr val="accent3">
                    <a:lumMod val="75000"/>
                  </a:schemeClr>
                </a:solidFill>
              </a:rPr>
              <a:t>комнат</a:t>
            </a:r>
            <a:r>
              <a:rPr lang="ru-RU" sz="2400" b="1" spc="-75" dirty="0" smtClean="0">
                <a:solidFill>
                  <a:schemeClr val="accent3">
                    <a:lumMod val="75000"/>
                  </a:schemeClr>
                </a:solidFill>
              </a:rPr>
              <a:t>ы</a:t>
            </a:r>
            <a:endParaRPr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38800" y="1730754"/>
            <a:ext cx="2819400" cy="30598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5" dirty="0">
                <a:latin typeface="Arial"/>
                <a:cs typeface="Arial"/>
              </a:rPr>
              <a:t>Когда </a:t>
            </a:r>
            <a:r>
              <a:rPr sz="1800" spc="-65" dirty="0">
                <a:latin typeface="Arial"/>
                <a:cs typeface="Arial"/>
              </a:rPr>
              <a:t>мы </a:t>
            </a:r>
            <a:r>
              <a:rPr sz="1800" spc="-70" dirty="0">
                <a:latin typeface="Arial"/>
                <a:cs typeface="Arial"/>
              </a:rPr>
              <a:t>дышим,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105" dirty="0">
                <a:latin typeface="Arial"/>
                <a:cs typeface="Arial"/>
              </a:rPr>
              <a:t>то</a:t>
            </a:r>
            <a:endParaRPr sz="18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800" spc="-90" dirty="0">
                <a:latin typeface="Arial"/>
                <a:cs typeface="Arial"/>
              </a:rPr>
              <a:t>поглощаем </a:t>
            </a:r>
            <a:r>
              <a:rPr sz="1800" spc="-55" dirty="0">
                <a:latin typeface="Arial"/>
                <a:cs typeface="Arial"/>
              </a:rPr>
              <a:t>кислород, </a:t>
            </a:r>
            <a:r>
              <a:rPr sz="1800" spc="-140" dirty="0">
                <a:latin typeface="Arial"/>
                <a:cs typeface="Arial"/>
              </a:rPr>
              <a:t>а  </a:t>
            </a:r>
            <a:r>
              <a:rPr sz="1800" spc="-100" dirty="0">
                <a:latin typeface="Arial"/>
                <a:cs typeface="Arial"/>
              </a:rPr>
              <a:t>выделяем </a:t>
            </a:r>
            <a:r>
              <a:rPr sz="1800" spc="-85" dirty="0">
                <a:latin typeface="Arial"/>
                <a:cs typeface="Arial"/>
              </a:rPr>
              <a:t>углекислый </a:t>
            </a:r>
            <a:r>
              <a:rPr sz="1800" spc="-75" dirty="0">
                <a:latin typeface="Arial"/>
                <a:cs typeface="Arial"/>
              </a:rPr>
              <a:t>газ.  </a:t>
            </a:r>
            <a:r>
              <a:rPr sz="1800" spc="-85" dirty="0">
                <a:latin typeface="Arial"/>
                <a:cs typeface="Arial"/>
              </a:rPr>
              <a:t>Кислород </a:t>
            </a:r>
            <a:r>
              <a:rPr sz="1800" spc="-75" dirty="0">
                <a:latin typeface="Arial"/>
                <a:cs typeface="Arial"/>
              </a:rPr>
              <a:t>необходим  </a:t>
            </a:r>
            <a:r>
              <a:rPr sz="1800" spc="-70" dirty="0">
                <a:latin typeface="Arial"/>
                <a:cs typeface="Arial"/>
              </a:rPr>
              <a:t>органам </a:t>
            </a:r>
            <a:r>
              <a:rPr sz="1800" spc="-100" dirty="0">
                <a:latin typeface="Arial"/>
                <a:cs typeface="Arial"/>
              </a:rPr>
              <a:t>для </a:t>
            </a:r>
            <a:r>
              <a:rPr sz="1800" spc="-35" dirty="0">
                <a:latin typeface="Arial"/>
                <a:cs typeface="Arial"/>
              </a:rPr>
              <a:t>жизни. </a:t>
            </a:r>
            <a:r>
              <a:rPr sz="1800" spc="-95" dirty="0">
                <a:latin typeface="Arial"/>
                <a:cs typeface="Arial"/>
              </a:rPr>
              <a:t>Когда  </a:t>
            </a:r>
            <a:r>
              <a:rPr sz="1800" spc="-65" dirty="0">
                <a:latin typeface="Arial"/>
                <a:cs typeface="Arial"/>
              </a:rPr>
              <a:t>мы </a:t>
            </a:r>
            <a:r>
              <a:rPr sz="1800" spc="-85" dirty="0">
                <a:latin typeface="Arial"/>
                <a:cs typeface="Arial"/>
              </a:rPr>
              <a:t>запускаем </a:t>
            </a:r>
            <a:r>
              <a:rPr sz="1800" spc="-95" dirty="0">
                <a:latin typeface="Arial"/>
                <a:cs typeface="Arial"/>
              </a:rPr>
              <a:t>в </a:t>
            </a:r>
            <a:r>
              <a:rPr sz="1800" spc="-65" dirty="0">
                <a:latin typeface="Arial"/>
                <a:cs typeface="Arial"/>
              </a:rPr>
              <a:t>комнату  </a:t>
            </a:r>
            <a:r>
              <a:rPr sz="1800" spc="-70" dirty="0">
                <a:latin typeface="Arial"/>
                <a:cs typeface="Arial"/>
              </a:rPr>
              <a:t>свежий </a:t>
            </a:r>
            <a:r>
              <a:rPr sz="1800" spc="-80" dirty="0">
                <a:latin typeface="Arial"/>
                <a:cs typeface="Arial"/>
              </a:rPr>
              <a:t>воздух,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110" dirty="0">
                <a:latin typeface="Arial"/>
                <a:cs typeface="Arial"/>
              </a:rPr>
              <a:t>становится  </a:t>
            </a:r>
            <a:r>
              <a:rPr sz="1800" spc="-50" dirty="0">
                <a:latin typeface="Arial"/>
                <a:cs typeface="Arial"/>
              </a:rPr>
              <a:t>много </a:t>
            </a:r>
            <a:r>
              <a:rPr sz="1800" spc="-75" dirty="0">
                <a:latin typeface="Arial"/>
                <a:cs typeface="Arial"/>
              </a:rPr>
              <a:t>кислорода, </a:t>
            </a:r>
            <a:r>
              <a:rPr sz="1800" spc="-95" dirty="0">
                <a:latin typeface="Arial"/>
                <a:cs typeface="Arial"/>
              </a:rPr>
              <a:t>легче  </a:t>
            </a:r>
            <a:r>
              <a:rPr sz="1800" spc="-100" dirty="0">
                <a:latin typeface="Arial"/>
                <a:cs typeface="Arial"/>
              </a:rPr>
              <a:t>дышится, </a:t>
            </a:r>
            <a:r>
              <a:rPr sz="1800" spc="-90" dirty="0">
                <a:latin typeface="Arial"/>
                <a:cs typeface="Arial"/>
              </a:rPr>
              <a:t>хорошо  </a:t>
            </a:r>
            <a:r>
              <a:rPr sz="1800" spc="-105" dirty="0">
                <a:latin typeface="Arial"/>
                <a:cs typeface="Arial"/>
              </a:rPr>
              <a:t>думается, </a:t>
            </a:r>
            <a:r>
              <a:rPr sz="1800" spc="-90" dirty="0">
                <a:latin typeface="Arial"/>
                <a:cs typeface="Arial"/>
              </a:rPr>
              <a:t>хорошо  </a:t>
            </a:r>
            <a:r>
              <a:rPr sz="1800" spc="-105" dirty="0">
                <a:latin typeface="Arial"/>
                <a:cs typeface="Arial"/>
              </a:rPr>
              <a:t>работают </a:t>
            </a:r>
            <a:r>
              <a:rPr sz="1800" spc="-114" dirty="0">
                <a:latin typeface="Arial"/>
                <a:cs typeface="Arial"/>
              </a:rPr>
              <a:t>все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органы.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sz="3100" spc="-1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оздоровительная </a:t>
            </a:r>
            <a:r>
              <a:rPr lang="ru-RU" sz="3100" spc="-75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гимнастика </a:t>
            </a:r>
            <a:r>
              <a:rPr lang="ru-RU" sz="3100" spc="-105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после </a:t>
            </a:r>
            <a:r>
              <a:rPr lang="ru-RU" sz="3100" spc="-7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дневного </a:t>
            </a:r>
            <a:r>
              <a:rPr lang="ru-RU" sz="3100" spc="-114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сна</a:t>
            </a:r>
            <a:r>
              <a:rPr lang="ru-RU" sz="3100" spc="-2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3100" spc="-7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(ежедневно);</a:t>
            </a:r>
            <a:r>
              <a:rPr lang="ru-RU" dirty="0">
                <a:latin typeface="Arial"/>
                <a:cs typeface="Arial"/>
              </a:rPr>
              <a:t/>
            </a:r>
            <a:br>
              <a:rPr lang="ru-RU" dirty="0">
                <a:latin typeface="Arial"/>
                <a:cs typeface="Arial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67000"/>
            <a:ext cx="4038600" cy="374488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52600"/>
            <a:ext cx="3950804" cy="3429000"/>
          </a:xfrm>
        </p:spPr>
      </p:pic>
    </p:spTree>
    <p:extLst>
      <p:ext uri="{BB962C8B-B14F-4D97-AF65-F5344CB8AC3E}">
        <p14:creationId xmlns:p14="http://schemas.microsoft.com/office/powerpoint/2010/main" val="331663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-250" dirty="0">
                <a:solidFill>
                  <a:schemeClr val="accent1">
                    <a:lumMod val="50000"/>
                  </a:schemeClr>
                </a:solidFill>
              </a:rPr>
              <a:t>Главные </a:t>
            </a:r>
            <a:r>
              <a:rPr lang="ru-RU" spc="-204" dirty="0">
                <a:solidFill>
                  <a:schemeClr val="accent1">
                    <a:lumMod val="50000"/>
                  </a:schemeClr>
                </a:solidFill>
              </a:rPr>
              <a:t>факторы</a:t>
            </a:r>
            <a:r>
              <a:rPr lang="ru-RU" spc="-105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pc="-130" dirty="0">
                <a:solidFill>
                  <a:schemeClr val="accent1">
                    <a:lumMod val="50000"/>
                  </a:schemeClr>
                </a:solidFill>
              </a:rPr>
              <a:t>здоровья: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 marR="1592580" indent="25400">
              <a:lnSpc>
                <a:spcPct val="100000"/>
              </a:lnSpc>
              <a:spcBef>
                <a:spcPts val="105"/>
              </a:spcBef>
            </a:pPr>
            <a:r>
              <a:rPr lang="ru-RU" spc="-195" dirty="0">
                <a:solidFill>
                  <a:schemeClr val="tx1"/>
                </a:solidFill>
                <a:latin typeface="Arial"/>
                <a:cs typeface="Arial"/>
              </a:rPr>
              <a:t>насл</a:t>
            </a:r>
            <a:r>
              <a:rPr lang="ru-RU" spc="-250" dirty="0">
                <a:solidFill>
                  <a:schemeClr val="tx1"/>
                </a:solidFill>
                <a:latin typeface="Arial"/>
                <a:cs typeface="Arial"/>
              </a:rPr>
              <a:t>е</a:t>
            </a:r>
            <a:r>
              <a:rPr lang="ru-RU" spc="-120" dirty="0">
                <a:solidFill>
                  <a:schemeClr val="tx1"/>
                </a:solidFill>
                <a:latin typeface="Arial"/>
                <a:cs typeface="Arial"/>
              </a:rPr>
              <a:t>д</a:t>
            </a:r>
            <a:r>
              <a:rPr lang="ru-RU" spc="-155" dirty="0">
                <a:solidFill>
                  <a:schemeClr val="tx1"/>
                </a:solidFill>
                <a:latin typeface="Arial"/>
                <a:cs typeface="Arial"/>
              </a:rPr>
              <a:t>ственность  </a:t>
            </a:r>
            <a:endParaRPr lang="ru-RU" spc="-155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1592580" indent="25400">
              <a:lnSpc>
                <a:spcPct val="100000"/>
              </a:lnSpc>
              <a:spcBef>
                <a:spcPts val="105"/>
              </a:spcBef>
            </a:pPr>
            <a:r>
              <a:rPr lang="ru-RU" spc="-130" dirty="0" smtClean="0">
                <a:solidFill>
                  <a:schemeClr val="tx1"/>
                </a:solidFill>
                <a:latin typeface="Arial"/>
                <a:cs typeface="Arial"/>
              </a:rPr>
              <a:t>экология</a:t>
            </a:r>
            <a:endParaRPr lang="ru-RU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lang="ru-RU" spc="-150" dirty="0">
                <a:solidFill>
                  <a:schemeClr val="tx1"/>
                </a:solidFill>
                <a:latin typeface="Arial"/>
                <a:cs typeface="Arial"/>
              </a:rPr>
              <a:t>развитие </a:t>
            </a:r>
            <a:r>
              <a:rPr lang="ru-RU" spc="-145" dirty="0">
                <a:solidFill>
                  <a:schemeClr val="tx1"/>
                </a:solidFill>
                <a:latin typeface="Arial"/>
                <a:cs typeface="Arial"/>
              </a:rPr>
              <a:t>здравоохранения  </a:t>
            </a:r>
            <a:endParaRPr lang="ru-RU" spc="-145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lang="ru-RU" spc="-140" dirty="0" smtClean="0">
                <a:solidFill>
                  <a:schemeClr val="tx1"/>
                </a:solidFill>
                <a:latin typeface="Arial"/>
                <a:cs typeface="Arial"/>
              </a:rPr>
              <a:t>образ</a:t>
            </a:r>
            <a:r>
              <a:rPr lang="ru-RU" spc="-18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pc="-45" dirty="0">
                <a:solidFill>
                  <a:schemeClr val="tx1"/>
                </a:solidFill>
                <a:latin typeface="Arial"/>
                <a:cs typeface="Arial"/>
              </a:rPr>
              <a:t>жизни</a:t>
            </a:r>
            <a:endParaRPr lang="ru-RU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ru-RU" dirty="0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05200"/>
            <a:ext cx="1828800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1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024744" cy="68580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Хождение по «дорожке здоровья»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47800"/>
            <a:ext cx="8001000" cy="4963583"/>
          </a:xfrm>
        </p:spPr>
      </p:pic>
    </p:spTree>
    <p:extLst>
      <p:ext uri="{BB962C8B-B14F-4D97-AF65-F5344CB8AC3E}">
        <p14:creationId xmlns:p14="http://schemas.microsoft.com/office/powerpoint/2010/main" val="33589491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752600"/>
            <a:ext cx="7024744" cy="267736"/>
          </a:xfrm>
        </p:spPr>
        <p:txBody>
          <a:bodyPr>
            <a:normAutofit fontScale="90000"/>
          </a:bodyPr>
          <a:lstStyle/>
          <a:p>
            <a:r>
              <a:rPr lang="ru-RU" sz="3100" spc="-15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Оздоровительные </a:t>
            </a:r>
            <a:r>
              <a:rPr lang="ru-RU" sz="3100" spc="-1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моменты- </a:t>
            </a:r>
            <a:r>
              <a:rPr lang="ru-RU" sz="3100" spc="-10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3100" spc="-13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положительные</a:t>
            </a:r>
            <a:r>
              <a:rPr lang="ru-RU" sz="3100" spc="-165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3100" spc="-8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эмоции.</a:t>
            </a:r>
            <a:r>
              <a:rPr lang="ru-RU" dirty="0">
                <a:latin typeface="Arial"/>
                <a:cs typeface="Arial"/>
              </a:rPr>
              <a:t/>
            </a:r>
            <a:br>
              <a:rPr lang="ru-RU" dirty="0">
                <a:latin typeface="Arial"/>
                <a:cs typeface="Arial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43" y="1752600"/>
            <a:ext cx="3856920" cy="396239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67000"/>
            <a:ext cx="4023360" cy="3657600"/>
          </a:xfrm>
        </p:spPr>
      </p:pic>
    </p:spTree>
    <p:extLst>
      <p:ext uri="{BB962C8B-B14F-4D97-AF65-F5344CB8AC3E}">
        <p14:creationId xmlns:p14="http://schemas.microsoft.com/office/powerpoint/2010/main" val="128527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328" y="1764654"/>
            <a:ext cx="2193290" cy="1029969"/>
          </a:xfrm>
          <a:custGeom>
            <a:avLst/>
            <a:gdLst/>
            <a:ahLst/>
            <a:cxnLst/>
            <a:rect l="l" t="t" r="r" b="b"/>
            <a:pathLst>
              <a:path w="2193290" h="1029969">
                <a:moveTo>
                  <a:pt x="939567" y="133282"/>
                </a:moveTo>
                <a:lnTo>
                  <a:pt x="882275" y="128617"/>
                </a:lnTo>
                <a:lnTo>
                  <a:pt x="831540" y="134902"/>
                </a:lnTo>
                <a:lnTo>
                  <a:pt x="787695" y="150697"/>
                </a:lnTo>
                <a:lnTo>
                  <a:pt x="751075" y="174566"/>
                </a:lnTo>
                <a:lnTo>
                  <a:pt x="722011" y="205070"/>
                </a:lnTo>
                <a:lnTo>
                  <a:pt x="700839" y="240772"/>
                </a:lnTo>
                <a:lnTo>
                  <a:pt x="687891" y="280233"/>
                </a:lnTo>
                <a:lnTo>
                  <a:pt x="683501" y="322015"/>
                </a:lnTo>
                <a:lnTo>
                  <a:pt x="642071" y="308051"/>
                </a:lnTo>
                <a:lnTo>
                  <a:pt x="600188" y="309939"/>
                </a:lnTo>
                <a:lnTo>
                  <a:pt x="561949" y="325416"/>
                </a:lnTo>
                <a:lnTo>
                  <a:pt x="531451" y="352219"/>
                </a:lnTo>
                <a:lnTo>
                  <a:pt x="512791" y="388083"/>
                </a:lnTo>
                <a:lnTo>
                  <a:pt x="463323" y="388913"/>
                </a:lnTo>
                <a:lnTo>
                  <a:pt x="419772" y="401519"/>
                </a:lnTo>
                <a:lnTo>
                  <a:pt x="385781" y="424090"/>
                </a:lnTo>
                <a:lnTo>
                  <a:pt x="364989" y="454816"/>
                </a:lnTo>
                <a:lnTo>
                  <a:pt x="361040" y="491883"/>
                </a:lnTo>
                <a:lnTo>
                  <a:pt x="311318" y="476272"/>
                </a:lnTo>
                <a:lnTo>
                  <a:pt x="263938" y="472544"/>
                </a:lnTo>
                <a:lnTo>
                  <a:pt x="219837" y="479303"/>
                </a:lnTo>
                <a:lnTo>
                  <a:pt x="179950" y="495148"/>
                </a:lnTo>
                <a:lnTo>
                  <a:pt x="145216" y="518683"/>
                </a:lnTo>
                <a:lnTo>
                  <a:pt x="116569" y="548509"/>
                </a:lnTo>
                <a:lnTo>
                  <a:pt x="94948" y="583227"/>
                </a:lnTo>
                <a:lnTo>
                  <a:pt x="81288" y="621441"/>
                </a:lnTo>
                <a:lnTo>
                  <a:pt x="76527" y="661751"/>
                </a:lnTo>
                <a:lnTo>
                  <a:pt x="42838" y="694515"/>
                </a:lnTo>
                <a:lnTo>
                  <a:pt x="19110" y="730130"/>
                </a:lnTo>
                <a:lnTo>
                  <a:pt x="4959" y="767234"/>
                </a:lnTo>
                <a:lnTo>
                  <a:pt x="0" y="804465"/>
                </a:lnTo>
                <a:lnTo>
                  <a:pt x="3847" y="840463"/>
                </a:lnTo>
                <a:lnTo>
                  <a:pt x="36424" y="903311"/>
                </a:lnTo>
                <a:lnTo>
                  <a:pt x="99611" y="944889"/>
                </a:lnTo>
                <a:lnTo>
                  <a:pt x="141721" y="954298"/>
                </a:lnTo>
                <a:lnTo>
                  <a:pt x="190329" y="954305"/>
                </a:lnTo>
                <a:lnTo>
                  <a:pt x="220232" y="984743"/>
                </a:lnTo>
                <a:lnTo>
                  <a:pt x="256480" y="1006830"/>
                </a:lnTo>
                <a:lnTo>
                  <a:pt x="297676" y="1021263"/>
                </a:lnTo>
                <a:lnTo>
                  <a:pt x="342419" y="1028737"/>
                </a:lnTo>
                <a:lnTo>
                  <a:pt x="389313" y="1029948"/>
                </a:lnTo>
                <a:lnTo>
                  <a:pt x="436957" y="1025593"/>
                </a:lnTo>
                <a:lnTo>
                  <a:pt x="483954" y="1016366"/>
                </a:lnTo>
                <a:lnTo>
                  <a:pt x="528905" y="1002965"/>
                </a:lnTo>
                <a:lnTo>
                  <a:pt x="570411" y="986084"/>
                </a:lnTo>
                <a:lnTo>
                  <a:pt x="607074" y="966420"/>
                </a:lnTo>
                <a:lnTo>
                  <a:pt x="660275" y="921525"/>
                </a:lnTo>
                <a:lnTo>
                  <a:pt x="674016" y="897686"/>
                </a:lnTo>
                <a:lnTo>
                  <a:pt x="693120" y="934800"/>
                </a:lnTo>
                <a:lnTo>
                  <a:pt x="723506" y="957718"/>
                </a:lnTo>
                <a:lnTo>
                  <a:pt x="761359" y="967264"/>
                </a:lnTo>
                <a:lnTo>
                  <a:pt x="802862" y="964265"/>
                </a:lnTo>
                <a:lnTo>
                  <a:pt x="844200" y="949546"/>
                </a:lnTo>
                <a:lnTo>
                  <a:pt x="881555" y="923932"/>
                </a:lnTo>
                <a:lnTo>
                  <a:pt x="911112" y="888248"/>
                </a:lnTo>
                <a:lnTo>
                  <a:pt x="950705" y="913806"/>
                </a:lnTo>
                <a:lnTo>
                  <a:pt x="994443" y="926324"/>
                </a:lnTo>
                <a:lnTo>
                  <a:pt x="1039508" y="926625"/>
                </a:lnTo>
                <a:lnTo>
                  <a:pt x="1083081" y="915536"/>
                </a:lnTo>
                <a:lnTo>
                  <a:pt x="1122346" y="893882"/>
                </a:lnTo>
                <a:lnTo>
                  <a:pt x="1154483" y="862488"/>
                </a:lnTo>
                <a:lnTo>
                  <a:pt x="1176673" y="822180"/>
                </a:lnTo>
                <a:lnTo>
                  <a:pt x="1194906" y="853430"/>
                </a:lnTo>
                <a:lnTo>
                  <a:pt x="1246861" y="906034"/>
                </a:lnTo>
                <a:lnTo>
                  <a:pt x="1279235" y="926459"/>
                </a:lnTo>
                <a:lnTo>
                  <a:pt x="1314977" y="942349"/>
                </a:lnTo>
                <a:lnTo>
                  <a:pt x="1353413" y="953238"/>
                </a:lnTo>
                <a:lnTo>
                  <a:pt x="1393869" y="958663"/>
                </a:lnTo>
                <a:lnTo>
                  <a:pt x="1435672" y="958161"/>
                </a:lnTo>
                <a:lnTo>
                  <a:pt x="1478149" y="951267"/>
                </a:lnTo>
                <a:lnTo>
                  <a:pt x="1520627" y="937517"/>
                </a:lnTo>
                <a:lnTo>
                  <a:pt x="1562431" y="916448"/>
                </a:lnTo>
                <a:lnTo>
                  <a:pt x="1602888" y="887595"/>
                </a:lnTo>
                <a:lnTo>
                  <a:pt x="1641326" y="850495"/>
                </a:lnTo>
                <a:lnTo>
                  <a:pt x="1691459" y="857721"/>
                </a:lnTo>
                <a:lnTo>
                  <a:pt x="1729109" y="851676"/>
                </a:lnTo>
                <a:lnTo>
                  <a:pt x="1756076" y="833245"/>
                </a:lnTo>
                <a:lnTo>
                  <a:pt x="1774160" y="803314"/>
                </a:lnTo>
                <a:lnTo>
                  <a:pt x="1802617" y="823576"/>
                </a:lnTo>
                <a:lnTo>
                  <a:pt x="1835023" y="837218"/>
                </a:lnTo>
                <a:lnTo>
                  <a:pt x="1870193" y="844306"/>
                </a:lnTo>
                <a:lnTo>
                  <a:pt x="1906943" y="844906"/>
                </a:lnTo>
                <a:lnTo>
                  <a:pt x="1944087" y="839084"/>
                </a:lnTo>
                <a:lnTo>
                  <a:pt x="1980440" y="826904"/>
                </a:lnTo>
                <a:lnTo>
                  <a:pt x="2014817" y="808434"/>
                </a:lnTo>
                <a:lnTo>
                  <a:pt x="2046033" y="783738"/>
                </a:lnTo>
                <a:lnTo>
                  <a:pt x="2072902" y="752881"/>
                </a:lnTo>
                <a:lnTo>
                  <a:pt x="2094240" y="715931"/>
                </a:lnTo>
                <a:lnTo>
                  <a:pt x="2108862" y="672951"/>
                </a:lnTo>
                <a:lnTo>
                  <a:pt x="2115581" y="624008"/>
                </a:lnTo>
                <a:lnTo>
                  <a:pt x="2148458" y="602921"/>
                </a:lnTo>
                <a:lnTo>
                  <a:pt x="2172463" y="561486"/>
                </a:lnTo>
                <a:lnTo>
                  <a:pt x="2182244" y="511205"/>
                </a:lnTo>
                <a:lnTo>
                  <a:pt x="2172449" y="463579"/>
                </a:lnTo>
                <a:lnTo>
                  <a:pt x="2186618" y="421645"/>
                </a:lnTo>
                <a:lnTo>
                  <a:pt x="2193182" y="378947"/>
                </a:lnTo>
                <a:lnTo>
                  <a:pt x="2192524" y="336589"/>
                </a:lnTo>
                <a:lnTo>
                  <a:pt x="2185030" y="295678"/>
                </a:lnTo>
                <a:lnTo>
                  <a:pt x="2171081" y="257320"/>
                </a:lnTo>
                <a:lnTo>
                  <a:pt x="2151063" y="222620"/>
                </a:lnTo>
                <a:lnTo>
                  <a:pt x="2125359" y="192685"/>
                </a:lnTo>
                <a:lnTo>
                  <a:pt x="2094352" y="168621"/>
                </a:lnTo>
                <a:lnTo>
                  <a:pt x="2058428" y="151533"/>
                </a:lnTo>
                <a:lnTo>
                  <a:pt x="2017968" y="142527"/>
                </a:lnTo>
                <a:lnTo>
                  <a:pt x="1973358" y="142709"/>
                </a:lnTo>
                <a:lnTo>
                  <a:pt x="1939993" y="103783"/>
                </a:lnTo>
                <a:lnTo>
                  <a:pt x="1898646" y="86089"/>
                </a:lnTo>
                <a:lnTo>
                  <a:pt x="1851977" y="89630"/>
                </a:lnTo>
                <a:lnTo>
                  <a:pt x="1802648" y="114405"/>
                </a:lnTo>
                <a:lnTo>
                  <a:pt x="1766228" y="75205"/>
                </a:lnTo>
                <a:lnTo>
                  <a:pt x="1727001" y="45481"/>
                </a:lnTo>
                <a:lnTo>
                  <a:pt x="1685667" y="24923"/>
                </a:lnTo>
                <a:lnTo>
                  <a:pt x="1642930" y="13220"/>
                </a:lnTo>
                <a:lnTo>
                  <a:pt x="1599491" y="10061"/>
                </a:lnTo>
                <a:lnTo>
                  <a:pt x="1556050" y="15136"/>
                </a:lnTo>
                <a:lnTo>
                  <a:pt x="1513310" y="28133"/>
                </a:lnTo>
                <a:lnTo>
                  <a:pt x="1471973" y="48742"/>
                </a:lnTo>
                <a:lnTo>
                  <a:pt x="1432739" y="76652"/>
                </a:lnTo>
                <a:lnTo>
                  <a:pt x="1399402" y="47770"/>
                </a:lnTo>
                <a:lnTo>
                  <a:pt x="1361406" y="26127"/>
                </a:lnTo>
                <a:lnTo>
                  <a:pt x="1319813" y="11260"/>
                </a:lnTo>
                <a:lnTo>
                  <a:pt x="1275684" y="2706"/>
                </a:lnTo>
                <a:lnTo>
                  <a:pt x="1230081" y="0"/>
                </a:lnTo>
                <a:lnTo>
                  <a:pt x="1184066" y="2679"/>
                </a:lnTo>
                <a:lnTo>
                  <a:pt x="1138699" y="10280"/>
                </a:lnTo>
                <a:lnTo>
                  <a:pt x="1095042" y="22339"/>
                </a:lnTo>
                <a:lnTo>
                  <a:pt x="1054158" y="38392"/>
                </a:lnTo>
                <a:lnTo>
                  <a:pt x="1017106" y="57977"/>
                </a:lnTo>
                <a:lnTo>
                  <a:pt x="984950" y="80629"/>
                </a:lnTo>
                <a:lnTo>
                  <a:pt x="958749" y="105885"/>
                </a:lnTo>
                <a:lnTo>
                  <a:pt x="939567" y="133282"/>
                </a:lnTo>
                <a:close/>
              </a:path>
            </a:pathLst>
          </a:custGeom>
          <a:ln w="28337">
            <a:solidFill>
              <a:srgbClr val="60BEF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2759" y="1784688"/>
            <a:ext cx="1167130" cy="283210"/>
          </a:xfrm>
          <a:custGeom>
            <a:avLst/>
            <a:gdLst/>
            <a:ahLst/>
            <a:cxnLst/>
            <a:rect l="l" t="t" r="r" b="b"/>
            <a:pathLst>
              <a:path w="1167130" h="283210">
                <a:moveTo>
                  <a:pt x="863027" y="0"/>
                </a:moveTo>
                <a:lnTo>
                  <a:pt x="924761" y="21786"/>
                </a:lnTo>
                <a:lnTo>
                  <a:pt x="966898" y="48466"/>
                </a:lnTo>
                <a:lnTo>
                  <a:pt x="993028" y="78641"/>
                </a:lnTo>
                <a:lnTo>
                  <a:pt x="1011630" y="143886"/>
                </a:lnTo>
                <a:lnTo>
                  <a:pt x="1011284" y="176159"/>
                </a:lnTo>
                <a:lnTo>
                  <a:pt x="1009294" y="206335"/>
                </a:lnTo>
                <a:lnTo>
                  <a:pt x="1009251" y="233015"/>
                </a:lnTo>
                <a:lnTo>
                  <a:pt x="1014746" y="254801"/>
                </a:lnTo>
                <a:lnTo>
                  <a:pt x="1026889" y="207163"/>
                </a:lnTo>
                <a:lnTo>
                  <a:pt x="1050412" y="159071"/>
                </a:lnTo>
                <a:lnTo>
                  <a:pt x="1083046" y="116868"/>
                </a:lnTo>
                <a:lnTo>
                  <a:pt x="1112675" y="94372"/>
                </a:lnTo>
                <a:lnTo>
                  <a:pt x="1081216" y="94372"/>
                </a:lnTo>
                <a:lnTo>
                  <a:pt x="1049398" y="62811"/>
                </a:lnTo>
                <a:lnTo>
                  <a:pt x="1011220" y="36689"/>
                </a:lnTo>
                <a:lnTo>
                  <a:pt x="967131" y="16909"/>
                </a:lnTo>
                <a:lnTo>
                  <a:pt x="917583" y="4378"/>
                </a:lnTo>
                <a:lnTo>
                  <a:pt x="863027" y="0"/>
                </a:lnTo>
                <a:close/>
              </a:path>
              <a:path w="1167130" h="283210">
                <a:moveTo>
                  <a:pt x="1143872" y="69154"/>
                </a:moveTo>
                <a:lnTo>
                  <a:pt x="1120293" y="74315"/>
                </a:lnTo>
                <a:lnTo>
                  <a:pt x="1098514" y="84786"/>
                </a:lnTo>
                <a:lnTo>
                  <a:pt x="1081216" y="94372"/>
                </a:lnTo>
                <a:lnTo>
                  <a:pt x="1112675" y="94372"/>
                </a:lnTo>
                <a:lnTo>
                  <a:pt x="1122522" y="86895"/>
                </a:lnTo>
                <a:lnTo>
                  <a:pt x="1166572" y="75495"/>
                </a:lnTo>
                <a:lnTo>
                  <a:pt x="1143872" y="69154"/>
                </a:lnTo>
                <a:close/>
              </a:path>
              <a:path w="1167130" h="283210">
                <a:moveTo>
                  <a:pt x="189961" y="186627"/>
                </a:moveTo>
                <a:lnTo>
                  <a:pt x="90134" y="186627"/>
                </a:lnTo>
                <a:lnTo>
                  <a:pt x="128373" y="202181"/>
                </a:lnTo>
                <a:lnTo>
                  <a:pt x="156597" y="234495"/>
                </a:lnTo>
                <a:lnTo>
                  <a:pt x="170710" y="283116"/>
                </a:lnTo>
                <a:lnTo>
                  <a:pt x="174119" y="242120"/>
                </a:lnTo>
                <a:lnTo>
                  <a:pt x="183752" y="202896"/>
                </a:lnTo>
                <a:lnTo>
                  <a:pt x="189961" y="186627"/>
                </a:lnTo>
                <a:close/>
              </a:path>
              <a:path w="1167130" h="283210">
                <a:moveTo>
                  <a:pt x="177238" y="116111"/>
                </a:moveTo>
                <a:lnTo>
                  <a:pt x="127693" y="119961"/>
                </a:lnTo>
                <a:lnTo>
                  <a:pt x="76783" y="135588"/>
                </a:lnTo>
                <a:lnTo>
                  <a:pt x="31791" y="164351"/>
                </a:lnTo>
                <a:lnTo>
                  <a:pt x="0" y="207610"/>
                </a:lnTo>
                <a:lnTo>
                  <a:pt x="45977" y="188285"/>
                </a:lnTo>
                <a:lnTo>
                  <a:pt x="90134" y="186627"/>
                </a:lnTo>
                <a:lnTo>
                  <a:pt x="189961" y="186627"/>
                </a:lnTo>
                <a:lnTo>
                  <a:pt x="198721" y="163672"/>
                </a:lnTo>
                <a:lnTo>
                  <a:pt x="218136" y="122676"/>
                </a:lnTo>
                <a:lnTo>
                  <a:pt x="177238" y="116111"/>
                </a:lnTo>
                <a:close/>
              </a:path>
            </a:pathLst>
          </a:custGeom>
          <a:solidFill>
            <a:srgbClr val="60B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0164" y="2237672"/>
            <a:ext cx="2160270" cy="547370"/>
          </a:xfrm>
          <a:custGeom>
            <a:avLst/>
            <a:gdLst/>
            <a:ahLst/>
            <a:cxnLst/>
            <a:rect l="l" t="t" r="r" b="b"/>
            <a:pathLst>
              <a:path w="2160270" h="547369">
                <a:moveTo>
                  <a:pt x="612223" y="471849"/>
                </a:moveTo>
                <a:lnTo>
                  <a:pt x="190978" y="471849"/>
                </a:lnTo>
                <a:lnTo>
                  <a:pt x="219012" y="502283"/>
                </a:lnTo>
                <a:lnTo>
                  <a:pt x="253961" y="524340"/>
                </a:lnTo>
                <a:lnTo>
                  <a:pt x="294323" y="538691"/>
                </a:lnTo>
                <a:lnTo>
                  <a:pt x="338596" y="546007"/>
                </a:lnTo>
                <a:lnTo>
                  <a:pt x="385278" y="546956"/>
                </a:lnTo>
                <a:lnTo>
                  <a:pt x="432866" y="542210"/>
                </a:lnTo>
                <a:lnTo>
                  <a:pt x="479859" y="532438"/>
                </a:lnTo>
                <a:lnTo>
                  <a:pt x="524753" y="518310"/>
                </a:lnTo>
                <a:lnTo>
                  <a:pt x="566048" y="500497"/>
                </a:lnTo>
                <a:lnTo>
                  <a:pt x="602240" y="479669"/>
                </a:lnTo>
                <a:lnTo>
                  <a:pt x="612223" y="471849"/>
                </a:lnTo>
                <a:close/>
              </a:path>
              <a:path w="2160270" h="547369">
                <a:moveTo>
                  <a:pt x="902276" y="405792"/>
                </a:moveTo>
                <a:lnTo>
                  <a:pt x="665180" y="405792"/>
                </a:lnTo>
                <a:lnTo>
                  <a:pt x="681201" y="442563"/>
                </a:lnTo>
                <a:lnTo>
                  <a:pt x="706225" y="468164"/>
                </a:lnTo>
                <a:lnTo>
                  <a:pt x="737696" y="482928"/>
                </a:lnTo>
                <a:lnTo>
                  <a:pt x="773057" y="487186"/>
                </a:lnTo>
                <a:lnTo>
                  <a:pt x="809753" y="481269"/>
                </a:lnTo>
                <a:lnTo>
                  <a:pt x="845225" y="465510"/>
                </a:lnTo>
                <a:lnTo>
                  <a:pt x="876919" y="440241"/>
                </a:lnTo>
                <a:lnTo>
                  <a:pt x="902276" y="405792"/>
                </a:lnTo>
                <a:close/>
              </a:path>
              <a:path w="2160270" h="547369">
                <a:moveTo>
                  <a:pt x="1226018" y="349163"/>
                </a:moveTo>
                <a:lnTo>
                  <a:pt x="1167838" y="349163"/>
                </a:lnTo>
                <a:lnTo>
                  <a:pt x="1194008" y="386300"/>
                </a:lnTo>
                <a:lnTo>
                  <a:pt x="1224655" y="417409"/>
                </a:lnTo>
                <a:lnTo>
                  <a:pt x="1259120" y="442357"/>
                </a:lnTo>
                <a:lnTo>
                  <a:pt x="1296744" y="461013"/>
                </a:lnTo>
                <a:lnTo>
                  <a:pt x="1336870" y="473247"/>
                </a:lnTo>
                <a:lnTo>
                  <a:pt x="1378839" y="478927"/>
                </a:lnTo>
                <a:lnTo>
                  <a:pt x="1421992" y="477922"/>
                </a:lnTo>
                <a:lnTo>
                  <a:pt x="1465672" y="470101"/>
                </a:lnTo>
                <a:lnTo>
                  <a:pt x="1509221" y="455334"/>
                </a:lnTo>
                <a:lnTo>
                  <a:pt x="1551978" y="433488"/>
                </a:lnTo>
                <a:lnTo>
                  <a:pt x="1564518" y="424669"/>
                </a:lnTo>
                <a:lnTo>
                  <a:pt x="1433399" y="424669"/>
                </a:lnTo>
                <a:lnTo>
                  <a:pt x="1372909" y="416557"/>
                </a:lnTo>
                <a:lnTo>
                  <a:pt x="1320494" y="402829"/>
                </a:lnTo>
                <a:lnTo>
                  <a:pt x="1275771" y="383954"/>
                </a:lnTo>
                <a:lnTo>
                  <a:pt x="1238356" y="360399"/>
                </a:lnTo>
                <a:lnTo>
                  <a:pt x="1226018" y="349163"/>
                </a:lnTo>
                <a:close/>
              </a:path>
              <a:path w="2160270" h="547369">
                <a:moveTo>
                  <a:pt x="67691" y="198171"/>
                </a:moveTo>
                <a:lnTo>
                  <a:pt x="38285" y="228369"/>
                </a:lnTo>
                <a:lnTo>
                  <a:pt x="17257" y="261460"/>
                </a:lnTo>
                <a:lnTo>
                  <a:pt x="4524" y="296124"/>
                </a:lnTo>
                <a:lnTo>
                  <a:pt x="0" y="331044"/>
                </a:lnTo>
                <a:lnTo>
                  <a:pt x="3598" y="364900"/>
                </a:lnTo>
                <a:lnTo>
                  <a:pt x="34821" y="424146"/>
                </a:lnTo>
                <a:lnTo>
                  <a:pt x="97509" y="463313"/>
                </a:lnTo>
                <a:lnTo>
                  <a:pt x="140439" y="472069"/>
                </a:lnTo>
                <a:lnTo>
                  <a:pt x="612223" y="471849"/>
                </a:lnTo>
                <a:lnTo>
                  <a:pt x="631828" y="456495"/>
                </a:lnTo>
                <a:lnTo>
                  <a:pt x="653309" y="431646"/>
                </a:lnTo>
                <a:lnTo>
                  <a:pt x="665180" y="405792"/>
                </a:lnTo>
                <a:lnTo>
                  <a:pt x="1129573" y="405792"/>
                </a:lnTo>
                <a:lnTo>
                  <a:pt x="1135474" y="400449"/>
                </a:lnTo>
                <a:lnTo>
                  <a:pt x="455090" y="400449"/>
                </a:lnTo>
                <a:lnTo>
                  <a:pt x="406381" y="390466"/>
                </a:lnTo>
                <a:lnTo>
                  <a:pt x="353005" y="367686"/>
                </a:lnTo>
                <a:lnTo>
                  <a:pt x="295304" y="330297"/>
                </a:lnTo>
                <a:lnTo>
                  <a:pt x="249349" y="324619"/>
                </a:lnTo>
                <a:lnTo>
                  <a:pt x="205061" y="320269"/>
                </a:lnTo>
                <a:lnTo>
                  <a:pt x="164107" y="315034"/>
                </a:lnTo>
                <a:lnTo>
                  <a:pt x="98867" y="293062"/>
                </a:lnTo>
                <a:lnTo>
                  <a:pt x="66969" y="241009"/>
                </a:lnTo>
                <a:lnTo>
                  <a:pt x="67691" y="198171"/>
                </a:lnTo>
                <a:close/>
              </a:path>
              <a:path w="2160270" h="547369">
                <a:moveTo>
                  <a:pt x="1129573" y="405792"/>
                </a:moveTo>
                <a:lnTo>
                  <a:pt x="902276" y="405792"/>
                </a:lnTo>
                <a:lnTo>
                  <a:pt x="938384" y="429893"/>
                </a:lnTo>
                <a:lnTo>
                  <a:pt x="979798" y="444915"/>
                </a:lnTo>
                <a:lnTo>
                  <a:pt x="1023700" y="449866"/>
                </a:lnTo>
                <a:lnTo>
                  <a:pt x="1067273" y="443758"/>
                </a:lnTo>
                <a:lnTo>
                  <a:pt x="1107698" y="425598"/>
                </a:lnTo>
                <a:lnTo>
                  <a:pt x="1129573" y="405792"/>
                </a:lnTo>
                <a:close/>
              </a:path>
              <a:path w="2160270" h="547369">
                <a:moveTo>
                  <a:pt x="1613606" y="283105"/>
                </a:moveTo>
                <a:lnTo>
                  <a:pt x="1597589" y="333161"/>
                </a:lnTo>
                <a:lnTo>
                  <a:pt x="1572021" y="370986"/>
                </a:lnTo>
                <a:lnTo>
                  <a:pt x="1536440" y="397940"/>
                </a:lnTo>
                <a:lnTo>
                  <a:pt x="1490387" y="415382"/>
                </a:lnTo>
                <a:lnTo>
                  <a:pt x="1433399" y="424669"/>
                </a:lnTo>
                <a:lnTo>
                  <a:pt x="1564518" y="424669"/>
                </a:lnTo>
                <a:lnTo>
                  <a:pt x="1593288" y="404434"/>
                </a:lnTo>
                <a:lnTo>
                  <a:pt x="1632491" y="368039"/>
                </a:lnTo>
                <a:lnTo>
                  <a:pt x="1725370" y="368039"/>
                </a:lnTo>
                <a:lnTo>
                  <a:pt x="1751246" y="348135"/>
                </a:lnTo>
                <a:lnTo>
                  <a:pt x="1765325" y="320858"/>
                </a:lnTo>
                <a:lnTo>
                  <a:pt x="2018472" y="320858"/>
                </a:lnTo>
                <a:lnTo>
                  <a:pt x="2034384" y="307574"/>
                </a:lnTo>
                <a:lnTo>
                  <a:pt x="2043033" y="296848"/>
                </a:lnTo>
                <a:lnTo>
                  <a:pt x="1639219" y="296848"/>
                </a:lnTo>
                <a:lnTo>
                  <a:pt x="1613606" y="283105"/>
                </a:lnTo>
                <a:close/>
              </a:path>
              <a:path w="2160270" h="547369">
                <a:moveTo>
                  <a:pt x="636725" y="264229"/>
                </a:moveTo>
                <a:lnTo>
                  <a:pt x="616695" y="321834"/>
                </a:lnTo>
                <a:lnTo>
                  <a:pt x="569807" y="371739"/>
                </a:lnTo>
                <a:lnTo>
                  <a:pt x="498792" y="399448"/>
                </a:lnTo>
                <a:lnTo>
                  <a:pt x="455090" y="400449"/>
                </a:lnTo>
                <a:lnTo>
                  <a:pt x="1135474" y="400449"/>
                </a:lnTo>
                <a:lnTo>
                  <a:pt x="1142159" y="394396"/>
                </a:lnTo>
                <a:lnTo>
                  <a:pt x="1167838" y="349163"/>
                </a:lnTo>
                <a:lnTo>
                  <a:pt x="1226018" y="349163"/>
                </a:lnTo>
                <a:lnTo>
                  <a:pt x="1207866" y="332633"/>
                </a:lnTo>
                <a:lnTo>
                  <a:pt x="1206025" y="330210"/>
                </a:lnTo>
                <a:lnTo>
                  <a:pt x="844506" y="330210"/>
                </a:lnTo>
                <a:lnTo>
                  <a:pt x="796507" y="329083"/>
                </a:lnTo>
                <a:lnTo>
                  <a:pt x="745776" y="318593"/>
                </a:lnTo>
                <a:lnTo>
                  <a:pt x="692465" y="297417"/>
                </a:lnTo>
                <a:lnTo>
                  <a:pt x="636725" y="264229"/>
                </a:lnTo>
                <a:close/>
              </a:path>
              <a:path w="2160270" h="547369">
                <a:moveTo>
                  <a:pt x="1725370" y="368039"/>
                </a:moveTo>
                <a:lnTo>
                  <a:pt x="1632491" y="368039"/>
                </a:lnTo>
                <a:lnTo>
                  <a:pt x="1683959" y="377920"/>
                </a:lnTo>
                <a:lnTo>
                  <a:pt x="1723834" y="369220"/>
                </a:lnTo>
                <a:lnTo>
                  <a:pt x="1725370" y="368039"/>
                </a:lnTo>
                <a:close/>
              </a:path>
              <a:path w="2160270" h="547369">
                <a:moveTo>
                  <a:pt x="2018472" y="320858"/>
                </a:moveTo>
                <a:lnTo>
                  <a:pt x="1765325" y="320858"/>
                </a:lnTo>
                <a:lnTo>
                  <a:pt x="1793776" y="343283"/>
                </a:lnTo>
                <a:lnTo>
                  <a:pt x="1826143" y="358694"/>
                </a:lnTo>
                <a:lnTo>
                  <a:pt x="1861209" y="367159"/>
                </a:lnTo>
                <a:lnTo>
                  <a:pt x="1897756" y="368743"/>
                </a:lnTo>
                <a:lnTo>
                  <a:pt x="1934565" y="363510"/>
                </a:lnTo>
                <a:lnTo>
                  <a:pt x="1970417" y="351527"/>
                </a:lnTo>
                <a:lnTo>
                  <a:pt x="2004096" y="332860"/>
                </a:lnTo>
                <a:lnTo>
                  <a:pt x="2018472" y="320858"/>
                </a:lnTo>
                <a:close/>
              </a:path>
              <a:path w="2160270" h="547369">
                <a:moveTo>
                  <a:pt x="1148846" y="103799"/>
                </a:moveTo>
                <a:lnTo>
                  <a:pt x="1128553" y="137769"/>
                </a:lnTo>
                <a:lnTo>
                  <a:pt x="1091272" y="187308"/>
                </a:lnTo>
                <a:lnTo>
                  <a:pt x="1038215" y="241811"/>
                </a:lnTo>
                <a:lnTo>
                  <a:pt x="1006149" y="267611"/>
                </a:lnTo>
                <a:lnTo>
                  <a:pt x="970594" y="290677"/>
                </a:lnTo>
                <a:lnTo>
                  <a:pt x="931701" y="309682"/>
                </a:lnTo>
                <a:lnTo>
                  <a:pt x="889621" y="323301"/>
                </a:lnTo>
                <a:lnTo>
                  <a:pt x="844506" y="330210"/>
                </a:lnTo>
                <a:lnTo>
                  <a:pt x="1206025" y="330210"/>
                </a:lnTo>
                <a:lnTo>
                  <a:pt x="1166124" y="266337"/>
                </a:lnTo>
                <a:lnTo>
                  <a:pt x="1154105" y="228744"/>
                </a:lnTo>
                <a:lnTo>
                  <a:pt x="1147474" y="188811"/>
                </a:lnTo>
                <a:lnTo>
                  <a:pt x="1145849" y="147007"/>
                </a:lnTo>
                <a:lnTo>
                  <a:pt x="1148846" y="103799"/>
                </a:lnTo>
                <a:close/>
              </a:path>
              <a:path w="2160270" h="547369">
                <a:moveTo>
                  <a:pt x="1746333" y="188733"/>
                </a:moveTo>
                <a:lnTo>
                  <a:pt x="1725227" y="224824"/>
                </a:lnTo>
                <a:lnTo>
                  <a:pt x="1698215" y="260007"/>
                </a:lnTo>
                <a:lnTo>
                  <a:pt x="1668484" y="286582"/>
                </a:lnTo>
                <a:lnTo>
                  <a:pt x="1639219" y="296848"/>
                </a:lnTo>
                <a:lnTo>
                  <a:pt x="2043033" y="296848"/>
                </a:lnTo>
                <a:lnTo>
                  <a:pt x="2060061" y="275735"/>
                </a:lnTo>
                <a:lnTo>
                  <a:pt x="2079909" y="237407"/>
                </a:lnTo>
                <a:lnTo>
                  <a:pt x="2089672" y="203285"/>
                </a:lnTo>
                <a:lnTo>
                  <a:pt x="1800617" y="203285"/>
                </a:lnTo>
                <a:lnTo>
                  <a:pt x="1746333" y="188733"/>
                </a:lnTo>
                <a:close/>
              </a:path>
              <a:path w="2160270" h="547369">
                <a:moveTo>
                  <a:pt x="2144622" y="0"/>
                </a:moveTo>
                <a:lnTo>
                  <a:pt x="2134835" y="23250"/>
                </a:lnTo>
                <a:lnTo>
                  <a:pt x="2107298" y="38801"/>
                </a:lnTo>
                <a:lnTo>
                  <a:pt x="2064745" y="50277"/>
                </a:lnTo>
                <a:lnTo>
                  <a:pt x="2009911" y="61300"/>
                </a:lnTo>
                <a:lnTo>
                  <a:pt x="1945531" y="75495"/>
                </a:lnTo>
                <a:lnTo>
                  <a:pt x="1938681" y="119928"/>
                </a:lnTo>
                <a:lnTo>
                  <a:pt x="1919186" y="157283"/>
                </a:lnTo>
                <a:lnTo>
                  <a:pt x="1888623" y="185200"/>
                </a:lnTo>
                <a:lnTo>
                  <a:pt x="1848574" y="201321"/>
                </a:lnTo>
                <a:lnTo>
                  <a:pt x="1800617" y="203285"/>
                </a:lnTo>
                <a:lnTo>
                  <a:pt x="2089672" y="203285"/>
                </a:lnTo>
                <a:lnTo>
                  <a:pt x="2092712" y="192658"/>
                </a:lnTo>
                <a:lnTo>
                  <a:pt x="2097250" y="141552"/>
                </a:lnTo>
                <a:lnTo>
                  <a:pt x="2129979" y="126070"/>
                </a:lnTo>
                <a:lnTo>
                  <a:pt x="2152944" y="88469"/>
                </a:lnTo>
                <a:lnTo>
                  <a:pt x="2159906" y="42022"/>
                </a:lnTo>
                <a:lnTo>
                  <a:pt x="2144622" y="0"/>
                </a:lnTo>
                <a:close/>
              </a:path>
            </a:pathLst>
          </a:custGeom>
          <a:solidFill>
            <a:srgbClr val="60B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77439" y="4587240"/>
            <a:ext cx="6217920" cy="5791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32304" y="4642103"/>
            <a:ext cx="6108192" cy="4693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77439" y="3368040"/>
            <a:ext cx="6217920" cy="655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32304" y="3422903"/>
            <a:ext cx="6108192" cy="5455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77439" y="1996439"/>
            <a:ext cx="6065520" cy="5791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32304" y="2051304"/>
            <a:ext cx="5955792" cy="4693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2000" y="2914586"/>
            <a:ext cx="1295400" cy="9699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2475" y="2905188"/>
            <a:ext cx="1314450" cy="989330"/>
          </a:xfrm>
          <a:custGeom>
            <a:avLst/>
            <a:gdLst/>
            <a:ahLst/>
            <a:cxnLst/>
            <a:rect l="l" t="t" r="r" b="b"/>
            <a:pathLst>
              <a:path w="1314450" h="989329">
                <a:moveTo>
                  <a:pt x="0" y="989012"/>
                </a:moveTo>
                <a:lnTo>
                  <a:pt x="1314450" y="989012"/>
                </a:lnTo>
                <a:lnTo>
                  <a:pt x="1314450" y="0"/>
                </a:lnTo>
                <a:lnTo>
                  <a:pt x="0" y="0"/>
                </a:lnTo>
                <a:lnTo>
                  <a:pt x="0" y="989012"/>
                </a:lnTo>
                <a:close/>
              </a:path>
            </a:pathLst>
          </a:custGeom>
          <a:ln w="19050">
            <a:solidFill>
              <a:srgbClr val="FCE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2000" y="4152900"/>
            <a:ext cx="1295400" cy="9715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2475" y="4143375"/>
            <a:ext cx="1314450" cy="990600"/>
          </a:xfrm>
          <a:custGeom>
            <a:avLst/>
            <a:gdLst/>
            <a:ahLst/>
            <a:cxnLst/>
            <a:rect l="l" t="t" r="r" b="b"/>
            <a:pathLst>
              <a:path w="1314450" h="990600">
                <a:moveTo>
                  <a:pt x="0" y="990600"/>
                </a:moveTo>
                <a:lnTo>
                  <a:pt x="1314450" y="990600"/>
                </a:lnTo>
                <a:lnTo>
                  <a:pt x="131445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ln w="19050">
            <a:solidFill>
              <a:srgbClr val="FCE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2000" y="1499425"/>
            <a:ext cx="1292225" cy="11160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420356" y="62484"/>
            <a:ext cx="777240" cy="1030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78852" y="62484"/>
            <a:ext cx="739140" cy="1030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23404" y="611123"/>
            <a:ext cx="739140" cy="10302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95400" y="594503"/>
            <a:ext cx="4869560" cy="4204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b="1">
              <a:ln w="11430"/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740522" y="571254"/>
            <a:ext cx="130175" cy="0"/>
          </a:xfrm>
          <a:custGeom>
            <a:avLst/>
            <a:gdLst/>
            <a:ahLst/>
            <a:cxnLst/>
            <a:rect l="l" t="t" r="r" b="b"/>
            <a:pathLst>
              <a:path w="130175">
                <a:moveTo>
                  <a:pt x="0" y="0"/>
                </a:moveTo>
                <a:lnTo>
                  <a:pt x="130149" y="0"/>
                </a:lnTo>
              </a:path>
            </a:pathLst>
          </a:custGeom>
          <a:ln w="46211">
            <a:solidFill>
              <a:srgbClr val="FF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740522" y="548148"/>
            <a:ext cx="130175" cy="46355"/>
          </a:xfrm>
          <a:custGeom>
            <a:avLst/>
            <a:gdLst/>
            <a:ahLst/>
            <a:cxnLst/>
            <a:rect l="l" t="t" r="r" b="b"/>
            <a:pathLst>
              <a:path w="130175" h="46354">
                <a:moveTo>
                  <a:pt x="0" y="46211"/>
                </a:moveTo>
                <a:lnTo>
                  <a:pt x="130149" y="46211"/>
                </a:lnTo>
                <a:lnTo>
                  <a:pt x="130149" y="0"/>
                </a:lnTo>
                <a:lnTo>
                  <a:pt x="0" y="0"/>
                </a:lnTo>
                <a:lnTo>
                  <a:pt x="0" y="46211"/>
                </a:lnTo>
                <a:close/>
              </a:path>
            </a:pathLst>
          </a:custGeom>
          <a:ln w="12192">
            <a:solidFill>
              <a:srgbClr val="E785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06648" y="1200455"/>
            <a:ext cx="4828794" cy="42049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85800" y="685800"/>
            <a:ext cx="7773925" cy="5349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79522" y="5179311"/>
            <a:ext cx="3509772" cy="614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19400" y="3011424"/>
            <a:ext cx="3660648" cy="527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74442" y="4197095"/>
            <a:ext cx="5108448" cy="6035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19400" y="1807152"/>
            <a:ext cx="3204972" cy="5288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5781" y="4079747"/>
            <a:ext cx="914400" cy="838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45781" y="5035548"/>
            <a:ext cx="990600" cy="9016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95400" y="2895918"/>
            <a:ext cx="971550" cy="9064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43000" y="1524000"/>
            <a:ext cx="917181" cy="109513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1" y="1714246"/>
            <a:ext cx="6657212" cy="3013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SzPct val="94444"/>
              <a:buFont typeface="Arial"/>
              <a:buChar char="•"/>
              <a:tabLst>
                <a:tab pos="93980" algn="l"/>
              </a:tabLst>
            </a:pPr>
            <a:r>
              <a:rPr sz="2000" spc="-10" dirty="0">
                <a:latin typeface="Arial"/>
                <a:cs typeface="Arial"/>
              </a:rPr>
              <a:t>антропометрические измерения</a:t>
            </a:r>
            <a:r>
              <a:rPr sz="2000" spc="9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детей;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buSzPct val="94444"/>
              <a:buChar char="•"/>
              <a:tabLst>
                <a:tab pos="93980" algn="l"/>
              </a:tabLst>
            </a:pPr>
            <a:r>
              <a:rPr sz="2000" spc="-10" dirty="0">
                <a:latin typeface="Arial"/>
                <a:cs typeface="Arial"/>
              </a:rPr>
              <a:t>контроль </a:t>
            </a:r>
            <a:r>
              <a:rPr sz="2000" spc="-5" dirty="0">
                <a:latin typeface="Arial"/>
                <a:cs typeface="Arial"/>
              </a:rPr>
              <a:t>осанки;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buSzPct val="94444"/>
              <a:buChar char="•"/>
              <a:tabLst>
                <a:tab pos="93980" algn="l"/>
              </a:tabLst>
            </a:pPr>
            <a:r>
              <a:rPr sz="2000" spc="-10" dirty="0">
                <a:latin typeface="Arial"/>
                <a:cs typeface="Arial"/>
              </a:rPr>
              <a:t>подбор </a:t>
            </a:r>
            <a:r>
              <a:rPr sz="2000" spc="-25" dirty="0">
                <a:latin typeface="Arial"/>
                <a:cs typeface="Arial"/>
              </a:rPr>
              <a:t>мебели </a:t>
            </a:r>
            <a:r>
              <a:rPr sz="2000" dirty="0">
                <a:latin typeface="Arial"/>
                <a:cs typeface="Arial"/>
              </a:rPr>
              <a:t>в </a:t>
            </a:r>
            <a:r>
              <a:rPr sz="2000" spc="-15" dirty="0">
                <a:latin typeface="Arial"/>
                <a:cs typeface="Arial"/>
              </a:rPr>
              <a:t>соответствии </a:t>
            </a:r>
            <a:r>
              <a:rPr sz="2000" dirty="0">
                <a:latin typeface="Arial"/>
                <a:cs typeface="Arial"/>
              </a:rPr>
              <a:t>с </a:t>
            </a:r>
            <a:r>
              <a:rPr sz="2000" spc="-10" dirty="0">
                <a:latin typeface="Arial"/>
                <a:cs typeface="Arial"/>
              </a:rPr>
              <a:t>ростом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детей;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buSzPct val="94444"/>
              <a:buChar char="•"/>
              <a:tabLst>
                <a:tab pos="93980" algn="l"/>
              </a:tabLst>
            </a:pPr>
            <a:r>
              <a:rPr sz="2000" spc="-10" dirty="0">
                <a:latin typeface="Arial"/>
                <a:cs typeface="Arial"/>
              </a:rPr>
              <a:t>витаминотерапия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buSzPct val="94444"/>
              <a:buChar char="•"/>
              <a:tabLst>
                <a:tab pos="93980" algn="l"/>
              </a:tabLst>
            </a:pPr>
            <a:r>
              <a:rPr sz="2000" spc="-10" dirty="0">
                <a:latin typeface="Arial"/>
                <a:cs typeface="Arial"/>
              </a:rPr>
              <a:t>сбалансированное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питание;</a:t>
            </a:r>
            <a:endParaRPr sz="20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buSzPct val="94444"/>
              <a:buChar char="•"/>
              <a:tabLst>
                <a:tab pos="93980" algn="l"/>
                <a:tab pos="1806575" algn="l"/>
                <a:tab pos="2884170" algn="l"/>
                <a:tab pos="3966210" algn="l"/>
                <a:tab pos="4330700" algn="l"/>
                <a:tab pos="5043805" algn="l"/>
              </a:tabLst>
            </a:pPr>
            <a:r>
              <a:rPr sz="2000" spc="-15" dirty="0">
                <a:latin typeface="Arial"/>
                <a:cs typeface="Arial"/>
              </a:rPr>
              <a:t>у</a:t>
            </a:r>
            <a:r>
              <a:rPr sz="2000" dirty="0">
                <a:latin typeface="Arial"/>
                <a:cs typeface="Arial"/>
              </a:rPr>
              <a:t>п</a:t>
            </a:r>
            <a:r>
              <a:rPr sz="2000" spc="-45" dirty="0">
                <a:latin typeface="Arial"/>
                <a:cs typeface="Arial"/>
              </a:rPr>
              <a:t>о</a:t>
            </a:r>
            <a:r>
              <a:rPr sz="2000" dirty="0">
                <a:latin typeface="Arial"/>
                <a:cs typeface="Arial"/>
              </a:rPr>
              <a:t>т</a:t>
            </a:r>
            <a:r>
              <a:rPr sz="2000" spc="5" dirty="0">
                <a:latin typeface="Arial"/>
                <a:cs typeface="Arial"/>
              </a:rPr>
              <a:t>р</a:t>
            </a:r>
            <a:r>
              <a:rPr sz="2000" spc="-30" dirty="0">
                <a:latin typeface="Arial"/>
                <a:cs typeface="Arial"/>
              </a:rPr>
              <a:t>е</a:t>
            </a:r>
            <a:r>
              <a:rPr sz="2000" spc="-85" dirty="0">
                <a:latin typeface="Arial"/>
                <a:cs typeface="Arial"/>
              </a:rPr>
              <a:t>б</a:t>
            </a:r>
            <a:r>
              <a:rPr sz="2000" dirty="0">
                <a:latin typeface="Arial"/>
                <a:cs typeface="Arial"/>
              </a:rPr>
              <a:t>л</a:t>
            </a:r>
            <a:r>
              <a:rPr sz="2000" spc="-5" dirty="0">
                <a:latin typeface="Arial"/>
                <a:cs typeface="Arial"/>
              </a:rPr>
              <a:t>ени</a:t>
            </a:r>
            <a:r>
              <a:rPr sz="2000" dirty="0">
                <a:latin typeface="Arial"/>
                <a:cs typeface="Arial"/>
              </a:rPr>
              <a:t>е	с</a:t>
            </a:r>
            <a:r>
              <a:rPr sz="2000" spc="-20" dirty="0">
                <a:latin typeface="Arial"/>
                <a:cs typeface="Arial"/>
              </a:rPr>
              <a:t>в</a:t>
            </a:r>
            <a:r>
              <a:rPr sz="2000" spc="-30" dirty="0">
                <a:latin typeface="Arial"/>
                <a:cs typeface="Arial"/>
              </a:rPr>
              <a:t>е</a:t>
            </a:r>
            <a:r>
              <a:rPr sz="2000" dirty="0">
                <a:latin typeface="Arial"/>
                <a:cs typeface="Arial"/>
              </a:rPr>
              <a:t>ж</a:t>
            </a:r>
            <a:r>
              <a:rPr sz="2000" spc="-10" dirty="0">
                <a:latin typeface="Arial"/>
                <a:cs typeface="Arial"/>
              </a:rPr>
              <a:t>е</a:t>
            </a:r>
            <a:r>
              <a:rPr sz="2000" spc="-35" dirty="0">
                <a:latin typeface="Arial"/>
                <a:cs typeface="Arial"/>
              </a:rPr>
              <a:t>г</a:t>
            </a:r>
            <a:r>
              <a:rPr sz="2000" dirty="0">
                <a:latin typeface="Arial"/>
                <a:cs typeface="Arial"/>
              </a:rPr>
              <a:t>о	</a:t>
            </a:r>
            <a:r>
              <a:rPr sz="2000" spc="5" dirty="0">
                <a:latin typeface="Arial"/>
                <a:cs typeface="Arial"/>
              </a:rPr>
              <a:t>ч</a:t>
            </a:r>
            <a:r>
              <a:rPr sz="2000" spc="-5" dirty="0">
                <a:latin typeface="Arial"/>
                <a:cs typeface="Arial"/>
              </a:rPr>
              <a:t>есн</a:t>
            </a:r>
            <a:r>
              <a:rPr sz="2000" spc="-10" dirty="0">
                <a:latin typeface="Arial"/>
                <a:cs typeface="Arial"/>
              </a:rPr>
              <a:t>о</a:t>
            </a:r>
            <a:r>
              <a:rPr sz="2000" spc="35" dirty="0">
                <a:latin typeface="Arial"/>
                <a:cs typeface="Arial"/>
              </a:rPr>
              <a:t>к</a:t>
            </a:r>
            <a:r>
              <a:rPr sz="2000" dirty="0">
                <a:latin typeface="Arial"/>
                <a:cs typeface="Arial"/>
              </a:rPr>
              <a:t>а	</a:t>
            </a:r>
            <a:r>
              <a:rPr lang="ru-RU" sz="2000" dirty="0" smtClean="0">
                <a:latin typeface="Arial"/>
                <a:cs typeface="Arial"/>
              </a:rPr>
              <a:t>и лука</a:t>
            </a:r>
            <a:r>
              <a:rPr sz="2000" spc="-10" dirty="0" smtClean="0">
                <a:latin typeface="Arial"/>
                <a:cs typeface="Arial"/>
              </a:rPr>
              <a:t>;</a:t>
            </a:r>
            <a:endParaRPr sz="2000" dirty="0">
              <a:latin typeface="Arial"/>
              <a:cs typeface="Arial"/>
            </a:endParaRPr>
          </a:p>
          <a:p>
            <a:pPr marL="12700" marR="6350">
              <a:lnSpc>
                <a:spcPct val="100000"/>
              </a:lnSpc>
              <a:spcBef>
                <a:spcPts val="5"/>
              </a:spcBef>
              <a:buSzPct val="94444"/>
              <a:buChar char="•"/>
              <a:tabLst>
                <a:tab pos="93980" algn="l"/>
                <a:tab pos="1486535" algn="l"/>
                <a:tab pos="2226945" algn="l"/>
                <a:tab pos="3391535" algn="l"/>
                <a:tab pos="4092575" algn="l"/>
                <a:tab pos="5297170" algn="l"/>
                <a:tab pos="6196330" algn="l"/>
              </a:tabLst>
            </a:pPr>
            <a:r>
              <a:rPr sz="2000" dirty="0">
                <a:latin typeface="Arial"/>
                <a:cs typeface="Arial"/>
              </a:rPr>
              <a:t>п</a:t>
            </a:r>
            <a:r>
              <a:rPr sz="2000" spc="-45" dirty="0">
                <a:latin typeface="Arial"/>
                <a:cs typeface="Arial"/>
              </a:rPr>
              <a:t>о</a:t>
            </a:r>
            <a:r>
              <a:rPr sz="2000" spc="25" dirty="0">
                <a:latin typeface="Arial"/>
                <a:cs typeface="Arial"/>
              </a:rPr>
              <a:t>л</a:t>
            </a:r>
            <a:r>
              <a:rPr sz="2000" spc="-5" dirty="0">
                <a:latin typeface="Arial"/>
                <a:cs typeface="Arial"/>
              </a:rPr>
              <a:t>ос</a:t>
            </a:r>
            <a:r>
              <a:rPr sz="2000" spc="30" dirty="0">
                <a:latin typeface="Arial"/>
                <a:cs typeface="Arial"/>
              </a:rPr>
              <a:t>к</a:t>
            </a:r>
            <a:r>
              <a:rPr sz="2000" spc="-5" dirty="0">
                <a:latin typeface="Arial"/>
                <a:cs typeface="Arial"/>
              </a:rPr>
              <a:t>ани</a:t>
            </a:r>
            <a:r>
              <a:rPr sz="2000" dirty="0">
                <a:latin typeface="Arial"/>
                <a:cs typeface="Arial"/>
              </a:rPr>
              <a:t>е	</a:t>
            </a:r>
            <a:r>
              <a:rPr lang="ru-RU" sz="2000" smtClean="0">
                <a:latin typeface="Arial"/>
                <a:cs typeface="Arial"/>
              </a:rPr>
              <a:t> </a:t>
            </a:r>
            <a:r>
              <a:rPr sz="2000" spc="-45" smtClean="0">
                <a:latin typeface="Arial"/>
                <a:cs typeface="Arial"/>
              </a:rPr>
              <a:t>г</a:t>
            </a:r>
            <a:r>
              <a:rPr sz="2000" spc="-5" smtClean="0">
                <a:latin typeface="Arial"/>
                <a:cs typeface="Arial"/>
              </a:rPr>
              <a:t>о</a:t>
            </a:r>
            <a:r>
              <a:rPr sz="2000" spc="-75" smtClean="0">
                <a:latin typeface="Arial"/>
                <a:cs typeface="Arial"/>
              </a:rPr>
              <a:t>р</a:t>
            </a:r>
            <a:r>
              <a:rPr sz="2000" smtClean="0">
                <a:latin typeface="Arial"/>
                <a:cs typeface="Arial"/>
              </a:rPr>
              <a:t>ла</a:t>
            </a:r>
            <a:r>
              <a:rPr sz="2000" dirty="0">
                <a:latin typeface="Arial"/>
                <a:cs typeface="Arial"/>
              </a:rPr>
              <a:t>	</a:t>
            </a:r>
            <a:r>
              <a:rPr lang="ru-RU" sz="2000" spc="-5" dirty="0" smtClean="0">
                <a:latin typeface="Arial"/>
                <a:cs typeface="Arial"/>
              </a:rPr>
              <a:t>кипяченой водой</a:t>
            </a:r>
            <a:r>
              <a:rPr sz="2000" spc="-10" dirty="0" smtClean="0">
                <a:latin typeface="Arial"/>
                <a:cs typeface="Arial"/>
              </a:rPr>
              <a:t>;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buSzPct val="94444"/>
              <a:buChar char="•"/>
              <a:tabLst>
                <a:tab pos="93980" algn="l"/>
              </a:tabLst>
            </a:pPr>
            <a:r>
              <a:rPr sz="2000" spc="-10" dirty="0">
                <a:latin typeface="Arial"/>
                <a:cs typeface="Arial"/>
              </a:rPr>
              <a:t>вакцинация против</a:t>
            </a:r>
            <a:r>
              <a:rPr sz="2000" spc="-5" dirty="0">
                <a:latin typeface="Arial"/>
                <a:cs typeface="Arial"/>
              </a:rPr>
              <a:t> гриппа;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ts val="2135"/>
              </a:lnSpc>
              <a:buSzPct val="94444"/>
              <a:buChar char="•"/>
              <a:tabLst>
                <a:tab pos="93980" algn="l"/>
              </a:tabLst>
            </a:pPr>
            <a:r>
              <a:rPr lang="ru-RU" sz="2000" spc="-10" dirty="0">
                <a:latin typeface="Arial"/>
                <a:cs typeface="Arial"/>
              </a:rPr>
              <a:t>к</a:t>
            </a:r>
            <a:r>
              <a:rPr sz="2000" spc="-10" dirty="0" err="1" smtClean="0">
                <a:latin typeface="Arial"/>
                <a:cs typeface="Arial"/>
              </a:rPr>
              <a:t>варцевание</a:t>
            </a:r>
            <a:r>
              <a:rPr lang="ru-RU" sz="2000" spc="-10" dirty="0" smtClean="0"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ts val="2135"/>
              </a:lnSpc>
              <a:buSzPct val="94444"/>
              <a:tabLst>
                <a:tab pos="93980" algn="l"/>
              </a:tabLst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4625975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3200" spc="-165" dirty="0" err="1">
                <a:solidFill>
                  <a:schemeClr val="accent1">
                    <a:lumMod val="50000"/>
                  </a:schemeClr>
                </a:solidFill>
              </a:rPr>
              <a:t>П</a:t>
            </a:r>
            <a:r>
              <a:rPr sz="3200" spc="-165" dirty="0" err="1" smtClean="0">
                <a:solidFill>
                  <a:schemeClr val="accent1">
                    <a:lumMod val="50000"/>
                  </a:schemeClr>
                </a:solidFill>
              </a:rPr>
              <a:t>рофилактическая</a:t>
            </a:r>
            <a:r>
              <a:rPr sz="3200" spc="-254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3200" spc="-170" dirty="0" err="1" smtClean="0">
                <a:solidFill>
                  <a:schemeClr val="accent1">
                    <a:lumMod val="50000"/>
                  </a:schemeClr>
                </a:solidFill>
              </a:rPr>
              <a:t>работа</a:t>
            </a:r>
            <a:endParaRPr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1981200"/>
          </a:xfrm>
        </p:spPr>
        <p:txBody>
          <a:bodyPr/>
          <a:lstStyle/>
          <a:p>
            <a:r>
              <a:rPr lang="ru-RU" dirty="0" smtClean="0"/>
              <a:t>      Спасибо за внимание.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2035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pc="-15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Здоровый</a:t>
            </a:r>
            <a:r>
              <a:rPr lang="ru-RU" spc="-245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pc="-14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образ  </a:t>
            </a:r>
            <a:r>
              <a:rPr lang="ru-RU" spc="-5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жизни</a:t>
            </a:r>
            <a:r>
              <a:rPr lang="ru-RU" dirty="0">
                <a:latin typeface="Arial"/>
                <a:cs typeface="Arial"/>
              </a:rPr>
              <a:t/>
            </a:r>
            <a:br>
              <a:rPr lang="ru-RU" dirty="0">
                <a:latin typeface="Arial"/>
                <a:cs typeface="Arial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64515" marR="5080">
              <a:lnSpc>
                <a:spcPct val="100000"/>
              </a:lnSpc>
            </a:pPr>
            <a:r>
              <a:rPr lang="ru-RU" spc="-170" dirty="0">
                <a:solidFill>
                  <a:schemeClr val="tx1"/>
                </a:solidFill>
                <a:latin typeface="Arial"/>
                <a:cs typeface="Arial"/>
              </a:rPr>
              <a:t>личная </a:t>
            </a:r>
            <a:r>
              <a:rPr lang="ru-RU" spc="-110" dirty="0">
                <a:solidFill>
                  <a:schemeClr val="tx1"/>
                </a:solidFill>
                <a:latin typeface="Arial"/>
                <a:cs typeface="Arial"/>
              </a:rPr>
              <a:t>гигиена </a:t>
            </a:r>
            <a:endParaRPr lang="ru-RU" spc="-11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564515" marR="5080">
              <a:lnSpc>
                <a:spcPct val="100000"/>
              </a:lnSpc>
            </a:pPr>
            <a:r>
              <a:rPr lang="ru-RU" spc="-11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pc="-75" dirty="0">
                <a:solidFill>
                  <a:schemeClr val="tx1"/>
                </a:solidFill>
                <a:latin typeface="Arial"/>
                <a:cs typeface="Arial"/>
              </a:rPr>
              <a:t>режим</a:t>
            </a:r>
            <a:endParaRPr lang="ru-RU" dirty="0">
              <a:solidFill>
                <a:schemeClr val="tx1"/>
              </a:solidFill>
              <a:latin typeface="Arial"/>
              <a:cs typeface="Arial"/>
            </a:endParaRPr>
          </a:p>
          <a:p>
            <a:pPr marL="564515">
              <a:lnSpc>
                <a:spcPct val="100000"/>
              </a:lnSpc>
            </a:pPr>
            <a:r>
              <a:rPr lang="ru-RU" spc="-130" dirty="0">
                <a:solidFill>
                  <a:schemeClr val="tx1"/>
                </a:solidFill>
                <a:latin typeface="Arial"/>
                <a:cs typeface="Arial"/>
              </a:rPr>
              <a:t>питание</a:t>
            </a:r>
            <a:endParaRPr lang="ru-RU" dirty="0">
              <a:solidFill>
                <a:schemeClr val="tx1"/>
              </a:solidFill>
              <a:latin typeface="Arial"/>
              <a:cs typeface="Arial"/>
            </a:endParaRPr>
          </a:p>
          <a:p>
            <a:pPr marL="564515">
              <a:lnSpc>
                <a:spcPct val="100000"/>
              </a:lnSpc>
            </a:pPr>
            <a:r>
              <a:rPr lang="ru-RU" spc="-140" dirty="0" smtClean="0">
                <a:solidFill>
                  <a:schemeClr val="tx1"/>
                </a:solidFill>
                <a:latin typeface="Arial"/>
                <a:cs typeface="Arial"/>
              </a:rPr>
              <a:t>закаливание</a:t>
            </a:r>
            <a:endParaRPr lang="ru-RU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ru-RU" dirty="0"/>
          </a:p>
        </p:txBody>
      </p:sp>
      <p:sp>
        <p:nvSpPr>
          <p:cNvPr id="4" name="AutoShape 4" descr="ÐÐ°ÑÑÐ¸Ð½ÐºÐ¸ Ð¿Ð¾ Ð·Ð°Ð¿ÑÐ¾ÑÑ Ð·Ð´Ð¾ÑÐ¾Ð²ÑÐ¹ Ð¾Ð±ÑÐ°Ð· Ð¶Ð¸Ð·Ð½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ÐÐ°ÑÑÐ¸Ð½ÐºÐ¸ Ð¿Ð¾ Ð·Ð°Ð¿ÑÐ¾ÑÑ Ð·Ð´Ð¾ÑÐ¾Ð²ÑÐ¹ Ð¾Ð±ÑÐ°Ð· Ð¶Ð¸Ð·Ð½Ð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ÐÐ°ÑÑÐ¸Ð½ÐºÐ¸ Ð¿Ð¾ Ð·Ð°Ð¿ÑÐ¾ÑÑ Ð·Ð´Ð¾ÑÐ¾Ð²ÑÐ¹ Ð¾Ð±ÑÐ°Ð· Ð¶Ð¸Ð·Ð½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657600"/>
            <a:ext cx="4953000" cy="263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83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7567110" cy="1143000"/>
          </a:xfrm>
        </p:spPr>
        <p:txBody>
          <a:bodyPr>
            <a:normAutofit fontScale="90000"/>
          </a:bodyPr>
          <a:lstStyle/>
          <a:p>
            <a:r>
              <a:rPr lang="ru-RU" spc="-20" dirty="0">
                <a:solidFill>
                  <a:schemeClr val="accent1">
                    <a:lumMod val="50000"/>
                  </a:schemeClr>
                </a:solidFill>
              </a:rPr>
              <a:t>Физкультурно-оздоровительная </a:t>
            </a:r>
            <a:r>
              <a:rPr lang="ru-RU" spc="-15" dirty="0">
                <a:solidFill>
                  <a:schemeClr val="accent1">
                    <a:lumMod val="50000"/>
                  </a:schemeClr>
                </a:solidFill>
              </a:rPr>
              <a:t>деятельность</a:t>
            </a:r>
            <a:r>
              <a:rPr lang="ru-RU" spc="-5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981200"/>
            <a:ext cx="7924800" cy="4343400"/>
          </a:xfrm>
        </p:spPr>
        <p:txBody>
          <a:bodyPr>
            <a:normAutofit fontScale="62500" lnSpcReduction="20000"/>
          </a:bodyPr>
          <a:lstStyle/>
          <a:p>
            <a:pPr marR="379730" algn="ctr">
              <a:lnSpc>
                <a:spcPct val="100000"/>
              </a:lnSpc>
              <a:spcBef>
                <a:spcPts val="95"/>
              </a:spcBef>
            </a:pPr>
            <a:r>
              <a:rPr lang="ru-RU" sz="2600" b="1" spc="-10" dirty="0">
                <a:solidFill>
                  <a:srgbClr val="9BBA58"/>
                </a:solidFill>
                <a:latin typeface="Arial"/>
                <a:cs typeface="Arial"/>
              </a:rPr>
              <a:t>Создание </a:t>
            </a:r>
            <a:r>
              <a:rPr lang="ru-RU" sz="2600" b="1" spc="-15" dirty="0">
                <a:solidFill>
                  <a:srgbClr val="9BBA58"/>
                </a:solidFill>
                <a:latin typeface="Arial"/>
                <a:cs typeface="Arial"/>
              </a:rPr>
              <a:t>системы </a:t>
            </a:r>
            <a:r>
              <a:rPr lang="ru-RU" sz="2600" b="1" spc="-10" dirty="0">
                <a:solidFill>
                  <a:srgbClr val="9BBA58"/>
                </a:solidFill>
                <a:latin typeface="Arial"/>
                <a:cs typeface="Arial"/>
              </a:rPr>
              <a:t>двигательной активности </a:t>
            </a:r>
            <a:r>
              <a:rPr lang="ru-RU" sz="2600" b="1" spc="-5" dirty="0">
                <a:solidFill>
                  <a:srgbClr val="9BBA58"/>
                </a:solidFill>
                <a:latin typeface="Arial"/>
                <a:cs typeface="Arial"/>
              </a:rPr>
              <a:t>в</a:t>
            </a:r>
            <a:r>
              <a:rPr lang="ru-RU" sz="2600" b="1" spc="225" dirty="0">
                <a:solidFill>
                  <a:srgbClr val="9BBA58"/>
                </a:solidFill>
                <a:latin typeface="Arial"/>
                <a:cs typeface="Arial"/>
              </a:rPr>
              <a:t> </a:t>
            </a:r>
            <a:r>
              <a:rPr lang="ru-RU" sz="2600" b="1" spc="-15" dirty="0" smtClean="0">
                <a:solidFill>
                  <a:srgbClr val="9BBA58"/>
                </a:solidFill>
                <a:latin typeface="Arial"/>
                <a:cs typeface="Arial"/>
              </a:rPr>
              <a:t>течение</a:t>
            </a:r>
            <a:r>
              <a:rPr lang="ru-RU" sz="2600" dirty="0" smtClean="0">
                <a:latin typeface="Arial"/>
                <a:cs typeface="Arial"/>
              </a:rPr>
              <a:t> </a:t>
            </a:r>
            <a:r>
              <a:rPr lang="ru-RU" sz="2600" b="1" spc="-5" dirty="0" smtClean="0">
                <a:solidFill>
                  <a:srgbClr val="9BBA58"/>
                </a:solidFill>
                <a:latin typeface="Arial"/>
                <a:cs typeface="Arial"/>
              </a:rPr>
              <a:t>дня</a:t>
            </a:r>
            <a:r>
              <a:rPr lang="ru-RU" sz="2600" b="1" spc="-5" dirty="0">
                <a:solidFill>
                  <a:srgbClr val="9BBA58"/>
                </a:solidFill>
                <a:latin typeface="Arial"/>
                <a:cs typeface="Arial"/>
              </a:rPr>
              <a:t>:</a:t>
            </a:r>
            <a:endParaRPr lang="ru-RU" sz="2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ru-RU" sz="1800" dirty="0">
              <a:latin typeface="Times New Roman"/>
              <a:cs typeface="Times New Roman"/>
            </a:endParaRPr>
          </a:p>
          <a:p>
            <a:pPr marL="12700">
              <a:lnSpc>
                <a:spcPct val="120000"/>
              </a:lnSpc>
              <a:buSzPct val="95000"/>
              <a:buChar char="•"/>
              <a:tabLst>
                <a:tab pos="102870" algn="l"/>
              </a:tabLst>
            </a:pPr>
            <a:r>
              <a:rPr lang="ru-RU" sz="2600" spc="-5" dirty="0">
                <a:solidFill>
                  <a:schemeClr val="tx1"/>
                </a:solidFill>
                <a:latin typeface="Arial"/>
                <a:cs typeface="Arial"/>
              </a:rPr>
              <a:t>утренняя </a:t>
            </a:r>
            <a:r>
              <a:rPr lang="ru-RU" sz="2600" spc="5" dirty="0">
                <a:solidFill>
                  <a:schemeClr val="tx1"/>
                </a:solidFill>
                <a:latin typeface="Arial"/>
                <a:cs typeface="Arial"/>
              </a:rPr>
              <a:t>гимнастика</a:t>
            </a:r>
            <a:r>
              <a:rPr lang="ru-RU" sz="26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z="2600" spc="-10" dirty="0">
                <a:solidFill>
                  <a:schemeClr val="tx1"/>
                </a:solidFill>
                <a:latin typeface="Arial"/>
                <a:cs typeface="Arial"/>
              </a:rPr>
              <a:t>(ежедневно);</a:t>
            </a:r>
            <a:endParaRPr lang="ru-RU" sz="26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>
              <a:lnSpc>
                <a:spcPct val="120000"/>
              </a:lnSpc>
              <a:buSzPct val="95000"/>
              <a:buChar char="•"/>
              <a:tabLst>
                <a:tab pos="102870" algn="l"/>
              </a:tabLst>
            </a:pPr>
            <a:r>
              <a:rPr lang="ru-RU" sz="2600" spc="-20" dirty="0">
                <a:solidFill>
                  <a:schemeClr val="tx1"/>
                </a:solidFill>
                <a:latin typeface="Arial"/>
                <a:cs typeface="Arial"/>
              </a:rPr>
              <a:t>физкультурные </a:t>
            </a:r>
            <a:r>
              <a:rPr lang="ru-RU" sz="2600" spc="-5" dirty="0">
                <a:solidFill>
                  <a:schemeClr val="tx1"/>
                </a:solidFill>
                <a:latin typeface="Arial"/>
                <a:cs typeface="Arial"/>
              </a:rPr>
              <a:t>занятия </a:t>
            </a:r>
            <a:r>
              <a:rPr lang="ru-RU" sz="2600" dirty="0">
                <a:solidFill>
                  <a:schemeClr val="tx1"/>
                </a:solidFill>
                <a:latin typeface="Arial"/>
                <a:cs typeface="Arial"/>
              </a:rPr>
              <a:t>(3 </a:t>
            </a:r>
            <a:r>
              <a:rPr lang="ru-RU" sz="2600" spc="-10" dirty="0">
                <a:solidFill>
                  <a:schemeClr val="tx1"/>
                </a:solidFill>
                <a:latin typeface="Arial"/>
                <a:cs typeface="Arial"/>
              </a:rPr>
              <a:t>раза </a:t>
            </a:r>
            <a:r>
              <a:rPr lang="ru-RU" sz="2600" dirty="0">
                <a:solidFill>
                  <a:schemeClr val="tx1"/>
                </a:solidFill>
                <a:latin typeface="Arial"/>
                <a:cs typeface="Arial"/>
              </a:rPr>
              <a:t>в</a:t>
            </a:r>
            <a:r>
              <a:rPr lang="ru-RU" sz="2600" spc="-7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z="2600" spc="-20" dirty="0">
                <a:solidFill>
                  <a:schemeClr val="tx1"/>
                </a:solidFill>
                <a:latin typeface="Arial"/>
                <a:cs typeface="Arial"/>
              </a:rPr>
              <a:t>неделю);</a:t>
            </a:r>
            <a:endParaRPr lang="ru-RU" sz="26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>
              <a:lnSpc>
                <a:spcPct val="120000"/>
              </a:lnSpc>
              <a:buSzPct val="95000"/>
              <a:buChar char="•"/>
              <a:tabLst>
                <a:tab pos="102870" algn="l"/>
              </a:tabLst>
            </a:pPr>
            <a:r>
              <a:rPr lang="ru-RU" sz="2600" spc="5" dirty="0">
                <a:solidFill>
                  <a:schemeClr val="tx1"/>
                </a:solidFill>
                <a:latin typeface="Arial"/>
                <a:cs typeface="Arial"/>
              </a:rPr>
              <a:t>музыкальные</a:t>
            </a:r>
            <a:r>
              <a:rPr lang="ru-RU" sz="2600" spc="-5" dirty="0">
                <a:solidFill>
                  <a:schemeClr val="tx1"/>
                </a:solidFill>
                <a:latin typeface="Arial"/>
                <a:cs typeface="Arial"/>
              </a:rPr>
              <a:t> занятия </a:t>
            </a:r>
            <a:r>
              <a:rPr lang="ru-RU" sz="2600" dirty="0">
                <a:solidFill>
                  <a:schemeClr val="tx1"/>
                </a:solidFill>
                <a:latin typeface="Arial"/>
                <a:cs typeface="Arial"/>
              </a:rPr>
              <a:t>(2 </a:t>
            </a:r>
            <a:r>
              <a:rPr lang="ru-RU" sz="2600" spc="-10" dirty="0">
                <a:solidFill>
                  <a:schemeClr val="tx1"/>
                </a:solidFill>
                <a:latin typeface="Arial"/>
                <a:cs typeface="Arial"/>
              </a:rPr>
              <a:t>раза </a:t>
            </a:r>
            <a:r>
              <a:rPr lang="ru-RU" sz="2600" dirty="0">
                <a:solidFill>
                  <a:schemeClr val="tx1"/>
                </a:solidFill>
                <a:latin typeface="Arial"/>
                <a:cs typeface="Arial"/>
              </a:rPr>
              <a:t>в</a:t>
            </a:r>
            <a:r>
              <a:rPr lang="ru-RU" sz="2600" spc="-1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z="2600" spc="-20" dirty="0">
                <a:solidFill>
                  <a:schemeClr val="tx1"/>
                </a:solidFill>
                <a:latin typeface="Arial"/>
                <a:cs typeface="Arial"/>
              </a:rPr>
              <a:t>неделю);</a:t>
            </a:r>
            <a:endParaRPr lang="ru-RU" sz="26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02235" indent="-89535">
              <a:lnSpc>
                <a:spcPct val="120000"/>
              </a:lnSpc>
              <a:buSzPct val="95000"/>
              <a:buChar char="•"/>
              <a:tabLst>
                <a:tab pos="102870" algn="l"/>
              </a:tabLst>
            </a:pPr>
            <a:r>
              <a:rPr lang="ru-RU" sz="2600" spc="-10" dirty="0">
                <a:solidFill>
                  <a:schemeClr val="tx1"/>
                </a:solidFill>
                <a:latin typeface="Arial"/>
                <a:cs typeface="Arial"/>
              </a:rPr>
              <a:t>прогулки </a:t>
            </a:r>
            <a:r>
              <a:rPr lang="ru-RU" sz="2600" dirty="0">
                <a:solidFill>
                  <a:schemeClr val="tx1"/>
                </a:solidFill>
                <a:latin typeface="Arial"/>
                <a:cs typeface="Arial"/>
              </a:rPr>
              <a:t>с </a:t>
            </a:r>
            <a:r>
              <a:rPr lang="ru-RU" sz="2600" spc="-5" dirty="0">
                <a:solidFill>
                  <a:schemeClr val="tx1"/>
                </a:solidFill>
                <a:latin typeface="Arial"/>
                <a:cs typeface="Arial"/>
              </a:rPr>
              <a:t>включением </a:t>
            </a:r>
            <a:r>
              <a:rPr lang="ru-RU" sz="2600" spc="-10" dirty="0">
                <a:solidFill>
                  <a:schemeClr val="tx1"/>
                </a:solidFill>
                <a:latin typeface="Arial"/>
                <a:cs typeface="Arial"/>
              </a:rPr>
              <a:t>подвижных</a:t>
            </a:r>
            <a:r>
              <a:rPr lang="ru-RU" sz="2600" spc="-9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z="2600" dirty="0">
                <a:solidFill>
                  <a:schemeClr val="tx1"/>
                </a:solidFill>
                <a:latin typeface="Arial"/>
                <a:cs typeface="Arial"/>
              </a:rPr>
              <a:t>игр;</a:t>
            </a:r>
          </a:p>
          <a:p>
            <a:pPr marL="12700">
              <a:lnSpc>
                <a:spcPct val="120000"/>
              </a:lnSpc>
              <a:buSzPct val="95000"/>
              <a:buChar char="•"/>
              <a:tabLst>
                <a:tab pos="102870" algn="l"/>
              </a:tabLst>
            </a:pPr>
            <a:r>
              <a:rPr lang="ru-RU" sz="2600" spc="-15" dirty="0">
                <a:solidFill>
                  <a:schemeClr val="tx1"/>
                </a:solidFill>
                <a:latin typeface="Arial"/>
                <a:cs typeface="Arial"/>
              </a:rPr>
              <a:t>оздоровительный </a:t>
            </a:r>
            <a:r>
              <a:rPr lang="ru-RU" sz="2600" spc="-10" dirty="0">
                <a:solidFill>
                  <a:schemeClr val="tx1"/>
                </a:solidFill>
                <a:latin typeface="Arial"/>
                <a:cs typeface="Arial"/>
              </a:rPr>
              <a:t>бег</a:t>
            </a:r>
            <a:r>
              <a:rPr lang="ru-RU" sz="2600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z="2600" spc="-10" dirty="0">
                <a:solidFill>
                  <a:schemeClr val="tx1"/>
                </a:solidFill>
                <a:latin typeface="Arial"/>
                <a:cs typeface="Arial"/>
              </a:rPr>
              <a:t>(ежедневно</a:t>
            </a:r>
            <a:r>
              <a:rPr lang="ru-RU" sz="2600" spc="-10" dirty="0" smtClean="0">
                <a:solidFill>
                  <a:schemeClr val="tx1"/>
                </a:solidFill>
                <a:latin typeface="Arial"/>
                <a:cs typeface="Arial"/>
              </a:rPr>
              <a:t>) со старшего возраста;</a:t>
            </a:r>
            <a:endParaRPr lang="ru-RU" sz="26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120650">
              <a:lnSpc>
                <a:spcPct val="120000"/>
              </a:lnSpc>
              <a:spcBef>
                <a:spcPts val="465"/>
              </a:spcBef>
              <a:buSzPct val="95000"/>
              <a:buChar char="•"/>
              <a:tabLst>
                <a:tab pos="102870" algn="l"/>
              </a:tabLst>
            </a:pPr>
            <a:r>
              <a:rPr lang="ru-RU" sz="2600" spc="-15" dirty="0">
                <a:solidFill>
                  <a:schemeClr val="tx1"/>
                </a:solidFill>
                <a:latin typeface="Arial"/>
                <a:cs typeface="Arial"/>
              </a:rPr>
              <a:t>пальчиковая </a:t>
            </a:r>
            <a:r>
              <a:rPr lang="ru-RU" sz="2600" spc="5" dirty="0">
                <a:solidFill>
                  <a:schemeClr val="tx1"/>
                </a:solidFill>
                <a:latin typeface="Arial"/>
                <a:cs typeface="Arial"/>
              </a:rPr>
              <a:t>гимнастика </a:t>
            </a:r>
            <a:r>
              <a:rPr lang="ru-RU" sz="2600" spc="-10" dirty="0">
                <a:solidFill>
                  <a:schemeClr val="tx1"/>
                </a:solidFill>
                <a:latin typeface="Arial"/>
                <a:cs typeface="Arial"/>
              </a:rPr>
              <a:t>(ежедневно </a:t>
            </a:r>
            <a:r>
              <a:rPr lang="ru-RU" sz="2600" spc="-15" dirty="0">
                <a:solidFill>
                  <a:schemeClr val="tx1"/>
                </a:solidFill>
                <a:latin typeface="Arial"/>
                <a:cs typeface="Arial"/>
              </a:rPr>
              <a:t>во </a:t>
            </a:r>
            <a:r>
              <a:rPr lang="ru-RU" sz="2600" dirty="0">
                <a:solidFill>
                  <a:schemeClr val="tx1"/>
                </a:solidFill>
                <a:latin typeface="Arial"/>
                <a:cs typeface="Arial"/>
              </a:rPr>
              <a:t>время</a:t>
            </a:r>
            <a:r>
              <a:rPr lang="ru-RU" sz="2600" spc="-1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z="2600" spc="-5" dirty="0">
                <a:solidFill>
                  <a:schemeClr val="tx1"/>
                </a:solidFill>
                <a:latin typeface="Arial"/>
                <a:cs typeface="Arial"/>
              </a:rPr>
              <a:t>режимных  моментов)</a:t>
            </a:r>
            <a:endParaRPr lang="ru-RU" sz="26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112395">
              <a:lnSpc>
                <a:spcPct val="120000"/>
              </a:lnSpc>
              <a:spcBef>
                <a:spcPts val="480"/>
              </a:spcBef>
              <a:buSzPct val="95000"/>
              <a:buChar char="•"/>
              <a:tabLst>
                <a:tab pos="102870" algn="l"/>
              </a:tabLst>
            </a:pPr>
            <a:r>
              <a:rPr lang="ru-RU" sz="2600" spc="-15" dirty="0">
                <a:solidFill>
                  <a:schemeClr val="tx1"/>
                </a:solidFill>
                <a:latin typeface="Arial"/>
                <a:cs typeface="Arial"/>
              </a:rPr>
              <a:t>зрительная, </a:t>
            </a:r>
            <a:r>
              <a:rPr lang="ru-RU" sz="2600" spc="-20" dirty="0">
                <a:solidFill>
                  <a:schemeClr val="tx1"/>
                </a:solidFill>
                <a:latin typeface="Arial"/>
                <a:cs typeface="Arial"/>
              </a:rPr>
              <a:t>дыхательная, </a:t>
            </a:r>
            <a:r>
              <a:rPr lang="ru-RU" sz="2600" spc="-5" dirty="0">
                <a:solidFill>
                  <a:schemeClr val="tx1"/>
                </a:solidFill>
                <a:latin typeface="Arial"/>
                <a:cs typeface="Arial"/>
              </a:rPr>
              <a:t>корригирующая </a:t>
            </a:r>
            <a:r>
              <a:rPr lang="ru-RU" sz="2600" spc="5" dirty="0">
                <a:solidFill>
                  <a:schemeClr val="tx1"/>
                </a:solidFill>
                <a:latin typeface="Arial"/>
                <a:cs typeface="Arial"/>
              </a:rPr>
              <a:t>гимнастика </a:t>
            </a:r>
            <a:r>
              <a:rPr lang="ru-RU" sz="2600" spc="-5" dirty="0">
                <a:solidFill>
                  <a:schemeClr val="tx1"/>
                </a:solidFill>
                <a:latin typeface="Arial"/>
                <a:cs typeface="Arial"/>
              </a:rPr>
              <a:t>на  </a:t>
            </a:r>
            <a:r>
              <a:rPr lang="ru-RU" sz="2600" spc="-15" dirty="0">
                <a:solidFill>
                  <a:schemeClr val="tx1"/>
                </a:solidFill>
                <a:latin typeface="Arial"/>
                <a:cs typeface="Arial"/>
              </a:rPr>
              <a:t>соответствующих</a:t>
            </a:r>
            <a:r>
              <a:rPr lang="ru-RU" sz="26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z="2600" spc="-5" dirty="0">
                <a:solidFill>
                  <a:schemeClr val="tx1"/>
                </a:solidFill>
                <a:latin typeface="Arial"/>
                <a:cs typeface="Arial"/>
              </a:rPr>
              <a:t>занятиях)</a:t>
            </a:r>
            <a:endParaRPr lang="ru-RU" sz="26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1049655">
              <a:lnSpc>
                <a:spcPct val="120000"/>
              </a:lnSpc>
              <a:spcBef>
                <a:spcPts val="484"/>
              </a:spcBef>
              <a:buSzPct val="95000"/>
              <a:buChar char="•"/>
              <a:tabLst>
                <a:tab pos="102870" algn="l"/>
              </a:tabLst>
            </a:pPr>
            <a:r>
              <a:rPr lang="ru-RU" sz="2600" spc="-15" dirty="0">
                <a:solidFill>
                  <a:schemeClr val="tx1"/>
                </a:solidFill>
                <a:latin typeface="Arial"/>
                <a:cs typeface="Arial"/>
              </a:rPr>
              <a:t>оздоровительная </a:t>
            </a:r>
            <a:r>
              <a:rPr lang="ru-RU" sz="2600" spc="5" dirty="0">
                <a:solidFill>
                  <a:schemeClr val="tx1"/>
                </a:solidFill>
                <a:latin typeface="Arial"/>
                <a:cs typeface="Arial"/>
              </a:rPr>
              <a:t>гимнастика </a:t>
            </a:r>
            <a:r>
              <a:rPr lang="ru-RU" sz="2600" dirty="0">
                <a:solidFill>
                  <a:schemeClr val="tx1"/>
                </a:solidFill>
                <a:latin typeface="Arial"/>
                <a:cs typeface="Arial"/>
              </a:rPr>
              <a:t>после </a:t>
            </a:r>
            <a:r>
              <a:rPr lang="ru-RU" sz="2600" spc="-10" dirty="0">
                <a:solidFill>
                  <a:schemeClr val="tx1"/>
                </a:solidFill>
                <a:latin typeface="Arial"/>
                <a:cs typeface="Arial"/>
              </a:rPr>
              <a:t>дневного</a:t>
            </a:r>
            <a:r>
              <a:rPr lang="ru-RU" sz="2600" spc="-1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z="2600" dirty="0">
                <a:solidFill>
                  <a:schemeClr val="tx1"/>
                </a:solidFill>
                <a:latin typeface="Arial"/>
                <a:cs typeface="Arial"/>
              </a:rPr>
              <a:t>сна  </a:t>
            </a:r>
            <a:r>
              <a:rPr lang="ru-RU" sz="2600" spc="-10" dirty="0">
                <a:solidFill>
                  <a:schemeClr val="tx1"/>
                </a:solidFill>
                <a:latin typeface="Arial"/>
                <a:cs typeface="Arial"/>
              </a:rPr>
              <a:t>(ежедневно);</a:t>
            </a:r>
            <a:endParaRPr lang="ru-RU" sz="26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238760">
              <a:lnSpc>
                <a:spcPct val="120000"/>
              </a:lnSpc>
              <a:spcBef>
                <a:spcPts val="495"/>
              </a:spcBef>
              <a:buSzPct val="95000"/>
              <a:buChar char="•"/>
              <a:tabLst>
                <a:tab pos="102870" algn="l"/>
              </a:tabLst>
            </a:pPr>
            <a:r>
              <a:rPr lang="ru-RU" sz="2600" spc="-15" dirty="0">
                <a:solidFill>
                  <a:schemeClr val="tx1"/>
                </a:solidFill>
                <a:latin typeface="Arial"/>
                <a:cs typeface="Arial"/>
              </a:rPr>
              <a:t>физкультминутки </a:t>
            </a:r>
            <a:r>
              <a:rPr lang="ru-RU" sz="2600" dirty="0">
                <a:solidFill>
                  <a:schemeClr val="tx1"/>
                </a:solidFill>
                <a:latin typeface="Arial"/>
                <a:cs typeface="Arial"/>
              </a:rPr>
              <a:t>и </a:t>
            </a:r>
            <a:r>
              <a:rPr lang="ru-RU" sz="2600" spc="-5" dirty="0">
                <a:solidFill>
                  <a:schemeClr val="tx1"/>
                </a:solidFill>
                <a:latin typeface="Arial"/>
                <a:cs typeface="Arial"/>
              </a:rPr>
              <a:t>паузы </a:t>
            </a:r>
            <a:r>
              <a:rPr lang="ru-RU" sz="2600" dirty="0">
                <a:solidFill>
                  <a:schemeClr val="tx1"/>
                </a:solidFill>
                <a:latin typeface="Arial"/>
                <a:cs typeface="Arial"/>
              </a:rPr>
              <a:t>(на </a:t>
            </a:r>
            <a:r>
              <a:rPr lang="ru-RU" sz="2600" spc="-5" dirty="0">
                <a:solidFill>
                  <a:schemeClr val="tx1"/>
                </a:solidFill>
                <a:latin typeface="Arial"/>
                <a:cs typeface="Arial"/>
              </a:rPr>
              <a:t>малоподвижных</a:t>
            </a:r>
            <a:r>
              <a:rPr lang="ru-RU" sz="2600" spc="-1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z="2600" spc="-5" dirty="0">
                <a:solidFill>
                  <a:schemeClr val="tx1"/>
                </a:solidFill>
                <a:latin typeface="Arial"/>
                <a:cs typeface="Arial"/>
              </a:rPr>
              <a:t>занятиях,  </a:t>
            </a:r>
            <a:r>
              <a:rPr lang="ru-RU" sz="2600" spc="-10" dirty="0">
                <a:solidFill>
                  <a:schemeClr val="tx1"/>
                </a:solidFill>
                <a:latin typeface="Arial"/>
                <a:cs typeface="Arial"/>
              </a:rPr>
              <a:t>ежедневно);</a:t>
            </a:r>
            <a:endParaRPr lang="ru-RU" sz="26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02235" indent="-89535">
              <a:lnSpc>
                <a:spcPct val="120000"/>
              </a:lnSpc>
              <a:buSzPct val="95000"/>
              <a:buChar char="•"/>
              <a:tabLst>
                <a:tab pos="102870" algn="l"/>
              </a:tabLst>
            </a:pPr>
            <a:r>
              <a:rPr lang="ru-RU" sz="2600" spc="-5" dirty="0">
                <a:solidFill>
                  <a:schemeClr val="tx1"/>
                </a:solidFill>
                <a:latin typeface="Arial"/>
                <a:cs typeface="Arial"/>
              </a:rPr>
              <a:t>эмоциональные </a:t>
            </a:r>
            <a:r>
              <a:rPr lang="ru-RU" sz="2600" spc="-10" dirty="0">
                <a:solidFill>
                  <a:schemeClr val="tx1"/>
                </a:solidFill>
                <a:latin typeface="Arial"/>
                <a:cs typeface="Arial"/>
              </a:rPr>
              <a:t>разрядки,</a:t>
            </a:r>
            <a:r>
              <a:rPr lang="ru-RU" sz="2600" spc="-8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z="2600" spc="-5" dirty="0">
                <a:solidFill>
                  <a:schemeClr val="tx1"/>
                </a:solidFill>
                <a:latin typeface="Arial"/>
                <a:cs typeface="Arial"/>
              </a:rPr>
              <a:t>релаксация;</a:t>
            </a:r>
            <a:endParaRPr lang="ru-RU" sz="26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1420495">
              <a:lnSpc>
                <a:spcPct val="120000"/>
              </a:lnSpc>
              <a:spcBef>
                <a:spcPts val="465"/>
              </a:spcBef>
              <a:buSzPct val="95000"/>
              <a:buChar char="•"/>
              <a:tabLst>
                <a:tab pos="102870" algn="l"/>
              </a:tabLst>
            </a:pPr>
            <a:r>
              <a:rPr lang="ru-RU" sz="2600" spc="-25" dirty="0">
                <a:solidFill>
                  <a:schemeClr val="tx1"/>
                </a:solidFill>
                <a:latin typeface="Arial"/>
                <a:cs typeface="Arial"/>
              </a:rPr>
              <a:t>ходьба </a:t>
            </a:r>
            <a:r>
              <a:rPr lang="ru-RU" sz="2600" spc="-5" dirty="0">
                <a:solidFill>
                  <a:schemeClr val="tx1"/>
                </a:solidFill>
                <a:latin typeface="Arial"/>
                <a:cs typeface="Arial"/>
              </a:rPr>
              <a:t>по </a:t>
            </a:r>
            <a:r>
              <a:rPr lang="ru-RU" sz="2600" dirty="0">
                <a:solidFill>
                  <a:schemeClr val="tx1"/>
                </a:solidFill>
                <a:latin typeface="Arial"/>
                <a:cs typeface="Arial"/>
              </a:rPr>
              <a:t>массажным </a:t>
            </a:r>
            <a:r>
              <a:rPr lang="ru-RU" sz="2600" spc="5" dirty="0">
                <a:solidFill>
                  <a:schemeClr val="tx1"/>
                </a:solidFill>
                <a:latin typeface="Arial"/>
                <a:cs typeface="Arial"/>
              </a:rPr>
              <a:t>коврикам</a:t>
            </a:r>
            <a:r>
              <a:rPr lang="ru-RU" sz="2600" spc="-10" dirty="0">
                <a:solidFill>
                  <a:schemeClr val="tx1"/>
                </a:solidFill>
                <a:latin typeface="Arial"/>
                <a:cs typeface="Arial"/>
              </a:rPr>
              <a:t>  </a:t>
            </a:r>
            <a:r>
              <a:rPr lang="ru-RU" sz="2600" spc="-5" dirty="0">
                <a:solidFill>
                  <a:schemeClr val="tx1"/>
                </a:solidFill>
                <a:latin typeface="Arial"/>
                <a:cs typeface="Arial"/>
              </a:rPr>
              <a:t>(</a:t>
            </a:r>
            <a:r>
              <a:rPr lang="ru-RU" sz="2600" spc="-5" dirty="0" err="1">
                <a:solidFill>
                  <a:schemeClr val="tx1"/>
                </a:solidFill>
                <a:latin typeface="Arial"/>
                <a:cs typeface="Arial"/>
              </a:rPr>
              <a:t>босохождение</a:t>
            </a:r>
            <a:r>
              <a:rPr lang="ru-RU" sz="2600" spc="-5" dirty="0">
                <a:solidFill>
                  <a:schemeClr val="tx1"/>
                </a:solidFill>
                <a:latin typeface="Arial"/>
                <a:cs typeface="Arial"/>
              </a:rPr>
              <a:t>);</a:t>
            </a:r>
            <a:endParaRPr lang="ru-RU" sz="26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>
              <a:lnSpc>
                <a:spcPct val="120000"/>
              </a:lnSpc>
              <a:spcBef>
                <a:spcPts val="15"/>
              </a:spcBef>
              <a:buSzPct val="95000"/>
              <a:buChar char="•"/>
              <a:tabLst>
                <a:tab pos="102870" algn="l"/>
              </a:tabLst>
            </a:pPr>
            <a:r>
              <a:rPr lang="ru-RU" sz="2600" spc="-5" dirty="0">
                <a:solidFill>
                  <a:schemeClr val="tx1"/>
                </a:solidFill>
                <a:latin typeface="Arial"/>
                <a:cs typeface="Arial"/>
              </a:rPr>
              <a:t>спортивные досуги, </a:t>
            </a:r>
            <a:r>
              <a:rPr lang="ru-RU" sz="2600" spc="-15" dirty="0">
                <a:solidFill>
                  <a:schemeClr val="tx1"/>
                </a:solidFill>
                <a:latin typeface="Arial"/>
                <a:cs typeface="Arial"/>
              </a:rPr>
              <a:t>развлечения, </a:t>
            </a:r>
            <a:r>
              <a:rPr lang="ru-RU" sz="2600" spc="-10" dirty="0">
                <a:solidFill>
                  <a:schemeClr val="tx1"/>
                </a:solidFill>
                <a:latin typeface="Arial"/>
                <a:cs typeface="Arial"/>
              </a:rPr>
              <a:t>праздники.</a:t>
            </a:r>
            <a:endParaRPr lang="ru-RU" sz="26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597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7024744" cy="1143000"/>
          </a:xfrm>
        </p:spPr>
        <p:txBody>
          <a:bodyPr>
            <a:normAutofit fontScale="90000"/>
          </a:bodyPr>
          <a:lstStyle/>
          <a:p>
            <a:pPr marL="635">
              <a:lnSpc>
                <a:spcPct val="100000"/>
              </a:lnSpc>
              <a:spcBef>
                <a:spcPts val="95"/>
              </a:spcBef>
            </a:pPr>
            <a:r>
              <a:rPr lang="ru-RU" spc="-65" dirty="0" smtClean="0">
                <a:solidFill>
                  <a:schemeClr val="accent1">
                    <a:lumMod val="50000"/>
                  </a:schemeClr>
                </a:solidFill>
              </a:rPr>
              <a:t>Помощники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pc="-150" dirty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pc="-125" dirty="0">
                <a:solidFill>
                  <a:schemeClr val="accent1">
                    <a:lumMod val="50000"/>
                  </a:schemeClr>
                </a:solidFill>
              </a:rPr>
              <a:t>сохранении</a:t>
            </a:r>
            <a:r>
              <a:rPr lang="ru-RU" spc="-195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pc="-120" dirty="0">
                <a:solidFill>
                  <a:schemeClr val="accent1">
                    <a:lumMod val="50000"/>
                  </a:schemeClr>
                </a:solidFill>
              </a:rPr>
              <a:t>здоровья.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3" y="2323652"/>
            <a:ext cx="3985708" cy="3508977"/>
          </a:xfrm>
        </p:spPr>
        <p:txBody>
          <a:bodyPr/>
          <a:lstStyle/>
          <a:p>
            <a:pPr marR="304800" algn="ctr">
              <a:spcBef>
                <a:spcPts val="95"/>
              </a:spcBef>
            </a:pPr>
            <a:r>
              <a:rPr lang="ru-RU" b="1" spc="-145" dirty="0">
                <a:latin typeface="Arial"/>
                <a:cs typeface="Arial"/>
              </a:rPr>
              <a:t>Режим</a:t>
            </a:r>
            <a:r>
              <a:rPr lang="ru-RU" b="1" spc="-150" dirty="0">
                <a:latin typeface="Arial"/>
                <a:cs typeface="Arial"/>
              </a:rPr>
              <a:t> </a:t>
            </a:r>
            <a:r>
              <a:rPr lang="ru-RU" b="1" spc="-114" dirty="0" smtClean="0">
                <a:latin typeface="Arial"/>
                <a:cs typeface="Arial"/>
              </a:rPr>
              <a:t>дня</a:t>
            </a:r>
          </a:p>
          <a:p>
            <a:pPr marR="304800" algn="ctr">
              <a:spcBef>
                <a:spcPts val="95"/>
              </a:spcBef>
            </a:pPr>
            <a:endParaRPr lang="ru-RU" b="1" spc="-114" dirty="0" smtClean="0">
              <a:latin typeface="Arial"/>
              <a:cs typeface="Arial"/>
            </a:endParaRPr>
          </a:p>
          <a:p>
            <a:pPr marR="304800" algn="ctr">
              <a:spcBef>
                <a:spcPts val="95"/>
              </a:spcBef>
            </a:pPr>
            <a:r>
              <a:rPr lang="ru-RU" b="1" spc="-135" dirty="0" smtClean="0">
                <a:latin typeface="Arial"/>
                <a:cs typeface="Arial"/>
              </a:rPr>
              <a:t>Личная</a:t>
            </a:r>
            <a:r>
              <a:rPr lang="ru-RU" b="1" spc="-155" dirty="0" smtClean="0">
                <a:latin typeface="Arial"/>
                <a:cs typeface="Arial"/>
              </a:rPr>
              <a:t> </a:t>
            </a:r>
            <a:r>
              <a:rPr lang="ru-RU" b="1" spc="-95" dirty="0" smtClean="0">
                <a:latin typeface="Arial"/>
                <a:cs typeface="Arial"/>
              </a:rPr>
              <a:t>гигиена</a:t>
            </a:r>
          </a:p>
          <a:p>
            <a:pPr marR="304800" algn="ctr">
              <a:spcBef>
                <a:spcPts val="95"/>
              </a:spcBef>
            </a:pPr>
            <a:endParaRPr lang="ru-RU" b="1" spc="-95" dirty="0" smtClean="0">
              <a:latin typeface="Arial"/>
              <a:cs typeface="Arial"/>
            </a:endParaRPr>
          </a:p>
          <a:p>
            <a:pPr marR="304800" algn="ctr">
              <a:spcBef>
                <a:spcPts val="95"/>
              </a:spcBef>
            </a:pPr>
            <a:r>
              <a:rPr lang="ru-RU" b="1" spc="-145" dirty="0" smtClean="0">
                <a:latin typeface="Arial"/>
                <a:cs typeface="Arial"/>
              </a:rPr>
              <a:t>Правильное</a:t>
            </a:r>
            <a:r>
              <a:rPr lang="ru-RU" b="1" spc="-200" dirty="0" smtClean="0">
                <a:latin typeface="Arial"/>
                <a:cs typeface="Arial"/>
              </a:rPr>
              <a:t> </a:t>
            </a:r>
            <a:r>
              <a:rPr lang="ru-RU" b="1" spc="-125" dirty="0" smtClean="0">
                <a:latin typeface="Arial"/>
                <a:cs typeface="Arial"/>
              </a:rPr>
              <a:t>питание</a:t>
            </a:r>
            <a:endParaRPr lang="ru-RU" sz="2800" b="1" dirty="0">
              <a:latin typeface="Arial"/>
              <a:cs typeface="Arial"/>
            </a:endParaRPr>
          </a:p>
          <a:p>
            <a:endParaRPr lang="ru-RU" dirty="0"/>
          </a:p>
        </p:txBody>
      </p:sp>
      <p:sp>
        <p:nvSpPr>
          <p:cNvPr id="4" name="object 9"/>
          <p:cNvSpPr/>
          <p:nvPr/>
        </p:nvSpPr>
        <p:spPr>
          <a:xfrm>
            <a:off x="5638800" y="2133600"/>
            <a:ext cx="2309876" cy="2087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7"/>
          <p:cNvSpPr/>
          <p:nvPr/>
        </p:nvSpPr>
        <p:spPr>
          <a:xfrm>
            <a:off x="5760276" y="4584954"/>
            <a:ext cx="2066924" cy="1631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/>
        </p:nvSpPr>
        <p:spPr>
          <a:xfrm>
            <a:off x="1828800" y="4724400"/>
            <a:ext cx="2809875" cy="1652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359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7024744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Соблюдение режима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5"/>
          <p:cNvSpPr>
            <a:spLocks noGrp="1"/>
          </p:cNvSpPr>
          <p:nvPr>
            <p:ph idx="1"/>
          </p:nvPr>
        </p:nvSpPr>
        <p:spPr>
          <a:xfrm>
            <a:off x="609600" y="1752600"/>
            <a:ext cx="3833308" cy="449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68580" indent="0"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1828800"/>
            <a:ext cx="3810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Режим дня-это  распорядок  дел</a:t>
            </a:r>
            <a:r>
              <a:rPr lang="ru-RU" dirty="0" smtClean="0"/>
              <a:t>, которые </a:t>
            </a:r>
            <a:r>
              <a:rPr lang="ru-RU" dirty="0"/>
              <a:t>вы  совершаете в</a:t>
            </a:r>
          </a:p>
          <a:p>
            <a:r>
              <a:rPr lang="ru-RU" dirty="0"/>
              <a:t>течение дня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Это значит</a:t>
            </a:r>
            <a:r>
              <a:rPr lang="ru-RU" dirty="0"/>
              <a:t>, что все нужно</a:t>
            </a:r>
          </a:p>
          <a:p>
            <a:r>
              <a:rPr lang="ru-RU" dirty="0"/>
              <a:t>делать в</a:t>
            </a:r>
          </a:p>
          <a:p>
            <a:r>
              <a:rPr lang="ru-RU" dirty="0"/>
              <a:t>определенное время  и в нужной</a:t>
            </a:r>
          </a:p>
          <a:p>
            <a:r>
              <a:rPr lang="ru-RU" dirty="0"/>
              <a:t>последовательности.  В режиме дня нужно  планировать время  для всего: для сна и  образовательной</a:t>
            </a:r>
          </a:p>
          <a:p>
            <a:r>
              <a:rPr lang="ru-RU" dirty="0"/>
              <a:t>деятельности, для  отдыха и занятий  спортом. Но самое  главное – режим</a:t>
            </a:r>
          </a:p>
          <a:p>
            <a:r>
              <a:rPr lang="ru-RU" dirty="0"/>
              <a:t>надо соблюдать.</a:t>
            </a:r>
          </a:p>
        </p:txBody>
      </p:sp>
    </p:spTree>
    <p:extLst>
      <p:ext uri="{BB962C8B-B14F-4D97-AF65-F5344CB8AC3E}">
        <p14:creationId xmlns:p14="http://schemas.microsoft.com/office/powerpoint/2010/main" val="393315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685800"/>
            <a:ext cx="7024744" cy="41674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УТРЕННЯЯ ГИМНАСТИКА (ЕЖЕДНЕВНО)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14500"/>
            <a:ext cx="4094706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986" y="3048000"/>
            <a:ext cx="3799614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19600" y="118425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6255">
              <a:lnSpc>
                <a:spcPct val="100000"/>
              </a:lnSpc>
              <a:spcBef>
                <a:spcPts val="200"/>
              </a:spcBef>
            </a:pPr>
            <a:r>
              <a:rPr lang="ru-RU" spc="-120" dirty="0">
                <a:latin typeface="Arial"/>
                <a:cs typeface="Arial"/>
              </a:rPr>
              <a:t>"Если </a:t>
            </a:r>
            <a:r>
              <a:rPr lang="ru-RU" spc="-75" dirty="0">
                <a:latin typeface="Arial"/>
                <a:cs typeface="Arial"/>
              </a:rPr>
              <a:t>день </a:t>
            </a:r>
            <a:r>
              <a:rPr lang="ru-RU" spc="-105" dirty="0">
                <a:latin typeface="Arial"/>
                <a:cs typeface="Arial"/>
              </a:rPr>
              <a:t>начать </a:t>
            </a:r>
            <a:r>
              <a:rPr lang="ru-RU" spc="-140" dirty="0">
                <a:latin typeface="Arial"/>
                <a:cs typeface="Arial"/>
              </a:rPr>
              <a:t>с </a:t>
            </a:r>
            <a:r>
              <a:rPr lang="ru-RU" spc="-60" dirty="0">
                <a:latin typeface="Arial"/>
                <a:cs typeface="Arial"/>
              </a:rPr>
              <a:t>зарядки </a:t>
            </a:r>
            <a:r>
              <a:rPr lang="ru-RU" spc="-105" dirty="0">
                <a:latin typeface="Arial"/>
                <a:cs typeface="Arial"/>
              </a:rPr>
              <a:t>– </a:t>
            </a:r>
            <a:r>
              <a:rPr lang="ru-RU" spc="-90" dirty="0">
                <a:latin typeface="Arial"/>
                <a:cs typeface="Arial"/>
              </a:rPr>
              <a:t>значит,</a:t>
            </a:r>
            <a:r>
              <a:rPr lang="ru-RU" spc="-10" dirty="0">
                <a:latin typeface="Arial"/>
                <a:cs typeface="Arial"/>
              </a:rPr>
              <a:t> </a:t>
            </a:r>
            <a:r>
              <a:rPr lang="ru-RU" spc="-110" dirty="0">
                <a:latin typeface="Arial"/>
                <a:cs typeface="Arial"/>
              </a:rPr>
              <a:t>будет</a:t>
            </a:r>
            <a:endParaRPr lang="ru-RU" dirty="0">
              <a:latin typeface="Arial"/>
              <a:cs typeface="Arial"/>
            </a:endParaRPr>
          </a:p>
          <a:p>
            <a:pPr marL="516255">
              <a:lnSpc>
                <a:spcPct val="100000"/>
              </a:lnSpc>
            </a:pPr>
            <a:r>
              <a:rPr lang="ru-RU" spc="-114" dirty="0">
                <a:latin typeface="Arial"/>
                <a:cs typeface="Arial"/>
              </a:rPr>
              <a:t>всё </a:t>
            </a:r>
            <a:r>
              <a:rPr lang="ru-RU" spc="-95" dirty="0">
                <a:latin typeface="Arial"/>
                <a:cs typeface="Arial"/>
              </a:rPr>
              <a:t>в</a:t>
            </a:r>
            <a:r>
              <a:rPr lang="ru-RU" spc="-65" dirty="0">
                <a:latin typeface="Arial"/>
                <a:cs typeface="Arial"/>
              </a:rPr>
              <a:t> </a:t>
            </a:r>
            <a:r>
              <a:rPr lang="ru-RU" spc="-20" dirty="0">
                <a:latin typeface="Arial"/>
                <a:cs typeface="Arial"/>
              </a:rPr>
              <a:t>порядке!”</a:t>
            </a:r>
            <a:endParaRPr lang="ru-RU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</TotalTime>
  <Words>686</Words>
  <Application>Microsoft Office PowerPoint</Application>
  <PresentationFormat>Экран (4:3)</PresentationFormat>
  <Paragraphs>123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Остин</vt:lpstr>
      <vt:lpstr>Чтоб ребенок рос здоровым </vt:lpstr>
      <vt:lpstr>Для каждого из нас самым ценным  является здоровье.  Если ты здоров, то  легко справишься с любым делом. «Здоровье ни за какие деньги не купишь» «Здоровье дороже золота».   Его необходимо беречь и укреплять. </vt:lpstr>
      <vt:lpstr>Здоровье- наличие у здорового человека состояния полного физического, психического и социального благополучия, а не только отсутствие болезней или физических дефектов. (с) Всемирная организация здоровья</vt:lpstr>
      <vt:lpstr>Главные факторы здоровья:</vt:lpstr>
      <vt:lpstr>Здоровый образ  жизни </vt:lpstr>
      <vt:lpstr>Физкультурно-оздоровительная деятельность :</vt:lpstr>
      <vt:lpstr>Помощники в сохранении здоровья.</vt:lpstr>
      <vt:lpstr>Соблюдение режима</vt:lpstr>
      <vt:lpstr>УТРЕННЯЯ ГИМНАСТИКА (ЕЖЕДНЕВНО)</vt:lpstr>
      <vt:lpstr>Презентация PowerPoint</vt:lpstr>
      <vt:lpstr>Презентация PowerPoint</vt:lpstr>
      <vt:lpstr>Презентация PowerPoint</vt:lpstr>
      <vt:lpstr>Презентация PowerPoint</vt:lpstr>
      <vt:lpstr>подвижные игры </vt:lpstr>
      <vt:lpstr>Презентация PowerPoint</vt:lpstr>
      <vt:lpstr>Презентация PowerPoint</vt:lpstr>
      <vt:lpstr>Презентация PowerPoint</vt:lpstr>
      <vt:lpstr>физкультминутка </vt:lpstr>
      <vt:lpstr>Зрительная гимнастика</vt:lpstr>
      <vt:lpstr>Хороводная игра</vt:lpstr>
      <vt:lpstr>Пауза - релаксация</vt:lpstr>
      <vt:lpstr>Ежедневно гулять на свежем воздухе.</vt:lpstr>
      <vt:lpstr>Презентация PowerPoint</vt:lpstr>
      <vt:lpstr>Эффективны  ходьба и бег</vt:lpstr>
      <vt:lpstr>Презентация PowerPoint</vt:lpstr>
      <vt:lpstr>Зимние игры на улице</vt:lpstr>
      <vt:lpstr>Зимние прогулки</vt:lpstr>
      <vt:lpstr>Культурно-гигиенические навыки:</vt:lpstr>
      <vt:lpstr>Умывание после сна</vt:lpstr>
      <vt:lpstr>Создаем прически</vt:lpstr>
      <vt:lpstr>Мыть руки с мылом  перед едой, после  прогулки и игр.</vt:lpstr>
      <vt:lpstr>Режим питания</vt:lpstr>
      <vt:lpstr>Полоскание горла после еды</vt:lpstr>
      <vt:lpstr>Профилактика простудных заболеваний.Фитонциды.</vt:lpstr>
      <vt:lpstr>Презентация PowerPoint</vt:lpstr>
      <vt:lpstr>Фрукты,овощи и соки-для  защитных сил организма.</vt:lpstr>
      <vt:lpstr>Рациональное питание.</vt:lpstr>
      <vt:lpstr>Проветривание комнаты</vt:lpstr>
      <vt:lpstr>оздоровительная гимнастика после дневного сна (ежедневно); </vt:lpstr>
      <vt:lpstr>Хождение по «дорожке здоровья»</vt:lpstr>
      <vt:lpstr>Оздоровительные моменты-  положительные эмоции. </vt:lpstr>
      <vt:lpstr>Презентация PowerPoint</vt:lpstr>
      <vt:lpstr>Презентация PowerPoint</vt:lpstr>
      <vt:lpstr>Профилактическая работа</vt:lpstr>
      <vt:lpstr>      Спасибо за внимание.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Для каждого из нас самым ценным является здоровье. Если ты здоров, то легко справишься с любым делом. Купить здоровье невозможно. Его необходимо беречь и укреплять. Для этого нужно:</dc:title>
  <dc:creator>Сергей</dc:creator>
  <cp:lastModifiedBy>Компьютер</cp:lastModifiedBy>
  <cp:revision>27</cp:revision>
  <dcterms:created xsi:type="dcterms:W3CDTF">2019-05-20T17:34:44Z</dcterms:created>
  <dcterms:modified xsi:type="dcterms:W3CDTF">2019-05-29T16:42:08Z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2012-10-12T00:00:00Z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2019-05-20T00:00:00Z</vt:filetime>
  </property>
</Properties>
</file>