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7"/>
  </p:notesMasterIdLst>
  <p:sldIdLst>
    <p:sldId id="256" r:id="rId2"/>
    <p:sldId id="277" r:id="rId3"/>
    <p:sldId id="258" r:id="rId4"/>
    <p:sldId id="261" r:id="rId5"/>
    <p:sldId id="260" r:id="rId6"/>
    <p:sldId id="259" r:id="rId7"/>
    <p:sldId id="263" r:id="rId8"/>
    <p:sldId id="281" r:id="rId9"/>
    <p:sldId id="264" r:id="rId10"/>
    <p:sldId id="265" r:id="rId11"/>
    <p:sldId id="266" r:id="rId12"/>
    <p:sldId id="279" r:id="rId13"/>
    <p:sldId id="280" r:id="rId14"/>
    <p:sldId id="282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99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2383" autoAdjust="0"/>
  </p:normalViewPr>
  <p:slideViewPr>
    <p:cSldViewPr snapToGrid="0">
      <p:cViewPr varScale="1">
        <p:scale>
          <a:sx n="67" d="100"/>
          <a:sy n="67" d="100"/>
        </p:scale>
        <p:origin x="-14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0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C6A0F-4E1F-44A7-A1E8-7E04FE789D92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516F5-7926-4A69-AAD3-2AC59FEBF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259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516F5-7926-4A69-AAD3-2AC59FEBFB7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6576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516F5-7926-4A69-AAD3-2AC59FEBFB7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6877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435101"/>
            <a:ext cx="7772400" cy="965199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200" y="2725738"/>
            <a:ext cx="6858000" cy="474662"/>
          </a:xfrm>
          <a:solidFill>
            <a:schemeClr val="lt1">
              <a:alpha val="74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1CD846-2E90-4275-A6DB-8C33ACAB1C8B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05F6E-27C3-4C39-9291-B93E5760EB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2525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1CD846-2E90-4275-A6DB-8C33ACAB1C8B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05F6E-27C3-4C39-9291-B93E5760EB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7850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1CD846-2E90-4275-A6DB-8C33ACAB1C8B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05F6E-27C3-4C39-9291-B93E5760EB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2925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8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1CD846-2E90-4275-A6DB-8C33ACAB1C8B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05F6E-27C3-4C39-9291-B93E5760EB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3565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1CD846-2E90-4275-A6DB-8C33ACAB1C8B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05F6E-27C3-4C39-9291-B93E5760EB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7710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1CD846-2E90-4275-A6DB-8C33ACAB1C8B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05F6E-27C3-4C39-9291-B93E5760EB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5659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1CD846-2E90-4275-A6DB-8C33ACAB1C8B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05F6E-27C3-4C39-9291-B93E5760EB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5019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1CD846-2E90-4275-A6DB-8C33ACAB1C8B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05F6E-27C3-4C39-9291-B93E5760EB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0939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1CD846-2E90-4275-A6DB-8C33ACAB1C8B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05F6E-27C3-4C39-9291-B93E5760EB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4224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1CD846-2E90-4275-A6DB-8C33ACAB1C8B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05F6E-27C3-4C39-9291-B93E5760EB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269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1CD846-2E90-4275-A6DB-8C33ACAB1C8B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05F6E-27C3-4C39-9291-B93E5760EB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0579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7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61CD846-2E90-4275-A6DB-8C33ACAB1C8B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1A05F6E-27C3-4C39-9291-B93E5760EB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684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026" y="2000251"/>
            <a:ext cx="7241924" cy="3086100"/>
          </a:xfrm>
          <a:ln>
            <a:solidFill>
              <a:schemeClr val="accent4">
                <a:lumMod val="75000"/>
              </a:schemeClr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ru-RU" sz="4800" b="1" i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«Развитие логического мышления у детей </a:t>
            </a:r>
            <a:r>
              <a:rPr lang="ru-RU" sz="4800" b="1" i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старшего дошкольного возраста</a:t>
            </a:r>
            <a:r>
              <a:rPr lang="ru-RU" sz="4800" b="1" i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b="1" i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650" y="357188"/>
            <a:ext cx="73545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Консультация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</a:p>
          <a:p>
            <a:pPr algn="ctr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родителей на 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тему:</a:t>
            </a:r>
            <a:endParaRPr lang="uk-UA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08325" y="10269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9026" y="5452588"/>
            <a:ext cx="7156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– дефектолог </a:t>
            </a:r>
            <a:r>
              <a:rPr lang="uk-UA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Горюнова</a:t>
            </a:r>
            <a:r>
              <a:rPr lang="uk-UA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В.А.</a:t>
            </a:r>
            <a:endParaRPr lang="uk-UA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882865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/>
        </p:nvSpPr>
        <p:spPr>
          <a:xfrm>
            <a:off x="200026" y="200025"/>
            <a:ext cx="7586662" cy="94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45720" tIns="0" rIns="45720" bIns="0" anchor="ctr" anchorCtr="0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200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5200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со счетными </a:t>
            </a:r>
            <a:r>
              <a:rPr lang="ru-RU" sz="5200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палочками</a:t>
            </a:r>
            <a:endParaRPr lang="ru-RU" sz="5200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/>
        </p:nvSpPr>
        <p:spPr>
          <a:xfrm>
            <a:off x="648872" y="1233461"/>
            <a:ext cx="8877300" cy="85165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геометрических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представлений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развивать пространственное воображение детей.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89115" y="2981891"/>
            <a:ext cx="3085628" cy="29661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7173" y="2922135"/>
            <a:ext cx="3475177" cy="30856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96337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/>
        </p:nvSpPr>
        <p:spPr>
          <a:xfrm>
            <a:off x="623655" y="1172177"/>
            <a:ext cx="8952964" cy="137437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Развивать мышление, воображение,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множества мелких деталей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создавать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единый образ.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291" y="2684207"/>
            <a:ext cx="2722265" cy="25495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9545" y="2067755"/>
            <a:ext cx="2892255" cy="22799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6207" y="4527676"/>
            <a:ext cx="2647100" cy="21852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23655" y="333698"/>
            <a:ext cx="6642383" cy="7008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КОНСТРУКТОРЫ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875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5559" y="425853"/>
            <a:ext cx="6099687" cy="945157"/>
          </a:xfrm>
          <a:ln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Пазлы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9246" y="164972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Развивать мышление, память, воображение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250" y="2900516"/>
            <a:ext cx="3200746" cy="28611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3272" y="3687096"/>
            <a:ext cx="3305951" cy="27496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54283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538" y="318654"/>
            <a:ext cx="5544127" cy="87520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Блоки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Дьенеша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1538" y="1362380"/>
            <a:ext cx="75552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логических, аналитических способностей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687" y="2735937"/>
            <a:ext cx="5791200" cy="3746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2724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5186363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Воскобовича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алентина\Desktop\воскобович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4" y="2000250"/>
            <a:ext cx="3757613" cy="2928938"/>
          </a:xfrm>
          <a:prstGeom prst="rect">
            <a:avLst/>
          </a:prstGeom>
          <a:noFill/>
        </p:spPr>
      </p:pic>
      <p:pic>
        <p:nvPicPr>
          <p:cNvPr id="1027" name="Picture 3" descr="C:\Users\Валентина\Desktop\геоконт.jpg"/>
          <p:cNvPicPr>
            <a:picLocks noChangeAspect="1" noChangeArrowheads="1"/>
          </p:cNvPicPr>
          <p:nvPr/>
        </p:nvPicPr>
        <p:blipFill>
          <a:blip r:embed="rId3" cstate="print"/>
          <a:srcRect l="10674" t="4226" r="9691" b="5391"/>
          <a:stretch>
            <a:fillRect/>
          </a:stretch>
        </p:blipFill>
        <p:spPr bwMode="auto">
          <a:xfrm>
            <a:off x="5386388" y="1971677"/>
            <a:ext cx="2400300" cy="2413000"/>
          </a:xfrm>
          <a:prstGeom prst="rect">
            <a:avLst/>
          </a:prstGeom>
          <a:noFill/>
        </p:spPr>
      </p:pic>
      <p:pic>
        <p:nvPicPr>
          <p:cNvPr id="1028" name="Picture 4" descr="C:\Users\Валентина\Desktop\геоконт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5425" y="4586748"/>
            <a:ext cx="6291263" cy="20950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/>
          </p:cNvSpPr>
          <p:nvPr/>
        </p:nvSpPr>
        <p:spPr>
          <a:xfrm>
            <a:off x="810480" y="1179871"/>
            <a:ext cx="6258914" cy="44290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6600" b="1" i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6600" b="1" i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6600" b="1" i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ВНИМАНИЕ</a:t>
            </a:r>
            <a:r>
              <a:rPr lang="ru-RU" sz="66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714951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7778E-6 2.59259E-6 L -2.77778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/>
          </p:cNvSpPr>
          <p:nvPr/>
        </p:nvSpPr>
        <p:spPr>
          <a:xfrm>
            <a:off x="304801" y="695251"/>
            <a:ext cx="7777315" cy="569393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47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4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развитие познавательных и логических способностей.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ru-RU" sz="3000" b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47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47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ru-RU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2913" indent="-4429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15000"/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способность детей к анализу и синтезу.</a:t>
            </a:r>
          </a:p>
          <a:p>
            <a:pPr marL="442913" indent="-4429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15000"/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образное логическое  мышление, произвольное внимание.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pPr marL="442913" indent="-4429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15000"/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Развивать у детей: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речь 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умение рассуждать, доказывать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познавательные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интересы, творческое воображение.</a:t>
            </a:r>
          </a:p>
          <a:p>
            <a:pPr marL="442913" indent="-4429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15000"/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Воспитывать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коммуникативные навыки, стремления к преодолению трудностей, уверенности в себе, желание вовремя прийти на помощь сверстникам.</a:t>
            </a:r>
          </a:p>
        </p:txBody>
      </p:sp>
    </p:spTree>
    <p:extLst>
      <p:ext uri="{BB962C8B-B14F-4D97-AF65-F5344CB8AC3E}">
        <p14:creationId xmlns:p14="http://schemas.microsoft.com/office/powerpoint/2010/main" xmlns="" val="2798824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1751" y="112901"/>
            <a:ext cx="4681773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7" name="Содержимое 2"/>
          <p:cNvSpPr>
            <a:spLocks noGrp="1"/>
          </p:cNvSpPr>
          <p:nvPr/>
        </p:nvSpPr>
        <p:spPr>
          <a:xfrm>
            <a:off x="176982" y="1042220"/>
            <a:ext cx="8406580" cy="491612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39750" indent="-53975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15000"/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Именно с логического мышления начинается формирование мировоззрения ребенка.</a:t>
            </a:r>
          </a:p>
          <a:p>
            <a:pPr marL="539750" indent="-53975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15000"/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процессе развития логического мышления у ребенка формируются умения рассуждать, делать умозаключения в соответствии с законами логики, построение причинно-следственных связей.</a:t>
            </a:r>
          </a:p>
          <a:p>
            <a:pPr marL="539750" indent="-53975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15000"/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Также развиваются такие качества как: любознательность, сообразительность, смекалка, наблюдательность, самостоятельность, память, внимание.</a:t>
            </a:r>
          </a:p>
          <a:p>
            <a:pPr marL="539750" indent="-53975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15000"/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Развивается речь ребенка, так как он высказывается посредством слова.</a:t>
            </a:r>
          </a:p>
          <a:p>
            <a:pPr marL="539750" indent="-53975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15000"/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Овладение логическими формами мышления в дошкольном возрасте способствует развитию умственных способностей, что необходимо для успешного  перехода детей к школьному обучению. </a:t>
            </a:r>
          </a:p>
        </p:txBody>
      </p:sp>
    </p:spTree>
    <p:extLst>
      <p:ext uri="{BB962C8B-B14F-4D97-AF65-F5344CB8AC3E}">
        <p14:creationId xmlns:p14="http://schemas.microsoft.com/office/powerpoint/2010/main" xmlns="" val="1696330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/>
        </p:nvSpPr>
        <p:spPr>
          <a:xfrm>
            <a:off x="442912" y="760310"/>
            <a:ext cx="7258051" cy="12276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45720" tIns="0" rIns="45720" bIns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3600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600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Логическое </a:t>
            </a:r>
            <a:r>
              <a:rPr lang="ru-RU" sz="3600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мышление и</a:t>
            </a:r>
            <a:br>
              <a:rPr lang="ru-RU" sz="3600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600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 </a:t>
            </a:r>
            <a:r>
              <a:rPr lang="ru-RU" sz="3600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</a:p>
        </p:txBody>
      </p:sp>
      <p:sp>
        <p:nvSpPr>
          <p:cNvPr id="7" name="Содержимое 2"/>
          <p:cNvSpPr>
            <a:spLocks noGrp="1"/>
          </p:cNvSpPr>
          <p:nvPr/>
        </p:nvSpPr>
        <p:spPr>
          <a:xfrm>
            <a:off x="216310" y="1956619"/>
            <a:ext cx="7669159" cy="479814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54013" indent="-354013" algn="just"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5000"/>
              <a:buFont typeface="Wingdings" panose="05000000000000000000" pitchFamily="2" charset="2"/>
              <a:buChar char="v"/>
              <a:tabLst>
                <a:tab pos="541338" algn="l"/>
              </a:tabLs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Логическое мышление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это система навыков, позволяющая выражать мысли в ясной и отчетливой форме, а главное понимать суть вещей, происходящих процессов.</a:t>
            </a:r>
          </a:p>
          <a:p>
            <a:pPr marL="354013" indent="-354013" algn="just"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5000"/>
              <a:buFont typeface="Wingdings" panose="05000000000000000000" pitchFamily="2" charset="2"/>
              <a:buChar char="v"/>
              <a:tabLst>
                <a:tab pos="541338" algn="l"/>
              </a:tabLst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Лучше всего привычку логично думать прививать ребенку с дошкольного возраста, но не предлагая ему готовый ответ на заданный вопрос, а давая возможность найти решение самому. В этом поможет дидактическая игра.</a:t>
            </a:r>
          </a:p>
          <a:p>
            <a:pPr marL="354013" indent="-354013" algn="just">
              <a:spcBef>
                <a:spcPts val="0"/>
              </a:spcBef>
              <a:spcAft>
                <a:spcPts val="1800"/>
              </a:spcAft>
              <a:buClr>
                <a:srgbClr val="C00000"/>
              </a:buClr>
              <a:buSzPct val="115000"/>
              <a:buFont typeface="Wingdings" panose="05000000000000000000" pitchFamily="2" charset="2"/>
              <a:buChar char="v"/>
              <a:tabLst>
                <a:tab pos="541338" algn="l"/>
              </a:tabLst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Дидактическая игра делает процесс обучения легким, занимательным. Та или иная умственная задача, заключенная в игру, решается в ходе доступной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привлекательной для детей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3962221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517151" y="644791"/>
            <a:ext cx="7239000" cy="6727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45720" tIns="0" rIns="45720" bIns="0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4400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Мыслительные операции</a:t>
            </a:r>
          </a:p>
        </p:txBody>
      </p:sp>
      <p:sp>
        <p:nvSpPr>
          <p:cNvPr id="5" name="Содержимое 2"/>
          <p:cNvSpPr>
            <a:spLocks noGrp="1"/>
          </p:cNvSpPr>
          <p:nvPr/>
        </p:nvSpPr>
        <p:spPr>
          <a:xfrm>
            <a:off x="0" y="1602659"/>
            <a:ext cx="7993623" cy="482763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Мышление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очень сложный процесс, включающий несколько видов психической деятельности.</a:t>
            </a:r>
          </a:p>
          <a:p>
            <a:pPr algn="ctr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Анализ</a:t>
            </a:r>
          </a:p>
          <a:p>
            <a:pPr algn="ctr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Синтез</a:t>
            </a:r>
          </a:p>
          <a:p>
            <a:pPr algn="ctr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Сравнение</a:t>
            </a:r>
          </a:p>
          <a:p>
            <a:pPr algn="ctr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Обобщение</a:t>
            </a:r>
          </a:p>
          <a:p>
            <a:pPr algn="ctr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Абстрагирование</a:t>
            </a:r>
          </a:p>
          <a:p>
            <a:pPr algn="ctr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Конкретизация</a:t>
            </a:r>
          </a:p>
          <a:p>
            <a:pPr algn="ctr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Классификация</a:t>
            </a:r>
          </a:p>
        </p:txBody>
      </p:sp>
    </p:spTree>
    <p:extLst>
      <p:ext uri="{BB962C8B-B14F-4D97-AF65-F5344CB8AC3E}">
        <p14:creationId xmlns:p14="http://schemas.microsoft.com/office/powerpoint/2010/main" xmlns="" val="2501165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/>
        </p:nvSpPr>
        <p:spPr>
          <a:xfrm>
            <a:off x="414338" y="422788"/>
            <a:ext cx="7358062" cy="13331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45720" tIns="0" rIns="45720" bIns="0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4400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Выделяют три вида </a:t>
            </a:r>
            <a:endParaRPr lang="ru-RU" sz="4400" dirty="0" smtClean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мышления</a:t>
            </a:r>
            <a:endParaRPr lang="ru-RU" sz="4400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/>
        </p:nvSpPr>
        <p:spPr>
          <a:xfrm>
            <a:off x="373628" y="2158728"/>
            <a:ext cx="7216876" cy="441145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720725" indent="-720725"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SzPct val="115000"/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Предметно- действенное мышление – 2,5-3 года, является ведущим до 4-5 лет.</a:t>
            </a:r>
          </a:p>
          <a:p>
            <a:pPr marL="720725" indent="-720725"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SzPct val="115000"/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Наглядно-образное мышление – с 3,5-4 лет, ведущее  до 6-6,5 лет.</a:t>
            </a:r>
          </a:p>
          <a:p>
            <a:pPr marL="720725" indent="-720725"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SzPct val="115000"/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Словесно-логическое мышление – формируется в 5,5 – 6 лет, становится ведущим с 7-8 лет и остается основной формой мышления у большинства взрослых людей. </a:t>
            </a:r>
          </a:p>
        </p:txBody>
      </p:sp>
    </p:spTree>
    <p:extLst>
      <p:ext uri="{BB962C8B-B14F-4D97-AF65-F5344CB8AC3E}">
        <p14:creationId xmlns:p14="http://schemas.microsoft.com/office/powerpoint/2010/main" xmlns="" val="2085866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/>
        </p:nvSpPr>
        <p:spPr>
          <a:xfrm>
            <a:off x="271463" y="196645"/>
            <a:ext cx="7386637" cy="11824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45720" tIns="0" rIns="45720" bIns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600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Средства развивающие </a:t>
            </a:r>
            <a:endParaRPr lang="ru-RU" sz="3600" dirty="0" smtClean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Логическое мышление           </a:t>
            </a:r>
            <a:endParaRPr lang="ru-RU" sz="3600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/>
        </p:nvSpPr>
        <p:spPr>
          <a:xfrm>
            <a:off x="514894" y="1747807"/>
            <a:ext cx="7429570" cy="4672657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15000"/>
              <a:buFont typeface="Wingdings" panose="05000000000000000000" pitchFamily="2" charset="2"/>
              <a:buChar char="§"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Стихотворные тексты на развитие операций обобщения, классификации и конкретизации.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15000"/>
              <a:buFont typeface="Wingdings" panose="05000000000000000000" pitchFamily="2" charset="2"/>
              <a:buChar char="§"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Игры и упражнения на установление причинно-следственных связей в природных и социальных явлениях.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15000"/>
              <a:buFont typeface="Wingdings" panose="05000000000000000000" pitchFamily="2" charset="2"/>
              <a:buChar char="§"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Занятия, игры и упражнение на развитие операций сравнения и установления причинности.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15000"/>
              <a:buFont typeface="Wingdings" panose="05000000000000000000" pitchFamily="2" charset="2"/>
              <a:buChar char="§"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Загадки. Задачи – шутки.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15000"/>
              <a:buFont typeface="Wingdings" panose="05000000000000000000" pitchFamily="2" charset="2"/>
              <a:buChar char="§"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Игры-головоломки.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15000"/>
              <a:buFont typeface="Wingdings" panose="05000000000000000000" pitchFamily="2" charset="2"/>
              <a:buChar char="§"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Игры с счетными палочками.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15000"/>
              <a:buFont typeface="Wingdings" panose="05000000000000000000" pitchFamily="2" charset="2"/>
              <a:buChar char="§"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Разгадывание ребусов.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15000"/>
              <a:buFont typeface="Wingdings" panose="05000000000000000000" pitchFamily="2" charset="2"/>
              <a:buChar char="§"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«Неправильные» сказки.</a:t>
            </a:r>
          </a:p>
        </p:txBody>
      </p:sp>
    </p:spTree>
    <p:extLst>
      <p:ext uri="{BB962C8B-B14F-4D97-AF65-F5344CB8AC3E}">
        <p14:creationId xmlns:p14="http://schemas.microsoft.com/office/powerpoint/2010/main" xmlns="" val="23549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48634" y="713893"/>
            <a:ext cx="1917290" cy="1327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77017" y="452232"/>
            <a:ext cx="1917290" cy="1327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473800" y="654372"/>
            <a:ext cx="1917290" cy="1327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2588" y="3115405"/>
            <a:ext cx="2143342" cy="1327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02322" y="5046917"/>
            <a:ext cx="1917290" cy="1327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158860" y="4829515"/>
            <a:ext cx="1917290" cy="1327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3921" y="1124686"/>
            <a:ext cx="17636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spc="-15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Мышление</a:t>
            </a:r>
            <a:endParaRPr lang="ru-RU" sz="2800" cap="none" spc="-15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40412" y="843462"/>
            <a:ext cx="15905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spc="-15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</a:t>
            </a:r>
            <a:endParaRPr lang="ru-RU" sz="2800" cap="none" spc="-15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77957" y="1056439"/>
            <a:ext cx="11833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spc="-15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Память</a:t>
            </a:r>
            <a:endParaRPr lang="ru-RU" sz="2800" cap="none" spc="-15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2588" y="3505944"/>
            <a:ext cx="20821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spc="-15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Воображение</a:t>
            </a:r>
            <a:endParaRPr lang="ru-RU" sz="2800" cap="none" spc="-15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80000" y="5231582"/>
            <a:ext cx="8031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spc="-15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Речь</a:t>
            </a:r>
            <a:endParaRPr lang="ru-RU" sz="2800" cap="none" spc="-15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85456" y="5264318"/>
            <a:ext cx="1834156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600" spc="-15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Способность </a:t>
            </a:r>
          </a:p>
          <a:p>
            <a:pPr algn="ctr"/>
            <a:r>
              <a:rPr lang="ru-RU" sz="2600" spc="-15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творчеству</a:t>
            </a:r>
            <a:endParaRPr lang="ru-RU" sz="2600" cap="none" spc="-15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 flipV="1">
            <a:off x="4150891" y="1813761"/>
            <a:ext cx="155638" cy="1008097"/>
          </a:xfrm>
          <a:prstGeom prst="straightConnector1">
            <a:avLst/>
          </a:prstGeom>
          <a:ln w="53975">
            <a:solidFill>
              <a:srgbClr val="00206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877957" y="2091126"/>
            <a:ext cx="605213" cy="806877"/>
          </a:xfrm>
          <a:prstGeom prst="straightConnector1">
            <a:avLst/>
          </a:prstGeom>
          <a:ln w="53975">
            <a:solidFill>
              <a:srgbClr val="00206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1622324" y="2091127"/>
            <a:ext cx="1759973" cy="1001221"/>
          </a:xfrm>
          <a:prstGeom prst="straightConnector1">
            <a:avLst/>
          </a:prstGeom>
          <a:ln w="53975">
            <a:solidFill>
              <a:srgbClr val="00206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5941143" y="4084873"/>
            <a:ext cx="636858" cy="733654"/>
          </a:xfrm>
          <a:prstGeom prst="straightConnector1">
            <a:avLst/>
          </a:prstGeom>
          <a:ln w="53975">
            <a:solidFill>
              <a:srgbClr val="00206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3124411" y="4253897"/>
            <a:ext cx="440767" cy="788463"/>
          </a:xfrm>
          <a:prstGeom prst="straightConnector1">
            <a:avLst/>
          </a:prstGeom>
          <a:ln w="53975">
            <a:solidFill>
              <a:srgbClr val="00206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2425930" y="3729738"/>
            <a:ext cx="857875" cy="4418"/>
          </a:xfrm>
          <a:prstGeom prst="straightConnector1">
            <a:avLst/>
          </a:prstGeom>
          <a:ln w="53975">
            <a:solidFill>
              <a:srgbClr val="00206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2988489" y="2625479"/>
            <a:ext cx="3481136" cy="1856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8882" y="3020832"/>
            <a:ext cx="30191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spc="-15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Логические игры и </a:t>
            </a:r>
          </a:p>
          <a:p>
            <a:pPr algn="ctr"/>
            <a:r>
              <a:rPr lang="ru-RU" sz="3000" spc="-15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 развивают</a:t>
            </a:r>
            <a:endParaRPr lang="ru-RU" sz="3000" cap="none" spc="-15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1666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/>
        </p:nvSpPr>
        <p:spPr>
          <a:xfrm>
            <a:off x="952500" y="316531"/>
            <a:ext cx="7239000" cy="822944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3200" dirty="0"/>
              <a:t>    </a:t>
            </a:r>
            <a:r>
              <a:rPr lang="ru-RU" sz="3200" dirty="0">
                <a:solidFill>
                  <a:srgbClr val="990099"/>
                </a:solidFill>
              </a:rPr>
              <a:t> </a:t>
            </a:r>
          </a:p>
        </p:txBody>
      </p:sp>
      <p:sp>
        <p:nvSpPr>
          <p:cNvPr id="6" name="Содержимое 2"/>
          <p:cNvSpPr>
            <a:spLocks noGrp="1"/>
          </p:cNvSpPr>
          <p:nvPr/>
        </p:nvSpPr>
        <p:spPr>
          <a:xfrm>
            <a:off x="385764" y="918613"/>
            <a:ext cx="6860612" cy="52953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Предлагаем вашему вниманию</a:t>
            </a:r>
          </a:p>
          <a:p>
            <a:pPr marL="0" indent="0" algn="ctr">
              <a:buNone/>
            </a:pPr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дидактических игры </a:t>
            </a:r>
            <a:endParaRPr lang="ru-RU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развития логического 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мышления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795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a-detej03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526</TotalTime>
  <Words>486</Words>
  <Application>Microsoft Office PowerPoint</Application>
  <PresentationFormat>Экран (4:3)</PresentationFormat>
  <Paragraphs>76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dla-detej03</vt:lpstr>
      <vt:lpstr>«Развитие логического мышления у детей  старшего дошкольного возраста»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Пазлы</vt:lpstr>
      <vt:lpstr>Блоки Дьенеша</vt:lpstr>
      <vt:lpstr>Игры Воскобовича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Валентина</cp:lastModifiedBy>
  <cp:revision>50</cp:revision>
  <dcterms:created xsi:type="dcterms:W3CDTF">2016-11-26T14:33:05Z</dcterms:created>
  <dcterms:modified xsi:type="dcterms:W3CDTF">2019-05-12T19:23:12Z</dcterms:modified>
</cp:coreProperties>
</file>