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1" r:id="rId3"/>
    <p:sldId id="256" r:id="rId4"/>
    <p:sldId id="260" r:id="rId5"/>
    <p:sldId id="282" r:id="rId6"/>
    <p:sldId id="264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992E-E4DA-4964-B8F1-E3E2547C3605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DD029-2B1B-4094-BA5E-6E5F4A643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D029-2B1B-4094-BA5E-6E5F4A6431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2F18-6700-46C9-B489-F5EB4F8E543E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8289-6BEE-4061-AD56-47E4D50B6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alpha val="8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980728"/>
            <a:ext cx="1763688" cy="4968552"/>
          </a:xfrm>
        </p:spPr>
        <p:txBody>
          <a:bodyPr vert="vert270"/>
          <a:lstStyle/>
          <a:p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1600" y="139608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Инновационные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педагогические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технологии  в развитии речи дошкольников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395536" y="116632"/>
            <a:ext cx="554360" cy="626368"/>
          </a:xfrm>
          <a:prstGeom prst="star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788024" y="1196752"/>
            <a:ext cx="554360" cy="62636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s://im0-tub-ru.yandex.net/i?id=bd5921c5625b3268d27e56ec6ee654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128792" cy="459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0"/>
            <a:ext cx="4929190" cy="2738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0" name="Picture 6" descr="http://images.clipartpanda.com/hippopotamus-clipart-hippo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857496"/>
            <a:ext cx="5953100" cy="44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30" name="Picture 10" descr="https://logods38.edumsko.ru/uploads/34600/34600/section/736045/image_image_4675581-2.png?1537606365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340"/>
            <a:ext cx="4808515" cy="557766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785926"/>
            <a:ext cx="7258072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32" name="Picture 12" descr="https://im0-tub-ru.yandex.net/i?id=8d27f1eb1615d53c2ddd021e7f638821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917" y="0"/>
            <a:ext cx="570108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22" name="Picture 26" descr="http://multiki-kartinki.narod.ru/garfild/Garfiel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737028" cy="5719768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24" name="Picture 28" descr="https://im0-tub-ru.yandex.net/i?id=ec12ed220823e9d3db983d37b53865cd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1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98" name="Picture 26" descr="http://pngimg.com/uploads/alarm_clock/alarm_clock_PNG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9312" y="3143248"/>
            <a:ext cx="3160427" cy="2859199"/>
          </a:xfrm>
          <a:prstGeom prst="rect">
            <a:avLst/>
          </a:prstGeom>
          <a:noFill/>
        </p:spPr>
      </p:pic>
      <p:pic>
        <p:nvPicPr>
          <p:cNvPr id="19" name="Picture 26" descr="http://pngimg.com/uploads/alarm_clock/alarm_clock_PNG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512192" cy="4082124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00" name="Picture 28" descr="https://arhivurokov.ru/multiurok/html/2016/12/20/s_5858885a88e32/510889_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8842"/>
            <a:ext cx="4786314" cy="322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829444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userscontent2.emaze.com/images/861af307-a1bf-4c0b-8d25-ccb685965fa3/bda5bd34a7ad23104b04994feb1444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8655543" cy="547444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28802"/>
            <a:ext cx="7686700" cy="41973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AutoShape 40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AutoShape 42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AutoShape 44" descr="https://im0-tub-ru.yandex.net/i?id=6be8f252f6401478ca5cc21eff98d0e4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4" name="Picture 46" descr="https://im0-tub-ru.yandex.net/i?id=6be8f252f6401478ca5cc21eff98d0e4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57186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cliparts.co/cliparts/pT5/oj6/pT5oj69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285692"/>
            <a:ext cx="6143668" cy="6143668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56d30d84021d1f784da7e99f456ea2c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0"/>
            <a:ext cx="4886325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68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4" name="Picture 6" descr="https://cdn-nus-1.pinme.ru/tumb/600/photo/8e/9f/8e9fab8041c8d45f90ca9f3c2951a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5721685" cy="5857916"/>
          </a:xfrm>
          <a:prstGeom prst="rect">
            <a:avLst/>
          </a:prstGeom>
          <a:noFill/>
        </p:spPr>
      </p:pic>
      <p:pic>
        <p:nvPicPr>
          <p:cNvPr id="27656" name="Picture 8" descr="https://im0-tub-ru.yandex.net/i?id=577e14d47f8942ece00d6776ba18f33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37" y="0"/>
            <a:ext cx="507336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390050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8" name="Picture 6" descr="http://pngimg.com/uploads/thread/thread_PNG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1"/>
            <a:ext cx="7629525" cy="6858001"/>
          </a:xfrm>
          <a:prstGeom prst="rect">
            <a:avLst/>
          </a:prstGeom>
          <a:noFill/>
        </p:spPr>
      </p:pic>
      <p:pic>
        <p:nvPicPr>
          <p:cNvPr id="28680" name="Picture 8" descr="https://im0-tub-ru.yandex.net/i?id=7f1874b3f92402a8d955da923131238c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65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4" name="Picture 8" descr="http://clipart-library.com/image_gallery/n1188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87" y="-9990115"/>
            <a:ext cx="6952298" cy="2082165"/>
          </a:xfrm>
          <a:prstGeom prst="rect">
            <a:avLst/>
          </a:prstGeom>
          <a:noFill/>
        </p:spPr>
      </p:pic>
      <p:pic>
        <p:nvPicPr>
          <p:cNvPr id="8" name="Picture 8" descr="http://clipart-library.com/image_gallery/n118840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9144000" cy="3429000"/>
          </a:xfrm>
          <a:prstGeom prst="rect">
            <a:avLst/>
          </a:prstGeom>
          <a:noFill/>
        </p:spPr>
      </p:pic>
      <p:pic>
        <p:nvPicPr>
          <p:cNvPr id="29708" name="Picture 12" descr="https://im0-tub-ru.yandex.net/i?id=f3027562526c852e9f986aa467b3d38f-sr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5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3543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2" name="Picture 32" descr="http://memgen.isravid.com/addon_images/hair-comb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698">
            <a:off x="779818" y="55070"/>
            <a:ext cx="5430643" cy="4272107"/>
          </a:xfrm>
          <a:prstGeom prst="rect">
            <a:avLst/>
          </a:prstGeom>
          <a:noFill/>
        </p:spPr>
      </p:pic>
      <p:pic>
        <p:nvPicPr>
          <p:cNvPr id="30754" name="Picture 34" descr="https://im0-tub-ru.yandex.net/i?id=0ea59589f947f38967eb5ab22e18530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6372167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«Педагогика должна ориентироваться не на вчерашний, а на завтрашний день детского развития. Только тогда она сумеет вызвать в процессе обучения к жизни те процессы, которые сейчас лежат в зоне ближайшего развития»</a:t>
            </a: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 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Л. С. Выгодский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21510" name="Picture 6" descr="https://livrezon.ru/files/TPersonalities/1/1/21/vygotski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139953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9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s://im0-tub-ru.yandex.net/i?id=b9f9b5aa0da263aaa90ceaac9281094c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26" cy="3357562"/>
          </a:xfrm>
          <a:prstGeom prst="rect">
            <a:avLst/>
          </a:prstGeom>
          <a:noFill/>
        </p:spPr>
      </p:pic>
      <p:pic>
        <p:nvPicPr>
          <p:cNvPr id="31760" name="Picture 16" descr="https://im0-tub-ru.yandex.net/i?id=7c77424a8814cb58b0bdb627ea1c027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392355"/>
            <a:ext cx="5500694" cy="3465645"/>
          </a:xfrm>
          <a:prstGeom prst="rect">
            <a:avLst/>
          </a:prstGeom>
          <a:noFill/>
        </p:spPr>
      </p:pic>
      <p:sp>
        <p:nvSpPr>
          <p:cNvPr id="16" name="4-конечная звезда 15"/>
          <p:cNvSpPr/>
          <p:nvPr/>
        </p:nvSpPr>
        <p:spPr>
          <a:xfrm>
            <a:off x="6715140" y="1857364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357290" y="4429132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ea typeface="Cambria Math" pitchFamily="18" charset="0"/>
                <a:cs typeface="Times New Roman" pitchFamily="18" charset="0"/>
              </a:rPr>
              <a:t>Особенности проведения занятий с использованием элементов </a:t>
            </a:r>
            <a:r>
              <a:rPr lang="ru-RU" sz="2800" b="1" i="1" dirty="0" err="1" smtClean="0">
                <a:solidFill>
                  <a:srgbClr val="C00000"/>
                </a:solidFill>
                <a:latin typeface="Cambria" pitchFamily="18" charset="0"/>
                <a:ea typeface="Cambria Math" pitchFamily="18" charset="0"/>
                <a:cs typeface="Times New Roman" pitchFamily="18" charset="0"/>
              </a:rPr>
              <a:t>биоэнергопластики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ea typeface="Cambria Math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15352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 smtClean="0">
              <a:solidFill>
                <a:srgbClr val="C00000"/>
              </a:solidFill>
              <a:latin typeface="Cambria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учитывать индивидуальные особенности детей;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следить, чтобы кисти ребенка не напрягались, движения были плавными;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соблюдать синхронность и точность действий речевых органов и кистей рук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2776" name="Picture 8" descr="https://aygodki-lubmdoy53.edumsko.ru/uploads/9000/31169/section/422414/.thumbs/1450022528.png?1509637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7720"/>
            <a:ext cx="44879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im0-tub-ru.yandex.net/i?id=1f7eb6c4b8e010115b18b8605d1616d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7215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rPr>
              <a:t>Спасибо за внимание</a:t>
            </a:r>
          </a:p>
          <a:p>
            <a:endParaRPr lang="ru-RU" sz="5400" b="1" i="1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2699792" y="1700808"/>
            <a:ext cx="3528392" cy="3384376"/>
          </a:xfrm>
          <a:prstGeom prst="upDownArrow">
            <a:avLst>
              <a:gd name="adj1" fmla="val 50000"/>
              <a:gd name="adj2" fmla="val 49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Cambria" pitchFamily="18" charset="0"/>
              </a:rPr>
              <a:t>педагогическая            технология</a:t>
            </a:r>
            <a:endParaRPr lang="ru-RU" sz="16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43808" y="0"/>
            <a:ext cx="3240360" cy="184482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организационно-методический инструментарий педагогического процесса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228184" y="2132856"/>
            <a:ext cx="2736304" cy="230425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с</a:t>
            </a:r>
            <a:r>
              <a:rPr lang="ru-RU" b="1" i="1" dirty="0" smtClean="0">
                <a:solidFill>
                  <a:srgbClr val="002060"/>
                </a:solidFill>
              </a:rPr>
              <a:t>одержательная техника реализации </a:t>
            </a:r>
            <a:r>
              <a:rPr lang="ru-RU" b="1" i="1" dirty="0">
                <a:solidFill>
                  <a:srgbClr val="002060"/>
                </a:solidFill>
              </a:rPr>
              <a:t>учебного процесса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059832" y="4941168"/>
            <a:ext cx="3096344" cy="191683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</a:t>
            </a:r>
            <a:r>
              <a:rPr lang="ru-RU" b="1" i="1" dirty="0" smtClean="0">
                <a:solidFill>
                  <a:srgbClr val="002060"/>
                </a:solidFill>
              </a:rPr>
              <a:t>одель совместной деятельности </a:t>
            </a:r>
            <a:r>
              <a:rPr lang="ru-RU" b="1" i="1" dirty="0">
                <a:solidFill>
                  <a:srgbClr val="002060"/>
                </a:solidFill>
              </a:rPr>
              <a:t>по </a:t>
            </a:r>
            <a:r>
              <a:rPr lang="ru-RU" b="1" i="1" dirty="0" smtClean="0">
                <a:solidFill>
                  <a:srgbClr val="002060"/>
                </a:solidFill>
              </a:rPr>
              <a:t>проектированию и организации учебного </a:t>
            </a:r>
            <a:r>
              <a:rPr lang="ru-RU" b="1" i="1" dirty="0">
                <a:solidFill>
                  <a:srgbClr val="002060"/>
                </a:solidFill>
              </a:rPr>
              <a:t>процесса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492896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метод усвоения </a:t>
            </a:r>
            <a:r>
              <a:rPr lang="ru-RU" b="1" i="1" dirty="0"/>
              <a:t>знаний </a:t>
            </a:r>
            <a:r>
              <a:rPr lang="ru-RU" b="1" i="1" dirty="0" err="1" smtClean="0"/>
              <a:t>сставящий</a:t>
            </a:r>
            <a:r>
              <a:rPr lang="ru-RU" b="1" i="1" dirty="0" smtClean="0"/>
              <a:t> </a:t>
            </a:r>
            <a:r>
              <a:rPr lang="ru-RU" b="1" i="1" dirty="0"/>
              <a:t>своей задачей оптимизацию форм </a:t>
            </a:r>
            <a:r>
              <a:rPr lang="ru-RU" b="1" i="1" dirty="0" err="1"/>
              <a:t>образовани</a:t>
            </a:r>
            <a:endParaRPr lang="ru-RU" b="1" i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0" y="2204864"/>
            <a:ext cx="2736304" cy="230425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метод, ставящий </a:t>
            </a:r>
            <a:r>
              <a:rPr lang="ru-RU" b="1" i="1" dirty="0">
                <a:solidFill>
                  <a:srgbClr val="002060"/>
                </a:solidFill>
              </a:rPr>
              <a:t>своей задачей оптимизацию форм </a:t>
            </a:r>
            <a:r>
              <a:rPr lang="ru-RU" b="1" i="1" dirty="0" smtClean="0">
                <a:solidFill>
                  <a:srgbClr val="002060"/>
                </a:solidFill>
              </a:rPr>
              <a:t>образования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44208" y="2492896"/>
            <a:ext cx="2304256" cy="864096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     Технологии проблемного обучения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372200" y="5157192"/>
            <a:ext cx="2304256" cy="864096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Игровые технологии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51520" y="5229200"/>
            <a:ext cx="2592288" cy="864096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Информационно-коммуникационные технологии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51520" y="2492896"/>
            <a:ext cx="2160240" cy="864096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    Здоровье-                    сберегающие технологии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347864" y="1052736"/>
            <a:ext cx="2448272" cy="864096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       Технологии       развивающего обучения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555776" y="2996952"/>
            <a:ext cx="3600400" cy="312921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339752" y="2204864"/>
            <a:ext cx="4536504" cy="3600400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Технологии речевого развития дошкольников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im0-tub-ru.yandex.net/i?id=47e256dc9607b6c206c2cec08646082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84"/>
            <a:ext cx="9144000" cy="6859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Требования  к  выбору  технологии :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-  развивает коммуникативные умения;</a:t>
            </a:r>
            <a:b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-  носит </a:t>
            </a:r>
            <a:r>
              <a:rPr lang="ru-RU" sz="2000" b="1" i="1" dirty="0" err="1" smtClean="0">
                <a:solidFill>
                  <a:srgbClr val="FF0000"/>
                </a:solidFill>
                <a:latin typeface="Cambria" pitchFamily="18" charset="0"/>
              </a:rPr>
              <a:t>здоровьесберегающий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 характер;</a:t>
            </a:r>
            <a:b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-  имеет личностно-ориентированную направленность;</a:t>
            </a:r>
            <a:b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- реализует принцип взаимосвязи познавательного и речевого развития;</a:t>
            </a:r>
            <a:b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- организует активную речевую практику в различных видах деятельности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90066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Cambria" pitchFamily="18" charset="0"/>
              </a:rPr>
              <a:t>Биоэнергопластика</a:t>
            </a:r>
            <a:endParaRPr lang="ru-RU" dirty="0"/>
          </a:p>
        </p:txBody>
      </p:sp>
      <p:pic>
        <p:nvPicPr>
          <p:cNvPr id="4" name="Picture 4" descr="https://im0-tub-ru.yandex.net/i?id=ef24e0859f1692ac2cefdc7474117d1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59429"/>
            <a:ext cx="9144000" cy="4898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био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»              «энергия»               «пластика»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sz="5400" b="1" i="1" dirty="0" err="1" smtClean="0">
                <a:solidFill>
                  <a:srgbClr val="C00000"/>
                </a:solidFill>
                <a:latin typeface="Cambria" pitchFamily="18" charset="0"/>
              </a:rPr>
              <a:t>Биоэнергопластика</a:t>
            </a:r>
            <a:r>
              <a:rPr lang="ru-RU" sz="5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Cambria" pitchFamily="18" charset="0"/>
              </a:rPr>
              <a:t>    </a:t>
            </a:r>
          </a:p>
          <a:p>
            <a:pPr marL="354013" indent="-354013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Cambria" pitchFamily="18" charset="0"/>
              </a:rPr>
              <a:t>    </a:t>
            </a:r>
            <a:r>
              <a:rPr lang="ru-RU" b="1" i="1" dirty="0" err="1" smtClean="0">
                <a:solidFill>
                  <a:srgbClr val="C00000"/>
                </a:solidFill>
                <a:latin typeface="Cambria" pitchFamily="18" charset="0"/>
              </a:rPr>
              <a:t>содружественное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   взаимодействие        </a:t>
            </a:r>
          </a:p>
          <a:p>
            <a:pPr marL="811213" indent="-811213">
              <a:buNone/>
            </a:pPr>
            <a:endParaRPr lang="ru-RU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811213" indent="-811213">
              <a:buNone/>
            </a:pP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      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руки                                                 языка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1412776"/>
            <a:ext cx="648072" cy="10801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065001">
            <a:off x="5826937" y="3441313"/>
            <a:ext cx="1212872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503593">
            <a:off x="2108835" y="3437856"/>
            <a:ext cx="112677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yurgacrb.kmr.medobl.ru/media/2017/08/30/1234161144/image_image_373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1872208" cy="1710730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44907f9a1b0ff9fc4845f0ad7f0a7ac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1957263" cy="163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4427984" cy="422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Биоэнерго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пластика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347864" y="548680"/>
            <a:ext cx="3888432" cy="1988840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оптимизирует  психологическую базу речи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823520" y="2060848"/>
            <a:ext cx="4320480" cy="2520280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улучшает моторные возможности ребенка 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779912" y="4221088"/>
            <a:ext cx="4320480" cy="2376264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усиливает  результативность занятий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3717032"/>
            <a:ext cx="4355976" cy="2880320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способствует коррекции  звукопроизношения и  развитию фонематических процессов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84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Этапы применения технологии «</a:t>
            </a:r>
            <a:r>
              <a:rPr lang="ru-RU" sz="3200" b="1" i="1" dirty="0" err="1" smtClean="0">
                <a:solidFill>
                  <a:srgbClr val="C00000"/>
                </a:solidFill>
                <a:latin typeface="Cambria" pitchFamily="18" charset="0"/>
              </a:rPr>
              <a:t>биоэнергопластика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733256"/>
            <a:ext cx="2843808" cy="836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ДИАГНОСТИЧЕСКИЙ 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4869160"/>
            <a:ext cx="30243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ПОДГОТОВИТЕЛЬНЫЙ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1720" y="4005064"/>
            <a:ext cx="2952328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ЭМОЦИОНАЛЬНЫЙ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3140968"/>
            <a:ext cx="2592288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ОСНОВНОЙ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3968" y="2276872"/>
            <a:ext cx="266429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ЗАКЛЮЧИТЕЛЬНЫЙ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https://cdn.pixabay.com/photo/2013/07/12/19/24/sapling-154734__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2636912"/>
            <a:ext cx="6999971" cy="4221088"/>
          </a:xfrm>
          <a:prstGeom prst="rect">
            <a:avLst/>
          </a:prstGeom>
          <a:noFill/>
        </p:spPr>
      </p:pic>
      <p:sp>
        <p:nvSpPr>
          <p:cNvPr id="33" name="Стрелка углом 32"/>
          <p:cNvSpPr/>
          <p:nvPr/>
        </p:nvSpPr>
        <p:spPr>
          <a:xfrm>
            <a:off x="251520" y="4725144"/>
            <a:ext cx="525784" cy="724664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>
            <a:off x="1403648" y="3933056"/>
            <a:ext cx="525784" cy="796672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>
            <a:off x="2627784" y="3068960"/>
            <a:ext cx="453776" cy="724664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>
            <a:off x="3707904" y="2204864"/>
            <a:ext cx="453776" cy="724664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209</Words>
  <Application>Microsoft Office PowerPoint</Application>
  <PresentationFormat>Экран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 - </vt:lpstr>
      <vt:lpstr>Биоэнергопластика</vt:lpstr>
      <vt:lpstr>   </vt:lpstr>
      <vt:lpstr>Слайд 8</vt:lpstr>
      <vt:lpstr> Этапы применения технологии «биоэнергопластика»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Особенности проведения занятий с использованием элементов биоэнергопластики: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117</cp:revision>
  <dcterms:created xsi:type="dcterms:W3CDTF">2019-03-15T19:45:48Z</dcterms:created>
  <dcterms:modified xsi:type="dcterms:W3CDTF">2019-03-24T14:17:55Z</dcterms:modified>
</cp:coreProperties>
</file>