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CA42E6F-68E3-45D6-BF89-743F6CDA7A72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A2D5254B-DDAD-4D42-B1A7-72889BDC786A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8C57A5D-B8B8-4952-8FA4-CEBA0449EF20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A9CC9E3-8EE3-469E-9036-E4B14BE026AA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1A19B84F-BE07-4DD2-AE25-68E7E99DF402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514192C8-5852-4D64-86E9-58DC808DEC96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C71E478F-7748-43ED-8483-112E0EC88415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043FF3DB-90E3-4B5F-AEF8-88B01BD93AC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79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BC35027-8EB0-4BDC-ADFB-BA2E5DE2CD4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C8320540-953F-4FE4-9BC1-ADFBBB668849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2979AB9-DA1D-4125-AF32-B7D76BF4800C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289B35DA-2C79-4D2F-9963-6A6FEE6F3B37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3040" lvl="1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 bwMode="auto"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 bwMode="auto"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 bwMode="auto"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54BA4C4-56DF-4238-A832-3B5209F7E1B6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5.jpg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44" name="TextBox 43"/>
          <p:cNvSpPr txBox="1"/>
          <p:nvPr/>
        </p:nvSpPr>
        <p:spPr bwMode="auto">
          <a:xfrm rot="250799">
            <a:off x="1908000" y="2204640"/>
            <a:ext cx="2857680" cy="25700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39972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b="1" strike="noStrike" spc="1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История </a:t>
            </a:r>
            <a:endParaRPr lang="en-US" sz="5400" b="1" strike="noStrike" spc="1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5400" b="1" strike="noStrike" spc="1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бумаги</a:t>
            </a:r>
            <a:endParaRPr lang="en-US" sz="5400" b="1" strike="noStrike" spc="1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2556000" y="4724280"/>
            <a:ext cx="2809800" cy="14479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55556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1" dirty="0" err="1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презентацию</a:t>
            </a:r>
            <a:r>
              <a:rPr lang="en-US" sz="1400" b="0" strike="noStrike" spc="1" dirty="0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1" dirty="0" err="1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подготовила</a:t>
            </a:r>
            <a:r>
              <a:rPr lang="en-US" sz="1400" b="0" strike="noStrike" spc="1" dirty="0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 :</a:t>
            </a:r>
            <a:endParaRPr lang="en-US" sz="1400" b="0" strike="noStrike" spc="1" dirty="0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spc="1" smtClean="0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Киселева-Бруни</a:t>
            </a:r>
            <a:r>
              <a:rPr lang="en-US" sz="1400" b="0" strike="noStrike" spc="1" smtClean="0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0" strike="noStrike" spc="1">
                <a:ln w="9360">
                  <a:solidFill>
                    <a:srgbClr val="000000"/>
                  </a:solidFill>
                  <a:miter/>
                </a:ln>
                <a:solidFill>
                  <a:srgbClr val="000000"/>
                </a:solidFill>
                <a:latin typeface="Arial"/>
              </a:rPr>
              <a:t>А.Ю.</a:t>
            </a:r>
            <a:endParaRPr lang="en-US" sz="1400" b="0" strike="noStrike" spc="1">
              <a:ln w="9360">
                <a:solidFill>
                  <a:srgbClr val="000000"/>
                </a:solidFill>
                <a:miter/>
              </a:ln>
              <a:solidFill>
                <a:srgbClr val="0000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 bwMode="auto"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Рисунок 92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93"/>
          <p:cNvSpPr/>
          <p:nvPr/>
        </p:nvSpPr>
        <p:spPr bwMode="auto">
          <a:xfrm>
            <a:off x="5435640" y="5379120"/>
            <a:ext cx="296712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Tahoma"/>
              </a:rPr>
              <a:t>Древние греки на небольших пластинках из свинца писали письма.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94"/>
          <p:cNvPicPr/>
          <p:nvPr/>
        </p:nvPicPr>
        <p:blipFill>
          <a:blip r:embed="rId3"/>
          <a:stretch/>
        </p:blipFill>
        <p:spPr bwMode="auto">
          <a:xfrm>
            <a:off x="5364000" y="2133720"/>
            <a:ext cx="3206880" cy="3313080"/>
          </a:xfrm>
          <a:prstGeom prst="rect">
            <a:avLst/>
          </a:prstGeom>
          <a:ln w="0">
            <a:noFill/>
          </a:ln>
        </p:spPr>
      </p:pic>
      <p:pic>
        <p:nvPicPr>
          <p:cNvPr id="96" name="Рисунок 95" descr="codex7"/>
          <p:cNvPicPr/>
          <p:nvPr/>
        </p:nvPicPr>
        <p:blipFill>
          <a:blip r:embed="rId4"/>
          <a:stretch/>
        </p:blipFill>
        <p:spPr bwMode="auto">
          <a:xfrm>
            <a:off x="324000" y="3933720"/>
            <a:ext cx="4608360" cy="261324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96" descr="codex2"/>
          <p:cNvPicPr/>
          <p:nvPr/>
        </p:nvPicPr>
        <p:blipFill>
          <a:blip r:embed="rId5"/>
          <a:stretch/>
        </p:blipFill>
        <p:spPr bwMode="auto">
          <a:xfrm>
            <a:off x="684360" y="476280"/>
            <a:ext cx="3768480" cy="2473200"/>
          </a:xfrm>
          <a:prstGeom prst="rect">
            <a:avLst/>
          </a:prstGeom>
          <a:ln w="0">
            <a:noFill/>
          </a:ln>
        </p:spPr>
      </p:pic>
      <p:sp>
        <p:nvSpPr>
          <p:cNvPr id="98" name="Прямоугольник 97"/>
          <p:cNvSpPr/>
          <p:nvPr/>
        </p:nvSpPr>
        <p:spPr bwMode="auto">
          <a:xfrm>
            <a:off x="611280" y="2995560"/>
            <a:ext cx="3960720" cy="9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Свинцовые листы (одни размером с паспорт, другие — с кредитную карту) скреплены свинцовыми кольцами. Рисунки и буквы выплавлены на свинцовых страницах. </a:t>
            </a:r>
          </a:p>
        </p:txBody>
      </p:sp>
      <p:sp>
        <p:nvSpPr>
          <p:cNvPr id="99" name="TextBox 98"/>
          <p:cNvSpPr txBox="1"/>
          <p:nvPr/>
        </p:nvSpPr>
        <p:spPr bwMode="auto">
          <a:xfrm>
            <a:off x="4643280" y="333360"/>
            <a:ext cx="3745080" cy="406439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Свинцовые пластины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100" name="Прямоугольник 99"/>
          <p:cNvSpPr/>
          <p:nvPr/>
        </p:nvSpPr>
        <p:spPr bwMode="auto">
          <a:xfrm>
            <a:off x="4572000" y="836640"/>
            <a:ext cx="4024440" cy="9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Глина была тяжелой, поэтому оказалась неудобной для сохранения длинных текстов. Люди стали использовать металлические пластины.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2"/>
          <a:stretch/>
        </p:blipFill>
        <p:spPr bwMode="auto">
          <a:xfrm>
            <a:off x="-324000" y="-17136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04" name="Прямоугольник 103"/>
          <p:cNvSpPr/>
          <p:nvPr/>
        </p:nvSpPr>
        <p:spPr bwMode="auto">
          <a:xfrm>
            <a:off x="324000" y="1050480"/>
            <a:ext cx="8515080" cy="137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 В Древнем Риме придумали восковые таблички, которыми человечество пользовалось более 1500 лет. Готовились эти таблички из дерева или слоновой кости. От краев дощечки делали углубление и заполняли его воском. На дощечке писали, нанося на воск знаки острой металлической палочкой (стило), которая была с одной стороны заостренная, а другой её конец имел форму лопатки и мог стирать надпись.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 условиях жаркого климата записи на восковых дощечках были недолговечны (таяли).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250920" y="5300640"/>
            <a:ext cx="3816360" cy="137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Складывались такие восковые дощечки воском вовнутрь и соединялись по две или три штуки или по нескольку штук кожаным ремешком и получалась книжка, прообраз средневековых кодексов и дальний предок современных книг. </a:t>
            </a:r>
          </a:p>
        </p:txBody>
      </p:sp>
      <p:pic>
        <p:nvPicPr>
          <p:cNvPr id="106" name="Рисунок 105" descr="Церы"/>
          <p:cNvPicPr/>
          <p:nvPr/>
        </p:nvPicPr>
        <p:blipFill>
          <a:blip r:embed="rId3"/>
          <a:stretch/>
        </p:blipFill>
        <p:spPr bwMode="auto">
          <a:xfrm>
            <a:off x="539640" y="2492280"/>
            <a:ext cx="2857680" cy="285768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106"/>
          <p:cNvPicPr/>
          <p:nvPr/>
        </p:nvPicPr>
        <p:blipFill>
          <a:blip r:embed="rId4"/>
          <a:stretch/>
        </p:blipFill>
        <p:spPr bwMode="auto">
          <a:xfrm>
            <a:off x="4067280" y="2637000"/>
            <a:ext cx="4065480" cy="3535200"/>
          </a:xfrm>
          <a:prstGeom prst="rect">
            <a:avLst/>
          </a:prstGeom>
          <a:ln w="0">
            <a:noFill/>
          </a:ln>
        </p:spPr>
      </p:pic>
      <p:sp>
        <p:nvSpPr>
          <p:cNvPr id="108" name="TextBox 107"/>
          <p:cNvSpPr txBox="1"/>
          <p:nvPr/>
        </p:nvSpPr>
        <p:spPr bwMode="auto">
          <a:xfrm>
            <a:off x="2843280" y="549360"/>
            <a:ext cx="3800519" cy="406439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Восковые таблички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 bwMode="auto">
          <a:xfrm>
            <a:off x="3924360" y="1563840"/>
            <a:ext cx="4684680" cy="14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В глубокой древности в Китае до появления бумаги для записей использовали скрученные в свитки дощечки из бамбука. Между собой дощечки скреплялись веревками.</a:t>
            </a:r>
          </a:p>
        </p:txBody>
      </p:sp>
      <p:pic>
        <p:nvPicPr>
          <p:cNvPr id="113" name="Рисунок 112"/>
          <p:cNvPicPr/>
          <p:nvPr/>
        </p:nvPicPr>
        <p:blipFill>
          <a:blip r:embed="rId3"/>
          <a:stretch/>
        </p:blipFill>
        <p:spPr bwMode="auto">
          <a:xfrm>
            <a:off x="4067280" y="3213000"/>
            <a:ext cx="4084560" cy="310680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13"/>
          <p:cNvPicPr/>
          <p:nvPr/>
        </p:nvPicPr>
        <p:blipFill>
          <a:blip r:embed="rId4"/>
          <a:stretch/>
        </p:blipFill>
        <p:spPr bwMode="auto">
          <a:xfrm>
            <a:off x="468360" y="981000"/>
            <a:ext cx="2890800" cy="4921200"/>
          </a:xfrm>
          <a:prstGeom prst="rect">
            <a:avLst/>
          </a:prstGeom>
          <a:ln w="0">
            <a:noFill/>
          </a:ln>
        </p:spPr>
      </p:pic>
      <p:sp>
        <p:nvSpPr>
          <p:cNvPr id="115" name="TextBox 114"/>
          <p:cNvSpPr txBox="1"/>
          <p:nvPr/>
        </p:nvSpPr>
        <p:spPr bwMode="auto">
          <a:xfrm>
            <a:off x="3924360" y="765000"/>
            <a:ext cx="4010040" cy="52416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Дощечки из бамбука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4572000" y="3257640"/>
            <a:ext cx="360" cy="341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666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119"/>
          <p:cNvPicPr/>
          <p:nvPr/>
        </p:nvPicPr>
        <p:blipFill>
          <a:blip r:embed="rId3"/>
          <a:stretch/>
        </p:blipFill>
        <p:spPr bwMode="auto">
          <a:xfrm>
            <a:off x="900000" y="1700280"/>
            <a:ext cx="6667560" cy="4543200"/>
          </a:xfrm>
          <a:prstGeom prst="rect">
            <a:avLst/>
          </a:prstGeom>
          <a:ln w="0">
            <a:noFill/>
          </a:ln>
        </p:spPr>
      </p:pic>
      <p:sp>
        <p:nvSpPr>
          <p:cNvPr id="121" name="TextBox 120"/>
          <p:cNvSpPr txBox="1"/>
          <p:nvPr/>
        </p:nvSpPr>
        <p:spPr bwMode="auto">
          <a:xfrm>
            <a:off x="3492360" y="836640"/>
            <a:ext cx="1409759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Бамбук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1118160" y="1341360"/>
            <a:ext cx="60404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Это злаковое растение, бывает до 30 метров высотой.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124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125"/>
          <p:cNvSpPr/>
          <p:nvPr/>
        </p:nvSpPr>
        <p:spPr bwMode="auto">
          <a:xfrm>
            <a:off x="395280" y="1052640"/>
            <a:ext cx="820728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 Рукотворные книги не выцарапывались, как раньше, а были написаны особым раствором. Для написания иероглифов китайцы применяли сок лакового дерева, из которого готовили специальные «чернила». «Тушь» получалась очень качественная и стойкая, допущенную ошибку можно было удалить, только хорошенько поскоблив ножом. Из волокон бамбука изготавливался инструмент для письма, напоминающий кисть. </a:t>
            </a:r>
          </a:p>
        </p:txBody>
      </p:sp>
      <p:pic>
        <p:nvPicPr>
          <p:cNvPr id="127" name="Рисунок 126"/>
          <p:cNvPicPr/>
          <p:nvPr/>
        </p:nvPicPr>
        <p:blipFill>
          <a:blip r:embed="rId3"/>
          <a:stretch/>
        </p:blipFill>
        <p:spPr bwMode="auto">
          <a:xfrm>
            <a:off x="1332000" y="2349360"/>
            <a:ext cx="5783039" cy="3797280"/>
          </a:xfrm>
          <a:prstGeom prst="rect">
            <a:avLst/>
          </a:prstGeom>
          <a:ln w="0">
            <a:noFill/>
          </a:ln>
        </p:spPr>
      </p:pic>
      <p:sp>
        <p:nvSpPr>
          <p:cNvPr id="128" name="TextBox 127"/>
          <p:cNvSpPr txBox="1"/>
          <p:nvPr/>
        </p:nvSpPr>
        <p:spPr bwMode="auto">
          <a:xfrm>
            <a:off x="3635280" y="549360"/>
            <a:ext cx="160020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«Тушь»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" name="Рисунок 128"/>
          <p:cNvPicPr/>
          <p:nvPr/>
        </p:nvPicPr>
        <p:blipFill>
          <a:blip r:embed="rId3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129"/>
          <p:cNvPicPr/>
          <p:nvPr/>
        </p:nvPicPr>
        <p:blipFill>
          <a:blip r:embed="rId4"/>
          <a:stretch/>
        </p:blipFill>
        <p:spPr bwMode="auto">
          <a:xfrm>
            <a:off x="684360" y="3141720"/>
            <a:ext cx="3849480" cy="288756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30" descr="image2.jpeg"/>
          <p:cNvPicPr/>
          <p:nvPr/>
        </p:nvPicPr>
        <p:blipFill>
          <a:blip r:embed="rId5"/>
          <a:stretch/>
        </p:blipFill>
        <p:spPr bwMode="auto">
          <a:xfrm>
            <a:off x="5364000" y="1268280"/>
            <a:ext cx="3245040" cy="5018400"/>
          </a:xfrm>
          <a:prstGeom prst="rect">
            <a:avLst/>
          </a:prstGeom>
          <a:ln w="0">
            <a:noFill/>
          </a:ln>
        </p:spPr>
      </p:pic>
      <p:sp>
        <p:nvSpPr>
          <p:cNvPr id="132" name="Прямоугольник 131"/>
          <p:cNvSpPr/>
          <p:nvPr/>
        </p:nvSpPr>
        <p:spPr bwMode="auto">
          <a:xfrm>
            <a:off x="179280" y="1844280"/>
            <a:ext cx="554364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В Древнем Китае записи делались на черепаховых панцирях и лопатках крупного рогатого скота </a:t>
            </a:r>
          </a:p>
        </p:txBody>
      </p:sp>
      <p:sp>
        <p:nvSpPr>
          <p:cNvPr id="133" name="TextBox 132"/>
          <p:cNvSpPr txBox="1"/>
          <p:nvPr/>
        </p:nvSpPr>
        <p:spPr bwMode="auto">
          <a:xfrm>
            <a:off x="539640" y="836640"/>
            <a:ext cx="433404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Черепаховый панцирь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Рисунок 135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37" name="Прямоугольник 136"/>
          <p:cNvSpPr/>
          <p:nvPr/>
        </p:nvSpPr>
        <p:spPr bwMode="auto">
          <a:xfrm>
            <a:off x="468360" y="3860640"/>
            <a:ext cx="3098880" cy="20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Эмакимано — горизонтальный свиток из бумаги или шелка, наклеенный на основу, обрамленную парчовой каймой с деревянным валиком на конце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Рисунок 137" descr="Эмакимано - горизонтальный свиток из бумаги или шелка, наклеенный на основу, обрамленную парчовой каймой с деревянным валиком на конце"/>
          <p:cNvPicPr/>
          <p:nvPr/>
        </p:nvPicPr>
        <p:blipFill>
          <a:blip r:embed="rId3"/>
          <a:stretch/>
        </p:blipFill>
        <p:spPr bwMode="auto">
          <a:xfrm>
            <a:off x="3348000" y="1197000"/>
            <a:ext cx="5257800" cy="5257800"/>
          </a:xfrm>
          <a:prstGeom prst="rect">
            <a:avLst/>
          </a:prstGeom>
          <a:ln w="0">
            <a:noFill/>
          </a:ln>
        </p:spPr>
      </p:pic>
      <p:sp>
        <p:nvSpPr>
          <p:cNvPr id="139" name="TextBox 138"/>
          <p:cNvSpPr txBox="1"/>
          <p:nvPr/>
        </p:nvSpPr>
        <p:spPr bwMode="auto">
          <a:xfrm>
            <a:off x="2700360" y="981000"/>
            <a:ext cx="3295800" cy="406439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Свитки из шелка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Рисунок 141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43" name="Рисунок 142"/>
          <p:cNvPicPr/>
          <p:nvPr/>
        </p:nvPicPr>
        <p:blipFill>
          <a:blip r:embed="rId3"/>
          <a:stretch/>
        </p:blipFill>
        <p:spPr bwMode="auto">
          <a:xfrm>
            <a:off x="250920" y="692280"/>
            <a:ext cx="4319640" cy="378432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143"/>
          <p:cNvPicPr/>
          <p:nvPr/>
        </p:nvPicPr>
        <p:blipFill>
          <a:blip r:embed="rId4"/>
          <a:stretch/>
        </p:blipFill>
        <p:spPr bwMode="auto">
          <a:xfrm>
            <a:off x="4427640" y="3573360"/>
            <a:ext cx="4146480" cy="2946600"/>
          </a:xfrm>
          <a:prstGeom prst="rect">
            <a:avLst/>
          </a:prstGeom>
          <a:ln w="0">
            <a:noFill/>
          </a:ln>
        </p:spPr>
      </p:pic>
      <p:sp>
        <p:nvSpPr>
          <p:cNvPr id="145" name="Прямоугольник 144"/>
          <p:cNvSpPr/>
          <p:nvPr/>
        </p:nvSpPr>
        <p:spPr bwMode="auto">
          <a:xfrm>
            <a:off x="395280" y="4797360"/>
            <a:ext cx="390672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 узких полосках пальмовых листьев делали отверстия и продевали шнурок, таким образом скрепляя «книгу». Писали чернилами из сажи, смешанной с соком сахарного тросника.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145"/>
          <p:cNvSpPr txBox="1"/>
          <p:nvPr/>
        </p:nvSpPr>
        <p:spPr bwMode="auto">
          <a:xfrm>
            <a:off x="5003640" y="1628640"/>
            <a:ext cx="3173400" cy="100836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Древнеиндийские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книги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7" name="Рисунок 146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48" name="Прямоугольник 147"/>
          <p:cNvSpPr/>
          <p:nvPr/>
        </p:nvSpPr>
        <p:spPr bwMode="auto">
          <a:xfrm>
            <a:off x="286704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1332000" y="112536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-4444920" y="3246480"/>
            <a:ext cx="18396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-4633920" y="3246480"/>
            <a:ext cx="18432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4572000" y="3218040"/>
            <a:ext cx="360" cy="42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66600" rIns="0" bIns="810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3"/>
          <a:stretch/>
        </p:blipFill>
        <p:spPr bwMode="auto">
          <a:xfrm>
            <a:off x="324000" y="404640"/>
            <a:ext cx="8327880" cy="5975640"/>
          </a:xfrm>
          <a:prstGeom prst="rect">
            <a:avLst/>
          </a:prstGeom>
          <a:ln w="0">
            <a:noFill/>
          </a:ln>
        </p:spPr>
      </p:pic>
      <p:sp>
        <p:nvSpPr>
          <p:cNvPr id="154" name="TextBox 153"/>
          <p:cNvSpPr txBox="1"/>
          <p:nvPr/>
        </p:nvSpPr>
        <p:spPr bwMode="auto">
          <a:xfrm>
            <a:off x="611280" y="549360"/>
            <a:ext cx="7686720" cy="4525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Древние египтяне писали на папирусе.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Рисунок 156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157"/>
          <p:cNvPicPr/>
          <p:nvPr/>
        </p:nvPicPr>
        <p:blipFill>
          <a:blip r:embed="rId3"/>
          <a:stretch/>
        </p:blipFill>
        <p:spPr bwMode="auto">
          <a:xfrm>
            <a:off x="395280" y="836640"/>
            <a:ext cx="4213080" cy="56167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158"/>
          <p:cNvSpPr txBox="1"/>
          <p:nvPr/>
        </p:nvSpPr>
        <p:spPr bwMode="auto">
          <a:xfrm>
            <a:off x="684360" y="260280"/>
            <a:ext cx="360972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Растущий папирус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160" name="Прямоугольник 159"/>
          <p:cNvSpPr/>
          <p:nvPr/>
        </p:nvSpPr>
        <p:spPr bwMode="auto">
          <a:xfrm>
            <a:off x="4788000" y="620640"/>
            <a:ext cx="4105080" cy="520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Это болотное растение (родственник нашей осоки). Он образует многочисленные заросли в неглубокой воде. Растение вырастает высотой 4…5 м, диаметр ствола достигает семи сантиметров и вместе с большим соцветием зонтикоподобной формы (до 90 см. в диаметре) напоминает пальму.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С мягкой части растения папирус египтяне выжимали сладкий сок, молодые стебли варили и употребляли в пищу, из стеблей плели корзины, канаты и сандалии. Стебли папируса очень прочные, из них даже можно было построить лодку или изготовить кровлю для дома. Однако больше всего прославилось это растение другим - более 4 000 лет назад египтяне изготавливали из папируса одноименный материал для письма.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Прямоугольник 160"/>
          <p:cNvSpPr/>
          <p:nvPr/>
        </p:nvSpPr>
        <p:spPr bwMode="auto">
          <a:xfrm>
            <a:off x="4500720" y="4076640"/>
            <a:ext cx="3904920" cy="33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49" name="Прямоугольник 48"/>
          <p:cNvSpPr/>
          <p:nvPr/>
        </p:nvSpPr>
        <p:spPr bwMode="auto">
          <a:xfrm>
            <a:off x="324000" y="1413000"/>
            <a:ext cx="8424720" cy="375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Бумагу, чернила, а главное – буквы люди придумали сравнительно недавно.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Как же обходились люди до этого? 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   Много способов было придумано людьми, чтобы сохранить в памяти и сообщить другим важные сведения. </a:t>
            </a:r>
            <a:r>
              <a:rPr sz="2400"/>
              <a:t/>
            </a:r>
            <a:br>
              <a:rPr sz="2400"/>
            </a:b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Первоначально люди использовали природный материал.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Рисунок 163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164"/>
          <p:cNvPicPr/>
          <p:nvPr/>
        </p:nvPicPr>
        <p:blipFill>
          <a:blip r:embed="rId3"/>
          <a:stretch/>
        </p:blipFill>
        <p:spPr bwMode="auto">
          <a:xfrm>
            <a:off x="755640" y="620640"/>
            <a:ext cx="7410600" cy="397188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165"/>
          <p:cNvSpPr/>
          <p:nvPr/>
        </p:nvSpPr>
        <p:spPr bwMode="auto">
          <a:xfrm>
            <a:off x="250920" y="4581360"/>
            <a:ext cx="8675640" cy="201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Сначала надо отделить стебли от корня. Затем из срезанных стеблей снимали внешнюю твердую пленку, а нежную сердцевину разрезает вдоль на узкие полоски шириной в палец. Далее раскладывает их двумя слоями на доску, смоченную нильской водой, - один вдоль, другой - поперек, так, чтобы полоски слегка перекрывали друг друга. После прижима слоев, клейкое вещество в стебле, прочно скрепляет полоски, образуя листы шириной 20…30 сантиметров и длиной 10…40 метров.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Высушенные на солнце, листы полировали раковинами моллюсков или кусочками слоновой кости. Качественным считался тонкий, плотный, блестящий и гладкий папирусный лист - легкий и удобный в использовании.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166"/>
          <p:cNvSpPr txBox="1"/>
          <p:nvPr/>
        </p:nvSpPr>
        <p:spPr bwMode="auto">
          <a:xfrm>
            <a:off x="1187280" y="0"/>
            <a:ext cx="659160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0000"/>
                  </a:solidFill>
                  <a:miter/>
                </a:ln>
                <a:solidFill>
                  <a:srgbClr val="00FF00"/>
                </a:solidFill>
                <a:latin typeface="Arial"/>
              </a:rPr>
              <a:t>Рождение папирусных свитков</a:t>
            </a:r>
            <a:endParaRPr lang="en-US" sz="1800" b="0" strike="noStrike" spc="1">
              <a:ln w="9360">
                <a:solidFill>
                  <a:srgbClr val="000000"/>
                </a:solidFill>
                <a:miter/>
              </a:ln>
              <a:solidFill>
                <a:srgbClr val="00FF00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Рисунок 169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170"/>
          <p:cNvPicPr/>
          <p:nvPr/>
        </p:nvPicPr>
        <p:blipFill>
          <a:blip r:embed="rId3"/>
          <a:stretch/>
        </p:blipFill>
        <p:spPr bwMode="auto">
          <a:xfrm>
            <a:off x="4284720" y="1916280"/>
            <a:ext cx="4467240" cy="2982600"/>
          </a:xfrm>
          <a:prstGeom prst="rect">
            <a:avLst/>
          </a:prstGeom>
          <a:ln w="0">
            <a:noFill/>
          </a:ln>
        </p:spPr>
      </p:pic>
      <p:sp>
        <p:nvSpPr>
          <p:cNvPr id="172" name="TextBox 171"/>
          <p:cNvSpPr txBox="1"/>
          <p:nvPr/>
        </p:nvSpPr>
        <p:spPr bwMode="auto">
          <a:xfrm>
            <a:off x="1258920" y="907920"/>
            <a:ext cx="6324480" cy="52416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Структура готового папируса.</a:t>
            </a:r>
            <a:endParaRPr lang="en-US" sz="1800" b="1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pic>
        <p:nvPicPr>
          <p:cNvPr id="173" name="Рисунок 172" descr="Папирусные листы применяемые для письма"/>
          <p:cNvPicPr/>
          <p:nvPr/>
        </p:nvPicPr>
        <p:blipFill>
          <a:blip r:embed="rId5"/>
          <a:stretch/>
        </p:blipFill>
        <p:spPr bwMode="auto">
          <a:xfrm>
            <a:off x="468360" y="3100320"/>
            <a:ext cx="3672000" cy="268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 bwMode="auto"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6" name="Рисунок 175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77" name="Прямоугольник 176"/>
          <p:cNvSpPr/>
          <p:nvPr/>
        </p:nvSpPr>
        <p:spPr bwMode="auto">
          <a:xfrm>
            <a:off x="4211640" y="196200"/>
            <a:ext cx="4788000" cy="374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Чуть позже в городе Пергаме, что в Малой Азии, нашли заменитель папируса. Бумагу стали делать из специально выделанной кожи молодых животных. В отличие от папируса, пергамент был прочнее. Текст с него можно было смыть и использовать его заново.  Кроме того, на пергаменте можно писать с обеих сторон листа, а при сгибании он не ломался, как папирус.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 Только дорогой это был материал, и не каждый ученик мог позволить себе такую роскошь. Да и книги, написанные на нем, стоили немало. За одну такую книгу можно было купить дом и землю, на которой он стоял.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рямоугольник 177"/>
          <p:cNvSpPr/>
          <p:nvPr/>
        </p:nvSpPr>
        <p:spPr bwMode="auto">
          <a:xfrm>
            <a:off x="1403280" y="4149720"/>
            <a:ext cx="576108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Рисунок 178"/>
          <p:cNvPicPr/>
          <p:nvPr/>
        </p:nvPicPr>
        <p:blipFill>
          <a:blip r:embed="rId3"/>
          <a:stretch/>
        </p:blipFill>
        <p:spPr bwMode="auto">
          <a:xfrm>
            <a:off x="4500720" y="3716280"/>
            <a:ext cx="4284360" cy="2854440"/>
          </a:xfrm>
          <a:prstGeom prst="rect">
            <a:avLst/>
          </a:prstGeom>
          <a:ln w="0">
            <a:noFill/>
          </a:ln>
        </p:spPr>
      </p:pic>
      <p:pic>
        <p:nvPicPr>
          <p:cNvPr id="180" name="Рисунок 179" descr="Пергаментный свиток"/>
          <p:cNvPicPr/>
          <p:nvPr/>
        </p:nvPicPr>
        <p:blipFill>
          <a:blip r:embed="rId4"/>
          <a:stretch/>
        </p:blipFill>
        <p:spPr bwMode="auto">
          <a:xfrm>
            <a:off x="250920" y="1628640"/>
            <a:ext cx="3959280" cy="3959280"/>
          </a:xfrm>
          <a:prstGeom prst="rect">
            <a:avLst/>
          </a:prstGeom>
          <a:ln w="0">
            <a:noFill/>
          </a:ln>
        </p:spPr>
      </p:pic>
      <p:sp>
        <p:nvSpPr>
          <p:cNvPr id="181" name="TextBox 180"/>
          <p:cNvSpPr txBox="1"/>
          <p:nvPr/>
        </p:nvSpPr>
        <p:spPr bwMode="auto">
          <a:xfrm>
            <a:off x="539640" y="549360"/>
            <a:ext cx="3168720" cy="8636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Пергамент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Рисунок 183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184" descr="Пергамент"/>
          <p:cNvPicPr/>
          <p:nvPr/>
        </p:nvPicPr>
        <p:blipFill>
          <a:blip r:embed="rId3"/>
          <a:stretch/>
        </p:blipFill>
        <p:spPr bwMode="auto">
          <a:xfrm>
            <a:off x="684360" y="981000"/>
            <a:ext cx="3878280" cy="5184720"/>
          </a:xfrm>
          <a:prstGeom prst="rect">
            <a:avLst/>
          </a:prstGeom>
          <a:ln w="0">
            <a:noFill/>
          </a:ln>
        </p:spPr>
      </p:pic>
      <p:sp>
        <p:nvSpPr>
          <p:cNvPr id="186" name="Прямоугольник 185"/>
          <p:cNvSpPr/>
          <p:nvPr/>
        </p:nvSpPr>
        <p:spPr bwMode="auto">
          <a:xfrm>
            <a:off x="4859280" y="2133720"/>
            <a:ext cx="3816360" cy="256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Делали пергамент не меньше двух недель – коровью, овечью или козью шкуру вымачивали в известковом растворе, шлифовали и выбеляли мелом. Хороший пергамент был почти таким же белым и гладким, как современная бумага, только гораздо тяжелее.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Box 186"/>
          <p:cNvSpPr txBox="1"/>
          <p:nvPr/>
        </p:nvSpPr>
        <p:spPr bwMode="auto">
          <a:xfrm>
            <a:off x="2124000" y="260280"/>
            <a:ext cx="422928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Рождение пергамента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Рисунок 189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190"/>
          <p:cNvPicPr/>
          <p:nvPr/>
        </p:nvPicPr>
        <p:blipFill>
          <a:blip r:embed="rId3"/>
          <a:stretch/>
        </p:blipFill>
        <p:spPr bwMode="auto">
          <a:xfrm>
            <a:off x="324000" y="1341360"/>
            <a:ext cx="5040000" cy="5040360"/>
          </a:xfrm>
          <a:prstGeom prst="rect">
            <a:avLst/>
          </a:prstGeom>
          <a:ln w="0">
            <a:noFill/>
          </a:ln>
        </p:spPr>
      </p:pic>
      <p:sp>
        <p:nvSpPr>
          <p:cNvPr id="192" name="Прямоугольник 191"/>
          <p:cNvSpPr/>
          <p:nvPr/>
        </p:nvSpPr>
        <p:spPr bwMode="auto">
          <a:xfrm>
            <a:off x="5580000" y="2492280"/>
            <a:ext cx="3330720" cy="17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Чтобы книга не рассыпалась, ее сшивали и заключали в переплет из деревянных дощечек, обтянутых кожей. На одну книгу уходили шесть-семь коровьих шкур.</a:t>
            </a:r>
          </a:p>
        </p:txBody>
      </p:sp>
      <p:sp>
        <p:nvSpPr>
          <p:cNvPr id="193" name="TextBox 192"/>
          <p:cNvSpPr txBox="1"/>
          <p:nvPr/>
        </p:nvSpPr>
        <p:spPr bwMode="auto">
          <a:xfrm>
            <a:off x="2268360" y="620640"/>
            <a:ext cx="4768920" cy="6685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Книга из пергамента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 bwMode="auto">
          <a:xfrm>
            <a:off x="685800" y="2130120"/>
            <a:ext cx="7772400" cy="14698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 bwMode="auto"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Рисунок 195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197" name="Прямоугольник 196"/>
          <p:cNvSpPr/>
          <p:nvPr/>
        </p:nvSpPr>
        <p:spPr bwMode="auto">
          <a:xfrm>
            <a:off x="4932360" y="1484280"/>
            <a:ext cx="3611519" cy="228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</a:rPr>
              <a:t>В Великом Новгороде и других северных городах России писали на </a:t>
            </a:r>
            <a:r>
              <a:rPr lang="ru-RU" sz="1800" b="1" strike="noStrike" spc="-1">
                <a:solidFill>
                  <a:srgbClr val="000000"/>
                </a:solidFill>
                <a:latin typeface="Tahoma"/>
              </a:rPr>
              <a:t>бересте</a:t>
            </a:r>
            <a:r>
              <a:rPr lang="ru-RU" sz="1800" b="0" strike="noStrike" spc="-1">
                <a:solidFill>
                  <a:srgbClr val="000000"/>
                </a:solidFill>
                <a:latin typeface="Tahoma"/>
              </a:rPr>
              <a:t> — верхнем слое коры дерева.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Буквы на грамотах процарапывали заостренным писалом.</a:t>
            </a:r>
            <a:r>
              <a:rPr sz="1800"/>
              <a:t/>
            </a:r>
            <a:br>
              <a:rPr sz="1800"/>
            </a:b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Рисунок 197"/>
          <p:cNvPicPr/>
          <p:nvPr/>
        </p:nvPicPr>
        <p:blipFill>
          <a:blip r:embed="rId3"/>
          <a:stretch/>
        </p:blipFill>
        <p:spPr bwMode="auto">
          <a:xfrm>
            <a:off x="179280" y="907920"/>
            <a:ext cx="4753080" cy="265140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198" descr="история древней руси образование на руси"/>
          <p:cNvPicPr/>
          <p:nvPr/>
        </p:nvPicPr>
        <p:blipFill>
          <a:blip r:embed="rId4"/>
          <a:stretch/>
        </p:blipFill>
        <p:spPr bwMode="auto">
          <a:xfrm>
            <a:off x="4067280" y="3573360"/>
            <a:ext cx="4698720" cy="2986200"/>
          </a:xfrm>
          <a:prstGeom prst="rect">
            <a:avLst/>
          </a:prstGeom>
          <a:ln w="0">
            <a:noFill/>
          </a:ln>
        </p:spPr>
      </p:pic>
      <p:sp>
        <p:nvSpPr>
          <p:cNvPr id="200" name="TextBox 199"/>
          <p:cNvSpPr txBox="1"/>
          <p:nvPr/>
        </p:nvSpPr>
        <p:spPr bwMode="auto">
          <a:xfrm>
            <a:off x="5796000" y="692280"/>
            <a:ext cx="1944720" cy="7207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Береста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pic>
        <p:nvPicPr>
          <p:cNvPr id="201" name="Рисунок 200" descr="Берестяные письма из прошлого."/>
          <p:cNvPicPr/>
          <p:nvPr/>
        </p:nvPicPr>
        <p:blipFill>
          <a:blip r:embed="rId6"/>
          <a:stretch/>
        </p:blipFill>
        <p:spPr bwMode="auto">
          <a:xfrm>
            <a:off x="324000" y="3933720"/>
            <a:ext cx="3620880" cy="208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2" name="Рисунок 201"/>
          <p:cNvPicPr/>
          <p:nvPr/>
        </p:nvPicPr>
        <p:blipFill>
          <a:blip r:embed="rId3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03" name="Прямоугольник 202"/>
          <p:cNvSpPr/>
          <p:nvPr/>
        </p:nvSpPr>
        <p:spPr bwMode="auto">
          <a:xfrm>
            <a:off x="4572000" y="4001040"/>
            <a:ext cx="3592440" cy="17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Цай Лунь растолок волокна шелковицы, древесную золу, тряпки и пеньку. Всё это он смешал с водой и получившуюся массу выложил на форму (деревянная рама и сито из бамбука). После сушки на солнце он эту массу разгладил с помощью камней. В результате получились прочные листы бумаги.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Прямоугольник 203"/>
          <p:cNvSpPr/>
          <p:nvPr/>
        </p:nvSpPr>
        <p:spPr bwMode="auto">
          <a:xfrm>
            <a:off x="-4405320" y="3244680"/>
            <a:ext cx="184320" cy="36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Прямоугольник 204"/>
          <p:cNvSpPr/>
          <p:nvPr/>
        </p:nvSpPr>
        <p:spPr bwMode="auto">
          <a:xfrm>
            <a:off x="1800" y="3702600"/>
            <a:ext cx="180719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900"/>
              <a:t/>
            </a:r>
            <a:br>
              <a:rPr sz="900"/>
            </a:b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Прямоугольник 205"/>
          <p:cNvSpPr/>
          <p:nvPr/>
        </p:nvSpPr>
        <p:spPr bwMode="auto">
          <a:xfrm>
            <a:off x="4427640" y="2133720"/>
            <a:ext cx="402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Бумага была создана Цай Лунем в 105 году н. э.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7" name="Рисунок 206" descr="Цай Лунь"/>
          <p:cNvPicPr/>
          <p:nvPr/>
        </p:nvPicPr>
        <p:blipFill>
          <a:blip r:embed="rId4"/>
          <a:stretch/>
        </p:blipFill>
        <p:spPr bwMode="auto">
          <a:xfrm>
            <a:off x="395280" y="981000"/>
            <a:ext cx="3263760" cy="5432400"/>
          </a:xfrm>
          <a:prstGeom prst="rect">
            <a:avLst/>
          </a:prstGeom>
          <a:ln w="0">
            <a:noFill/>
          </a:ln>
        </p:spPr>
      </p:pic>
      <p:sp>
        <p:nvSpPr>
          <p:cNvPr id="208" name="Прямоугольник 207"/>
          <p:cNvSpPr/>
          <p:nvPr/>
        </p:nvSpPr>
        <p:spPr bwMode="auto">
          <a:xfrm>
            <a:off x="4427640" y="1051920"/>
            <a:ext cx="384012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Родиной бумаги считают Китай.</a:t>
            </a:r>
          </a:p>
        </p:txBody>
      </p:sp>
      <p:sp>
        <p:nvSpPr>
          <p:cNvPr id="209" name="TextBox 208"/>
          <p:cNvSpPr txBox="1"/>
          <p:nvPr/>
        </p:nvSpPr>
        <p:spPr bwMode="auto">
          <a:xfrm>
            <a:off x="1116000" y="476280"/>
            <a:ext cx="199080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Цай Лунь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2" name="Рисунок 211"/>
          <p:cNvPicPr/>
          <p:nvPr/>
        </p:nvPicPr>
        <p:blipFill>
          <a:blip r:embed="rId3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213" name="Рисунок 212"/>
          <p:cNvPicPr/>
          <p:nvPr/>
        </p:nvPicPr>
        <p:blipFill>
          <a:blip r:embed="rId4"/>
          <a:stretch/>
        </p:blipFill>
        <p:spPr bwMode="auto">
          <a:xfrm>
            <a:off x="395280" y="476280"/>
            <a:ext cx="3529080" cy="2646360"/>
          </a:xfrm>
          <a:prstGeom prst="rect">
            <a:avLst/>
          </a:prstGeom>
          <a:ln w="0">
            <a:noFill/>
          </a:ln>
        </p:spPr>
      </p:pic>
      <p:pic>
        <p:nvPicPr>
          <p:cNvPr id="214" name="Рисунок 213" descr="пенька"/>
          <p:cNvPicPr/>
          <p:nvPr/>
        </p:nvPicPr>
        <p:blipFill>
          <a:blip r:embed="rId5"/>
          <a:stretch/>
        </p:blipFill>
        <p:spPr bwMode="auto">
          <a:xfrm>
            <a:off x="250920" y="3357720"/>
            <a:ext cx="3767040" cy="282564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14"/>
          <p:cNvPicPr/>
          <p:nvPr/>
        </p:nvPicPr>
        <p:blipFill>
          <a:blip r:embed="rId6"/>
          <a:stretch/>
        </p:blipFill>
        <p:spPr bwMode="auto">
          <a:xfrm>
            <a:off x="4140360" y="836640"/>
            <a:ext cx="4752720" cy="3519360"/>
          </a:xfrm>
          <a:prstGeom prst="rect">
            <a:avLst/>
          </a:prstGeom>
          <a:ln w="0">
            <a:noFill/>
          </a:ln>
        </p:spPr>
      </p:pic>
      <p:sp>
        <p:nvSpPr>
          <p:cNvPr id="216" name="TextBox 215"/>
          <p:cNvSpPr txBox="1"/>
          <p:nvPr/>
        </p:nvSpPr>
        <p:spPr bwMode="auto">
          <a:xfrm>
            <a:off x="5580000" y="333360"/>
            <a:ext cx="1676520" cy="4525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7"/>
                  <a:tile tx="0" ty="0" sx="100000" sy="100000" algn="ctr"/>
                </a:blipFill>
                <a:latin typeface="Times New Roman"/>
              </a:rPr>
              <a:t>Конопля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7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716360" y="4724280"/>
            <a:ext cx="3708360" cy="14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Пенька́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— волокна стеблей конопли. Добывают путём долгого (до трёх лет) отмачивания конопляной массы в проточной воде.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Рисунок 219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221" name="Рисунок 220"/>
          <p:cNvPicPr/>
          <p:nvPr/>
        </p:nvPicPr>
        <p:blipFill>
          <a:blip r:embed="rId3"/>
          <a:stretch/>
        </p:blipFill>
        <p:spPr bwMode="auto">
          <a:xfrm>
            <a:off x="6732720" y="1197000"/>
            <a:ext cx="2278080" cy="3454200"/>
          </a:xfrm>
          <a:prstGeom prst="rect">
            <a:avLst/>
          </a:prstGeom>
          <a:ln w="0">
            <a:noFill/>
          </a:ln>
        </p:spPr>
      </p:pic>
      <p:pic>
        <p:nvPicPr>
          <p:cNvPr id="222" name="Рисунок 221"/>
          <p:cNvPicPr/>
          <p:nvPr/>
        </p:nvPicPr>
        <p:blipFill>
          <a:blip r:embed="rId4"/>
          <a:stretch/>
        </p:blipFill>
        <p:spPr bwMode="auto">
          <a:xfrm>
            <a:off x="179280" y="1197000"/>
            <a:ext cx="2291040" cy="3456000"/>
          </a:xfrm>
          <a:prstGeom prst="rect">
            <a:avLst/>
          </a:prstGeom>
          <a:ln w="0">
            <a:noFill/>
          </a:ln>
        </p:spPr>
      </p:pic>
      <p:pic>
        <p:nvPicPr>
          <p:cNvPr id="223" name="Рисунок 222"/>
          <p:cNvPicPr/>
          <p:nvPr/>
        </p:nvPicPr>
        <p:blipFill>
          <a:blip r:embed="rId5"/>
          <a:stretch/>
        </p:blipFill>
        <p:spPr bwMode="auto">
          <a:xfrm>
            <a:off x="2340000" y="1197000"/>
            <a:ext cx="2279520" cy="3456000"/>
          </a:xfrm>
          <a:prstGeom prst="rect">
            <a:avLst/>
          </a:prstGeom>
          <a:ln w="0">
            <a:noFill/>
          </a:ln>
        </p:spPr>
      </p:pic>
      <p:sp>
        <p:nvSpPr>
          <p:cNvPr id="224" name="TextBox 223"/>
          <p:cNvSpPr txBox="1"/>
          <p:nvPr/>
        </p:nvSpPr>
        <p:spPr bwMode="auto">
          <a:xfrm>
            <a:off x="2843280" y="333360"/>
            <a:ext cx="3576600" cy="766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Изготовление бумаги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 по методу Цай Луня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25" name="Прямоугольник 224"/>
          <p:cNvSpPr/>
          <p:nvPr/>
        </p:nvSpPr>
        <p:spPr bwMode="auto">
          <a:xfrm>
            <a:off x="108000" y="4756680"/>
            <a:ext cx="8820000" cy="179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кипящая смесь из пеньки, коры тутового дерева, старых рыболовных сетей и тканей превращалась в пульпу, после чего её растирали до пастообразного однородного состояния и смешивали с водой. В смесь погружали сито в деревянной раме из тростника, вычерпывали ситом массу и встряхивали, чтобы жидкость стекла. При этом в сите образовывался тонкий и ровный слой волокнистой массы.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Эту массу затем опрокидывали на гладкие доски. Доски с отливками клали одна на другую. Связывали стопку и укладывали сверху груз. Затем затвердевшие и окрепшие под прессом листы снимались с досок и сушились. Изготовленный по такой технологии бумажный лист получался легким, ровным, прочным, менее желтым и более удобным для письма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Рисунок 225"/>
          <p:cNvPicPr/>
          <p:nvPr/>
        </p:nvPicPr>
        <p:blipFill>
          <a:blip r:embed="rId7"/>
          <a:stretch/>
        </p:blipFill>
        <p:spPr bwMode="auto">
          <a:xfrm>
            <a:off x="4500720" y="1197000"/>
            <a:ext cx="2280960" cy="345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7" name="Рисунок 226"/>
          <p:cNvPicPr/>
          <p:nvPr/>
        </p:nvPicPr>
        <p:blipFill>
          <a:blip r:embed="rId2"/>
          <a:stretch/>
        </p:blipFill>
        <p:spPr bwMode="auto">
          <a:xfrm>
            <a:off x="-18108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228" name="Рисунок 227"/>
          <p:cNvPicPr/>
          <p:nvPr/>
        </p:nvPicPr>
        <p:blipFill>
          <a:blip r:embed="rId3"/>
          <a:stretch/>
        </p:blipFill>
        <p:spPr bwMode="auto">
          <a:xfrm>
            <a:off x="971640" y="1341360"/>
            <a:ext cx="1565280" cy="1793880"/>
          </a:xfrm>
          <a:prstGeom prst="rect">
            <a:avLst/>
          </a:prstGeom>
          <a:ln w="0">
            <a:noFill/>
          </a:ln>
        </p:spPr>
      </p:pic>
      <p:pic>
        <p:nvPicPr>
          <p:cNvPr id="229" name="Рисунок 228"/>
          <p:cNvPicPr/>
          <p:nvPr/>
        </p:nvPicPr>
        <p:blipFill>
          <a:blip r:embed="rId4"/>
          <a:stretch/>
        </p:blipFill>
        <p:spPr bwMode="auto">
          <a:xfrm>
            <a:off x="539640" y="4221000"/>
            <a:ext cx="3119400" cy="2048040"/>
          </a:xfrm>
          <a:prstGeom prst="rect">
            <a:avLst/>
          </a:prstGeom>
          <a:ln w="0">
            <a:noFill/>
          </a:ln>
        </p:spPr>
      </p:pic>
      <p:pic>
        <p:nvPicPr>
          <p:cNvPr id="230" name="Рисунок 229"/>
          <p:cNvPicPr/>
          <p:nvPr/>
        </p:nvPicPr>
        <p:blipFill>
          <a:blip r:embed="rId5"/>
          <a:stretch/>
        </p:blipFill>
        <p:spPr bwMode="auto">
          <a:xfrm>
            <a:off x="5796000" y="1413000"/>
            <a:ext cx="2830320" cy="1861920"/>
          </a:xfrm>
          <a:prstGeom prst="rect">
            <a:avLst/>
          </a:prstGeom>
          <a:ln w="0">
            <a:noFill/>
          </a:ln>
        </p:spPr>
      </p:pic>
      <p:pic>
        <p:nvPicPr>
          <p:cNvPr id="231" name="Рисунок 230"/>
          <p:cNvPicPr/>
          <p:nvPr/>
        </p:nvPicPr>
        <p:blipFill>
          <a:blip r:embed="rId6"/>
          <a:stretch/>
        </p:blipFill>
        <p:spPr bwMode="auto">
          <a:xfrm>
            <a:off x="5435640" y="4005360"/>
            <a:ext cx="3227400" cy="2376360"/>
          </a:xfrm>
          <a:prstGeom prst="rect">
            <a:avLst/>
          </a:prstGeom>
          <a:ln w="0">
            <a:noFill/>
          </a:ln>
        </p:spPr>
      </p:pic>
      <p:sp>
        <p:nvSpPr>
          <p:cNvPr id="232" name="Прямоугольник 231"/>
          <p:cNvSpPr/>
          <p:nvPr/>
        </p:nvSpPr>
        <p:spPr bwMode="auto">
          <a:xfrm>
            <a:off x="2340360" y="260280"/>
            <a:ext cx="392976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Как же делают бумагу в наши дни?</a:t>
            </a:r>
          </a:p>
        </p:txBody>
      </p:sp>
      <p:sp>
        <p:nvSpPr>
          <p:cNvPr id="233" name="TextBox 232"/>
          <p:cNvSpPr txBox="1"/>
          <p:nvPr/>
        </p:nvSpPr>
        <p:spPr bwMode="auto">
          <a:xfrm>
            <a:off x="6084720" y="3716280"/>
            <a:ext cx="2028960" cy="1890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7"/>
                  <a:tile tx="0" ty="0" sx="100000" sy="100000" algn="ctr"/>
                </a:blipFill>
                <a:latin typeface="Sitka Subheading"/>
              </a:rPr>
              <a:t>Бумажная фабрика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7"/>
                <a:tile tx="0" ty="0" sx="100000" sy="100000" algn="ctr"/>
              </a:blipFill>
              <a:latin typeface="Sitka Subheading"/>
              <a:ea typeface="Sitka Subheading"/>
            </a:endParaRPr>
          </a:p>
        </p:txBody>
      </p:sp>
      <p:sp>
        <p:nvSpPr>
          <p:cNvPr id="234" name="TextBox 233"/>
          <p:cNvSpPr txBox="1"/>
          <p:nvPr/>
        </p:nvSpPr>
        <p:spPr bwMode="auto">
          <a:xfrm>
            <a:off x="1403280" y="981000"/>
            <a:ext cx="995400" cy="2574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7"/>
                  <a:tile tx="0" ty="0" sx="100000" sy="100000" algn="ctr"/>
                </a:blipFill>
                <a:latin typeface="Times New Roman"/>
              </a:rPr>
              <a:t>Дерево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7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35" name="TextBox 234"/>
          <p:cNvSpPr txBox="1"/>
          <p:nvPr/>
        </p:nvSpPr>
        <p:spPr bwMode="auto">
          <a:xfrm>
            <a:off x="6443640" y="1052640"/>
            <a:ext cx="1501920" cy="25704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7"/>
                  <a:tile tx="0" ty="0" sx="100000" sy="100000" algn="ctr"/>
                </a:blipFill>
                <a:latin typeface="Times New Roman"/>
              </a:rPr>
              <a:t>Валят дерево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7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36" name="TextBox 235"/>
          <p:cNvSpPr txBox="1"/>
          <p:nvPr/>
        </p:nvSpPr>
        <p:spPr bwMode="auto">
          <a:xfrm>
            <a:off x="1258920" y="3573360"/>
            <a:ext cx="2295360" cy="2574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7"/>
                  <a:tile tx="0" ty="0" sx="100000" sy="100000" algn="ctr"/>
                </a:blipFill>
                <a:latin typeface="Times New Roman"/>
              </a:rPr>
              <a:t>Перевозят транспортом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7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37" name="Прямая соединительная линия 236"/>
          <p:cNvSpPr/>
          <p:nvPr/>
        </p:nvSpPr>
        <p:spPr bwMode="auto">
          <a:xfrm>
            <a:off x="1908000" y="2637000"/>
            <a:ext cx="3745080" cy="0"/>
          </a:xfrm>
          <a:prstGeom prst="line">
            <a:avLst/>
          </a:prstGeom>
          <a:ln w="698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Прямая соединительная линия 237"/>
          <p:cNvSpPr/>
          <p:nvPr/>
        </p:nvSpPr>
        <p:spPr bwMode="auto">
          <a:xfrm flipH="1">
            <a:off x="3634920" y="3284640"/>
            <a:ext cx="2016360" cy="936360"/>
          </a:xfrm>
          <a:prstGeom prst="line">
            <a:avLst/>
          </a:prstGeom>
          <a:ln w="698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Прямая соединительная линия 238"/>
          <p:cNvSpPr/>
          <p:nvPr/>
        </p:nvSpPr>
        <p:spPr bwMode="auto">
          <a:xfrm>
            <a:off x="3635280" y="5084640"/>
            <a:ext cx="1801800" cy="0"/>
          </a:xfrm>
          <a:prstGeom prst="line">
            <a:avLst/>
          </a:prstGeom>
          <a:ln w="698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Прямоугольник 239"/>
          <p:cNvSpPr/>
          <p:nvPr/>
        </p:nvSpPr>
        <p:spPr bwMode="auto">
          <a:xfrm>
            <a:off x="2700360" y="1557360"/>
            <a:ext cx="2736720" cy="9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В основном ель, сосна и береза, также эвкалипт, тополь, каштан и другие деревья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algn="ctr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/>
          <p:nvPr/>
        </p:nvPicPr>
        <p:blipFill>
          <a:blip r:embed="rId3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4"/>
          <a:stretch/>
        </p:blipFill>
        <p:spPr bwMode="auto">
          <a:xfrm>
            <a:off x="179280" y="1052640"/>
            <a:ext cx="4391280" cy="3294000"/>
          </a:xfrm>
          <a:prstGeom prst="rect">
            <a:avLst/>
          </a:prstGeom>
          <a:ln w="0">
            <a:noFill/>
          </a:ln>
        </p:spPr>
      </p:pic>
      <p:sp>
        <p:nvSpPr>
          <p:cNvPr id="52" name="TextBox 51"/>
          <p:cNvSpPr txBox="1"/>
          <p:nvPr/>
        </p:nvSpPr>
        <p:spPr bwMode="auto">
          <a:xfrm>
            <a:off x="1692360" y="260280"/>
            <a:ext cx="5675400" cy="785879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Петроглифы 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(писаницы или наскальные изображения) 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395280" y="4508640"/>
            <a:ext cx="3635280" cy="17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А на рисунках изображали то, что нужно сообщить. Скажем, на рисунке изображен медведь, стрелка и три палочки. Это значит: в трех днях пути водятся медведи</a:t>
            </a:r>
          </a:p>
        </p:txBody>
      </p:sp>
      <p:pic>
        <p:nvPicPr>
          <p:cNvPr id="54" name="Рисунок 53"/>
          <p:cNvPicPr/>
          <p:nvPr/>
        </p:nvPicPr>
        <p:blipFill>
          <a:blip r:embed="rId6"/>
          <a:stretch/>
        </p:blipFill>
        <p:spPr bwMode="auto">
          <a:xfrm>
            <a:off x="3995640" y="2833560"/>
            <a:ext cx="4969080" cy="4024440"/>
          </a:xfrm>
          <a:prstGeom prst="rect">
            <a:avLst/>
          </a:prstGeom>
          <a:ln w="0">
            <a:noFill/>
          </a:ln>
        </p:spPr>
      </p:pic>
      <p:sp>
        <p:nvSpPr>
          <p:cNvPr id="55" name="Прямоугольник 54"/>
          <p:cNvSpPr/>
          <p:nvPr/>
        </p:nvSpPr>
        <p:spPr bwMode="auto">
          <a:xfrm>
            <a:off x="5651640" y="1341360"/>
            <a:ext cx="313200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Рисунок выбивали или выскабливали камнями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на скалах.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3" name="Рисунок 242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243"/>
          <p:cNvPicPr/>
          <p:nvPr/>
        </p:nvPicPr>
        <p:blipFill>
          <a:blip r:embed="rId3"/>
          <a:stretch/>
        </p:blipFill>
        <p:spPr bwMode="auto">
          <a:xfrm>
            <a:off x="684360" y="1052640"/>
            <a:ext cx="7619760" cy="5610240"/>
          </a:xfrm>
          <a:prstGeom prst="rect">
            <a:avLst/>
          </a:prstGeom>
          <a:ln w="0">
            <a:noFill/>
          </a:ln>
        </p:spPr>
      </p:pic>
      <p:sp>
        <p:nvSpPr>
          <p:cNvPr id="245" name="TextBox 244"/>
          <p:cNvSpPr txBox="1"/>
          <p:nvPr/>
        </p:nvSpPr>
        <p:spPr bwMode="auto">
          <a:xfrm>
            <a:off x="4500720" y="6237360"/>
            <a:ext cx="3666960" cy="52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Бумажная фабрика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246" name="Прямоугольник 245"/>
          <p:cNvSpPr/>
          <p:nvPr/>
        </p:nvSpPr>
        <p:spPr bwMode="auto">
          <a:xfrm>
            <a:off x="2053080" y="540720"/>
            <a:ext cx="4847039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Бумагу производят на бумажных фабриках.</a:t>
            </a:r>
          </a:p>
        </p:txBody>
      </p:sp>
      <p:sp>
        <p:nvSpPr>
          <p:cNvPr id="247" name="Прямоугольник 246"/>
          <p:cNvSpPr/>
          <p:nvPr/>
        </p:nvSpPr>
        <p:spPr bwMode="auto">
          <a:xfrm>
            <a:off x="1187280" y="1196640"/>
            <a:ext cx="679788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И хотя бумажная промышленность в настоящее время очень хорошо развита, в ней по-прежнему берётся за основу принцип изготовления бумаги, изобретённый Цай Лунем.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Рисунок 249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51" name="Прямоугольник 250"/>
          <p:cNvSpPr/>
          <p:nvPr/>
        </p:nvSpPr>
        <p:spPr bwMode="auto">
          <a:xfrm>
            <a:off x="1476360" y="691200"/>
            <a:ext cx="5756400" cy="70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</a:rPr>
              <a:t>На фабрике машины сдирают со стволов  кору, измельчают в щепки.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Рисунок 251" descr="Измельчение древесины для производства бумаги"/>
          <p:cNvPicPr/>
          <p:nvPr/>
        </p:nvPicPr>
        <p:blipFill>
          <a:blip r:embed="rId3"/>
          <a:stretch/>
        </p:blipFill>
        <p:spPr bwMode="auto">
          <a:xfrm>
            <a:off x="468360" y="1844640"/>
            <a:ext cx="4824360" cy="3164040"/>
          </a:xfrm>
          <a:prstGeom prst="rect">
            <a:avLst/>
          </a:prstGeom>
          <a:ln w="0">
            <a:noFill/>
          </a:ln>
        </p:spPr>
      </p:pic>
      <p:pic>
        <p:nvPicPr>
          <p:cNvPr id="253" name="Рисунок 252" descr="деревянная щепка предпосылки"/>
          <p:cNvPicPr/>
          <p:nvPr/>
        </p:nvPicPr>
        <p:blipFill>
          <a:blip r:embed="rId4"/>
          <a:stretch/>
        </p:blipFill>
        <p:spPr bwMode="auto">
          <a:xfrm>
            <a:off x="5435640" y="1844640"/>
            <a:ext cx="3162240" cy="305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6" name="Рисунок 255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57" name="Прямоугольник 256"/>
          <p:cNvSpPr/>
          <p:nvPr/>
        </p:nvSpPr>
        <p:spPr bwMode="auto">
          <a:xfrm>
            <a:off x="971640" y="836280"/>
            <a:ext cx="745308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Щепки сортируют по размеру на специальных ситах и отправляют в варку. Варят дерево в специальных машинах, куда добавляют кислоту.</a:t>
            </a:r>
          </a:p>
        </p:txBody>
      </p:sp>
      <p:pic>
        <p:nvPicPr>
          <p:cNvPr id="258" name="Рисунок 257" descr="Варка древесины"/>
          <p:cNvPicPr/>
          <p:nvPr/>
        </p:nvPicPr>
        <p:blipFill>
          <a:blip r:embed="rId3"/>
          <a:stretch/>
        </p:blipFill>
        <p:spPr bwMode="auto">
          <a:xfrm>
            <a:off x="2340000" y="2133720"/>
            <a:ext cx="4392720" cy="346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Рисунок 260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62" name="Прямоугольник 261"/>
          <p:cNvSpPr/>
          <p:nvPr/>
        </p:nvSpPr>
        <p:spPr bwMode="auto">
          <a:xfrm>
            <a:off x="684360" y="185400"/>
            <a:ext cx="3311280" cy="335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На этом этапе производства обрабатываемая масса, состоящая из древесных волокон и воды, называется бумажным сырьем.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В него добавляют дополнительные вещества. Например, клеи - их присутствие в писчей бумаге отталкивает влагу. Или смолы - благодаря им, написанное на бумаге чернилами на водной основе, не растекается и легко распознается человеческим глазом.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Рисунок 262" descr="Пропитка целлюлозы наполнителем"/>
          <p:cNvPicPr/>
          <p:nvPr/>
        </p:nvPicPr>
        <p:blipFill>
          <a:blip r:embed="rId3"/>
          <a:stretch/>
        </p:blipFill>
        <p:spPr bwMode="auto">
          <a:xfrm>
            <a:off x="611280" y="3645000"/>
            <a:ext cx="3457440" cy="2679480"/>
          </a:xfrm>
          <a:prstGeom prst="rect">
            <a:avLst/>
          </a:prstGeom>
          <a:ln w="0">
            <a:noFill/>
          </a:ln>
        </p:spPr>
      </p:pic>
      <p:pic>
        <p:nvPicPr>
          <p:cNvPr id="264" name="Рисунок 263" descr="Добавление красителей к целлюлозе"/>
          <p:cNvPicPr/>
          <p:nvPr/>
        </p:nvPicPr>
        <p:blipFill>
          <a:blip r:embed="rId4"/>
          <a:stretch/>
        </p:blipFill>
        <p:spPr bwMode="auto">
          <a:xfrm>
            <a:off x="4716360" y="3645000"/>
            <a:ext cx="3489480" cy="2685960"/>
          </a:xfrm>
          <a:prstGeom prst="rect">
            <a:avLst/>
          </a:prstGeom>
          <a:ln w="0">
            <a:noFill/>
          </a:ln>
        </p:spPr>
      </p:pic>
      <p:sp>
        <p:nvSpPr>
          <p:cNvPr id="265" name="Прямоугольник 264"/>
          <p:cNvSpPr/>
          <p:nvPr/>
        </p:nvSpPr>
        <p:spPr bwMode="auto">
          <a:xfrm>
            <a:off x="5076720" y="2060640"/>
            <a:ext cx="2813040" cy="11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После этого бумагу окрашивают в смесителе, куда добавляют красители - делают бумагу белой и непрозрачной.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Рисунок 267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69" name="Прямоугольник 268"/>
          <p:cNvSpPr/>
          <p:nvPr/>
        </p:nvSpPr>
        <p:spPr bwMode="auto">
          <a:xfrm>
            <a:off x="0" y="1023840"/>
            <a:ext cx="8964720" cy="146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Бумажная масса, превращенная в кашицу, попадает в бумагоделательную машину.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Сначала кашица выливается на сетку бумагоделательной машины, где часть содержащейся в кашице воды вытекает через отверстия, и бумажные волокна начинают сплетаться друг с другом, образуя так называемую рулонную ленту.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Рисунок 269" descr="Сетка бумагоделательной машины"/>
          <p:cNvPicPr/>
          <p:nvPr/>
        </p:nvPicPr>
        <p:blipFill>
          <a:blip r:embed="rId3"/>
          <a:stretch/>
        </p:blipFill>
        <p:spPr bwMode="auto">
          <a:xfrm>
            <a:off x="2050920" y="2781360"/>
            <a:ext cx="4392720" cy="347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Рисунок 272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74" name="Прямоугольник 273"/>
          <p:cNvSpPr/>
          <p:nvPr/>
        </p:nvSpPr>
        <p:spPr bwMode="auto">
          <a:xfrm>
            <a:off x="468360" y="764640"/>
            <a:ext cx="838656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Сырая бумажная лента проходит через целый ряд валиков. Одни валики отжимают воду, другие, обогреваемые изнутри паром, высушивают ее, третьи полируют. </a:t>
            </a:r>
          </a:p>
        </p:txBody>
      </p:sp>
      <p:pic>
        <p:nvPicPr>
          <p:cNvPr id="275" name="Рисунок 274" descr="Сушка бумажного полотна"/>
          <p:cNvPicPr/>
          <p:nvPr/>
        </p:nvPicPr>
        <p:blipFill>
          <a:blip r:embed="rId3"/>
          <a:stretch/>
        </p:blipFill>
        <p:spPr bwMode="auto">
          <a:xfrm>
            <a:off x="1763640" y="1916280"/>
            <a:ext cx="5762520" cy="442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Рисунок 277"/>
          <p:cNvPicPr/>
          <p:nvPr/>
        </p:nvPicPr>
        <p:blipFill>
          <a:blip r:embed="rId2"/>
          <a:stretch/>
        </p:blipFill>
        <p:spPr bwMode="auto">
          <a:xfrm>
            <a:off x="-304920" y="-20952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279" name="Прямоугольник 278"/>
          <p:cNvSpPr/>
          <p:nvPr/>
        </p:nvSpPr>
        <p:spPr bwMode="auto">
          <a:xfrm>
            <a:off x="468360" y="1103040"/>
            <a:ext cx="8123039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 конце сырое бумажное полотно перемещается в секцию прессования.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Где ровная белая лента выходит из машины и наматывается в огромный рулон.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Рисунок 279" descr="Сматывание бумаги в рулоны"/>
          <p:cNvPicPr/>
          <p:nvPr/>
        </p:nvPicPr>
        <p:blipFill>
          <a:blip r:embed="rId3"/>
          <a:stretch/>
        </p:blipFill>
        <p:spPr bwMode="auto">
          <a:xfrm>
            <a:off x="2124000" y="2637000"/>
            <a:ext cx="4973760" cy="3560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1" name="Рисунок 280"/>
          <p:cNvPicPr/>
          <p:nvPr/>
        </p:nvPicPr>
        <p:blipFill>
          <a:blip r:embed="rId2"/>
          <a:stretch/>
        </p:blipFill>
        <p:spPr bwMode="auto">
          <a:xfrm>
            <a:off x="3282840" y="0"/>
            <a:ext cx="586116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Рисунок 283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285" name="Рисунок 284"/>
          <p:cNvPicPr/>
          <p:nvPr/>
        </p:nvPicPr>
        <p:blipFill>
          <a:blip r:embed="rId3"/>
          <a:stretch/>
        </p:blipFill>
        <p:spPr bwMode="auto">
          <a:xfrm>
            <a:off x="395280" y="404640"/>
            <a:ext cx="4141800" cy="474696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285"/>
          <p:cNvPicPr/>
          <p:nvPr/>
        </p:nvPicPr>
        <p:blipFill>
          <a:blip r:embed="rId4"/>
          <a:stretch/>
        </p:blipFill>
        <p:spPr bwMode="auto">
          <a:xfrm>
            <a:off x="4716360" y="2781360"/>
            <a:ext cx="4249800" cy="2417760"/>
          </a:xfrm>
          <a:prstGeom prst="rect">
            <a:avLst/>
          </a:prstGeom>
          <a:ln w="0">
            <a:noFill/>
          </a:ln>
        </p:spPr>
      </p:pic>
      <p:sp>
        <p:nvSpPr>
          <p:cNvPr id="287" name="TextBox 286"/>
          <p:cNvSpPr txBox="1"/>
          <p:nvPr/>
        </p:nvSpPr>
        <p:spPr bwMode="auto">
          <a:xfrm>
            <a:off x="1187280" y="5373720"/>
            <a:ext cx="2303640" cy="7891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latin typeface="Impact"/>
              </a:rPr>
              <a:t>1     дерево</a:t>
            </a:r>
            <a:endParaRPr lang="en-US" sz="1800" b="0" strike="noStrike" spc="1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latin typeface="Impact"/>
              <a:ea typeface="Impact"/>
            </a:endParaRPr>
          </a:p>
        </p:txBody>
      </p:sp>
      <p:sp>
        <p:nvSpPr>
          <p:cNvPr id="288" name="TextBox 287"/>
          <p:cNvSpPr txBox="1"/>
          <p:nvPr/>
        </p:nvSpPr>
        <p:spPr bwMode="auto">
          <a:xfrm>
            <a:off x="3924360" y="5516640"/>
            <a:ext cx="1008000" cy="5713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1" strike="noStrike" spc="1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latin typeface="Impact"/>
              </a:rPr>
              <a:t>=</a:t>
            </a:r>
            <a:endParaRPr lang="en-US" sz="1800" b="1" strike="noStrike" spc="1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latin typeface="Impact"/>
              <a:ea typeface="Impact"/>
            </a:endParaRPr>
          </a:p>
        </p:txBody>
      </p:sp>
      <p:sp>
        <p:nvSpPr>
          <p:cNvPr id="289" name="TextBox 288"/>
          <p:cNvSpPr txBox="1"/>
          <p:nvPr/>
        </p:nvSpPr>
        <p:spPr bwMode="auto">
          <a:xfrm>
            <a:off x="5292720" y="5516640"/>
            <a:ext cx="3400560" cy="5713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19080">
                  <a:solidFill>
                    <a:srgbClr val="99CCFF"/>
                  </a:solidFill>
                  <a:miter/>
                </a:ln>
                <a:solidFill>
                  <a:srgbClr val="0066CC"/>
                </a:solidFill>
                <a:latin typeface="Impact"/>
              </a:rPr>
              <a:t>16   пачек  бумаги</a:t>
            </a:r>
            <a:endParaRPr lang="en-US" sz="1800" b="0" strike="noStrike" spc="1">
              <a:ln w="19080">
                <a:solidFill>
                  <a:srgbClr val="99CCFF"/>
                </a:solidFill>
                <a:miter/>
              </a:ln>
              <a:solidFill>
                <a:srgbClr val="0066CC"/>
              </a:solidFill>
              <a:latin typeface="Impact"/>
              <a:ea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Рисунок 291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293" name="TextBox 292"/>
          <p:cNvSpPr txBox="1"/>
          <p:nvPr/>
        </p:nvSpPr>
        <p:spPr bwMode="auto">
          <a:xfrm>
            <a:off x="3564000" y="2492280"/>
            <a:ext cx="4457520" cy="12859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SlantUp">
              <a:avLst>
                <a:gd name="adj" fmla="val 32056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CC99FF"/>
                  </a:solidFill>
                  <a:miter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Impact"/>
              </a:rPr>
              <a:t>Спасибо за внимание!</a:t>
            </a:r>
            <a:endParaRPr lang="en-US" sz="1800" b="0" strike="noStrike" spc="1">
              <a:ln w="9360">
                <a:solidFill>
                  <a:srgbClr val="CC99FF"/>
                </a:solidFill>
                <a:miter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Impact"/>
              <a:ea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Рисунок 57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 descr="http://vaynah.su/_nw/6/16661277.jpg"/>
          <p:cNvPicPr/>
          <p:nvPr/>
        </p:nvPicPr>
        <p:blipFill>
          <a:blip r:embed="rId3"/>
          <a:stretch/>
        </p:blipFill>
        <p:spPr bwMode="auto">
          <a:xfrm>
            <a:off x="250920" y="620640"/>
            <a:ext cx="4211640" cy="378612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59"/>
          <p:cNvSpPr/>
          <p:nvPr/>
        </p:nvSpPr>
        <p:spPr bwMode="auto">
          <a:xfrm>
            <a:off x="4500720" y="689400"/>
            <a:ext cx="4248000" cy="24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Потом использовались красители: глина, древесный уголь. Их смешивали с древесной смолой или животным жиром, и наносили на поверхность  пальцами, потом применялись полые трубки, также тростины и примитивные кисти. Поскольку в пещерах, в которых находится большинство наскальных рисунков, было темно, при создании рисунков для освещения использовались факелы и примитивные лампы.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4"/>
          <a:stretch/>
        </p:blipFill>
        <p:spPr bwMode="auto">
          <a:xfrm>
            <a:off x="3924360" y="3357720"/>
            <a:ext cx="4962600" cy="330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" name="Рисунок 61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62"/>
          <p:cNvSpPr/>
          <p:nvPr/>
        </p:nvSpPr>
        <p:spPr bwMode="auto">
          <a:xfrm>
            <a:off x="324000" y="404280"/>
            <a:ext cx="806580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    Или завязывали «на память» узелки. Такое узелковое письмо было у древних индейцев: черный узелок означал несчастье, белый – мир, красный – войну. </a:t>
            </a:r>
          </a:p>
        </p:txBody>
      </p:sp>
      <p:pic>
        <p:nvPicPr>
          <p:cNvPr id="64" name="Рисунок 63"/>
          <p:cNvPicPr/>
          <p:nvPr/>
        </p:nvPicPr>
        <p:blipFill>
          <a:blip r:embed="rId3"/>
          <a:stretch/>
        </p:blipFill>
        <p:spPr bwMode="auto">
          <a:xfrm>
            <a:off x="1403280" y="2133720"/>
            <a:ext cx="6121440" cy="4216320"/>
          </a:xfrm>
          <a:prstGeom prst="rect">
            <a:avLst/>
          </a:prstGeom>
          <a:ln w="0">
            <a:noFill/>
          </a:ln>
        </p:spPr>
      </p:pic>
      <p:sp>
        <p:nvSpPr>
          <p:cNvPr id="65" name="TextBox 64"/>
          <p:cNvSpPr txBox="1"/>
          <p:nvPr/>
        </p:nvSpPr>
        <p:spPr bwMode="auto">
          <a:xfrm>
            <a:off x="2700360" y="1341360"/>
            <a:ext cx="3529080" cy="79380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Узелковое писмьмо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4"/>
                  <a:tile tx="0" ty="0" sx="100000" sy="100000" algn="ctr"/>
                </a:blipFill>
                <a:latin typeface="Times New Roman"/>
              </a:rPr>
              <a:t>(Кипу)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4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5651640" y="3608280"/>
            <a:ext cx="3368519" cy="30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" name="Рисунок 68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70" name="Рисунок 69" descr="Узелковая письменность Инков (Кипу)"/>
          <p:cNvPicPr/>
          <p:nvPr/>
        </p:nvPicPr>
        <p:blipFill>
          <a:blip r:embed="rId3"/>
          <a:stretch/>
        </p:blipFill>
        <p:spPr bwMode="auto">
          <a:xfrm>
            <a:off x="250920" y="836640"/>
            <a:ext cx="3944880" cy="5327640"/>
          </a:xfrm>
          <a:prstGeom prst="rect">
            <a:avLst/>
          </a:prstGeom>
          <a:ln w="0">
            <a:noFill/>
          </a:ln>
        </p:spPr>
      </p:pic>
      <p:pic>
        <p:nvPicPr>
          <p:cNvPr id="71" name="Рисунок 70"/>
          <p:cNvPicPr/>
          <p:nvPr/>
        </p:nvPicPr>
        <p:blipFill>
          <a:blip r:embed="rId4"/>
          <a:stretch/>
        </p:blipFill>
        <p:spPr bwMode="auto">
          <a:xfrm>
            <a:off x="4427640" y="2133720"/>
            <a:ext cx="4321080" cy="3370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Рисунок 73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75" name="Рисунок 74"/>
          <p:cNvPicPr/>
          <p:nvPr/>
        </p:nvPicPr>
        <p:blipFill>
          <a:blip r:embed="rId3"/>
          <a:stretch/>
        </p:blipFill>
        <p:spPr bwMode="auto">
          <a:xfrm>
            <a:off x="395280" y="333360"/>
            <a:ext cx="3746519" cy="595008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75"/>
          <p:cNvSpPr/>
          <p:nvPr/>
        </p:nvSpPr>
        <p:spPr bwMode="auto">
          <a:xfrm>
            <a:off x="4356000" y="260280"/>
            <a:ext cx="3816360" cy="435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</a:rPr>
              <a:t>Для узелкового письма требовалась толстая веревка и тоненькие разноцветные шнурки разной длины. Тот, кто хотел выразить свою мысль, привязывал к толстой веревке шнурок особым способом, в зависимости от содержания информации. Чем ближе к веревке был узелок, тем важнее была вещь, о которой шла речь. Черный узел обозначал смерть, белый - серебро или мир, желтый - золото, зеленый - хлеб. Если узел не был окрашен, он обозначал число: простые узлы – десятки, двойные – сотни, тройные – тысячи. Чтобы прочитать такое письмо, нужно было обращать внимание на самые мельчайшие детали: толщину шнурка, как завязан узел, какие узлы рядом, соединены они между собой или нет.</a:t>
            </a: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77" name="Рисунок 76"/>
          <p:cNvPicPr/>
          <p:nvPr/>
        </p:nvPicPr>
        <p:blipFill>
          <a:blip r:embed="rId4"/>
          <a:stretch/>
        </p:blipFill>
        <p:spPr bwMode="auto">
          <a:xfrm>
            <a:off x="4427640" y="4581360"/>
            <a:ext cx="3809880" cy="190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/>
          <a:p>
            <a:pPr indent="0">
              <a:spcBef>
                <a:spcPts val="799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3"/>
          <a:stretch/>
        </p:blipFill>
        <p:spPr bwMode="auto">
          <a:xfrm>
            <a:off x="4284720" y="3573360"/>
            <a:ext cx="4390920" cy="2994120"/>
          </a:xfrm>
          <a:prstGeom prst="rect">
            <a:avLst/>
          </a:prstGeom>
          <a:ln w="0">
            <a:noFill/>
          </a:ln>
        </p:spPr>
      </p:pic>
      <p:pic>
        <p:nvPicPr>
          <p:cNvPr id="82" name="Рисунок 81"/>
          <p:cNvPicPr/>
          <p:nvPr/>
        </p:nvPicPr>
        <p:blipFill>
          <a:blip r:embed="rId4"/>
          <a:stretch/>
        </p:blipFill>
        <p:spPr bwMode="auto">
          <a:xfrm>
            <a:off x="250920" y="189000"/>
            <a:ext cx="5040360" cy="308268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5"/>
          <a:stretch/>
        </p:blipFill>
        <p:spPr bwMode="auto">
          <a:xfrm>
            <a:off x="468360" y="3500280"/>
            <a:ext cx="3492360" cy="313236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83"/>
          <p:cNvSpPr/>
          <p:nvPr/>
        </p:nvSpPr>
        <p:spPr bwMode="auto">
          <a:xfrm>
            <a:off x="5435640" y="1483920"/>
            <a:ext cx="336384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на шнуры нанизывали цилиндрические бусины из раковин</a:t>
            </a:r>
          </a:p>
        </p:txBody>
      </p:sp>
      <p:sp>
        <p:nvSpPr>
          <p:cNvPr id="85" name="TextBox 84"/>
          <p:cNvSpPr txBox="1"/>
          <p:nvPr/>
        </p:nvSpPr>
        <p:spPr bwMode="auto">
          <a:xfrm>
            <a:off x="5508720" y="404640"/>
            <a:ext cx="2887560" cy="69408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Узелковое письмо 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6"/>
                  <a:tile tx="0" ty="0" sx="100000" sy="100000" algn="ctr"/>
                </a:blipFill>
                <a:latin typeface="Times New Roman"/>
              </a:rPr>
              <a:t>(Вампум)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6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/>
          <p:nvPr/>
        </p:nvPicPr>
        <p:blipFill>
          <a:blip r:embed="rId2"/>
          <a:stretch/>
        </p:blipFill>
        <p:spPr bwMode="auto">
          <a:xfrm>
            <a:off x="-324000" y="-243000"/>
            <a:ext cx="9753840" cy="7277039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3"/>
          <a:stretch/>
        </p:blipFill>
        <p:spPr bwMode="auto">
          <a:xfrm>
            <a:off x="468360" y="3284640"/>
            <a:ext cx="5688000" cy="3193920"/>
          </a:xfrm>
          <a:prstGeom prst="rect">
            <a:avLst/>
          </a:prstGeom>
          <a:ln w="0">
            <a:noFill/>
          </a:ln>
        </p:spPr>
      </p:pic>
      <p:pic>
        <p:nvPicPr>
          <p:cNvPr id="88" name="Рисунок 87"/>
          <p:cNvPicPr/>
          <p:nvPr/>
        </p:nvPicPr>
        <p:blipFill>
          <a:blip r:embed="rId4"/>
          <a:stretch/>
        </p:blipFill>
        <p:spPr bwMode="auto">
          <a:xfrm>
            <a:off x="5364000" y="404640"/>
            <a:ext cx="3102120" cy="2928960"/>
          </a:xfrm>
          <a:prstGeom prst="rect">
            <a:avLst/>
          </a:prstGeom>
          <a:ln w="0">
            <a:noFill/>
          </a:ln>
        </p:spPr>
      </p:pic>
      <p:sp>
        <p:nvSpPr>
          <p:cNvPr id="89" name="Прямоугольник 88"/>
          <p:cNvSpPr/>
          <p:nvPr/>
        </p:nvSpPr>
        <p:spPr bwMode="auto">
          <a:xfrm>
            <a:off x="611280" y="1268280"/>
            <a:ext cx="4572000" cy="20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Писали на глиняных табличках. Писец брал острую палочку (стило) и писал (выдавливал) по сырой глине. Затем таблетку обжигали, и она становилась долговечной.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sz="1800"/>
              <a:t/>
            </a:r>
            <a:br>
              <a:rPr sz="1800"/>
            </a:b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 bwMode="auto">
          <a:xfrm>
            <a:off x="900000" y="549360"/>
            <a:ext cx="3867120" cy="477720"/>
          </a:xfrm>
          <a:prstGeom prst="rect">
            <a:avLst/>
          </a:prstGeom>
        </p:spPr>
        <p:txBody>
          <a:bodyPr wrap="none" lIns="90000" tIns="46800" rIns="90000" bIns="468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b="0" strike="noStrike" spc="1">
                <a:ln w="9360">
                  <a:solidFill>
                    <a:srgbClr val="008000"/>
                  </a:solidFill>
                  <a:miter/>
                </a:ln>
                <a:blipFill>
                  <a:blip r:embed="rId5"/>
                  <a:tile tx="0" ty="0" sx="100000" sy="100000" algn="ctr"/>
                </a:blipFill>
                <a:latin typeface="Times New Roman"/>
              </a:rPr>
              <a:t>Глиняные таблички</a:t>
            </a:r>
            <a:endParaRPr lang="en-US" sz="1800" b="0" strike="noStrike" spc="1">
              <a:ln w="9360">
                <a:solidFill>
                  <a:srgbClr val="008000"/>
                </a:solidFill>
                <a:miter/>
              </a:ln>
              <a:blipFill>
                <a:blip r:embed="rId5"/>
                <a:tile tx="0" ty="0" sx="100000" sy="100000" algn="ctr"/>
              </a:blip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DocSecurity>0</DocSecurity>
  <PresentationFormat>Экран (4:3)</PresentationFormat>
  <Paragraphs>96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DejaVu Sans</vt:lpstr>
      <vt:lpstr>Impact</vt:lpstr>
      <vt:lpstr>Sitka Subheading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Анна</dc:creator>
  <cp:keywords/>
  <dc:description/>
  <cp:lastModifiedBy>Aнна Киселева - Бруни</cp:lastModifiedBy>
  <cp:revision>65</cp:revision>
  <dcterms:created xsi:type="dcterms:W3CDTF">2016-04-07T11:07:21Z</dcterms:created>
  <dcterms:modified xsi:type="dcterms:W3CDTF">2025-04-13T23:16:55Z</dcterms:modified>
  <cp:category/>
  <dc:identifier/>
  <cp:contentStatus/>
  <dc:language>en-US</dc:language>
  <cp:version/>
</cp:coreProperties>
</file>