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4" r:id="rId4"/>
    <p:sldId id="259" r:id="rId5"/>
    <p:sldId id="257" r:id="rId6"/>
    <p:sldId id="262" r:id="rId7"/>
    <p:sldId id="273" r:id="rId8"/>
    <p:sldId id="263" r:id="rId9"/>
    <p:sldId id="276" r:id="rId10"/>
    <p:sldId id="272" r:id="rId11"/>
    <p:sldId id="267" r:id="rId12"/>
    <p:sldId id="269" r:id="rId13"/>
    <p:sldId id="268" r:id="rId14"/>
    <p:sldId id="270" r:id="rId15"/>
    <p:sldId id="271" r:id="rId16"/>
    <p:sldId id="274" r:id="rId17"/>
    <p:sldId id="275" r:id="rId18"/>
    <p:sldId id="261" r:id="rId19"/>
    <p:sldId id="266" r:id="rId20"/>
    <p:sldId id="258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 необходимо знать и уметь ребёнку, поступающему в школу?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воспитатель МДОУ «Детский сад №112»: Киселева-Бруни А.Ю.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31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граем в математику: 5 веселых математических игр для до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1" y="1145669"/>
            <a:ext cx="3431179" cy="24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Дидактические игры для детей: развитие речи, сенсорики, физического  развития. Картотека с целями свои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5" y="3625355"/>
            <a:ext cx="3219070" cy="29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Дидактические игры для детей: развитие речи, сенсорики, физического  развития. Картотека с целями своими рук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620" y="274327"/>
            <a:ext cx="2617460" cy="348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Математические игры для дошкольников | Мама зану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517" y="3932246"/>
            <a:ext cx="3535563" cy="237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Настольные игры своими руками для детей: 5 иде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02" y="1016606"/>
            <a:ext cx="3238409" cy="182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онсультация для родителей «Дидактические игры по математике и их польза  для дошкольников» (8 фото). Воспитателям детских садов, школьным учителям и  педагогам - Маам.р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91" y="3542822"/>
            <a:ext cx="3693614" cy="27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2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2023" y="0"/>
            <a:ext cx="1135828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«Только на эту букву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Цель игры: Закреплять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знания детей о букве и звуке; воспитывать слуховое внимание, быстроту реакции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слово.</a:t>
            </a:r>
            <a:endParaRPr 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с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ебе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одну из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букв (А,Б и т.д.)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Какая твоя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буква? 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— Я буду задавать вопросы, ты отвечать. Подбирать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ответы только на букву «А».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Подбирать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надо быстро, не раздумывая. Если ты ошибешься я хлопну в ладоши 2 раза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или топну….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Как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тебя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зовут? Как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твоя фамилия?  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Откуда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ты приехал? 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Куда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ты едешь? 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чём ты туда поедешь? 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Что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там растёт? 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ещё что? 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Какие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там птицы водятся? 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какие звери? 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Кто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тебя встретит дома? 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Что ты ему привезёшь в подарок? 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941" y="4886560"/>
            <a:ext cx="118065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«Придумай предложение»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 игры. Развивать у детей речевую активность, быстроту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мышления.</a:t>
            </a:r>
            <a:endParaRPr lang="ru-RU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—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Сегодня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мы будем придумывать предложения. Я скажу какое-либо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слово и дам тебе камушек,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быстро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придумай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 этим словом предложение.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Затем ты назови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свое слово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передай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камеш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Слово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 предложении должно употребляться в той форме, в какой   его предлагает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загадывающий.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ек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рядом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сидящему.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Например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я скажу слово «близко» и передам Мише камешек. Он возьмет камешек и быстро ответит:  «Я  живу близко от детского сада».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1" y="2523768"/>
            <a:ext cx="126133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по-другому»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игры. Учить детей подбирать синоним — слово, близкое по значению.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Большой»—«Огромный, крупный, громадный, гигантский».</a:t>
            </a:r>
            <a:endParaRPr lang="ru-RU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«Красивый» — «Пригожий, хороший, прекрасный, прелестный, чудесный».</a:t>
            </a:r>
            <a:endParaRPr lang="ru-RU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«Мокрый» — «Сырой, влажный». </a:t>
            </a:r>
            <a:endParaRPr lang="ru-RU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 аналогии с этой игрой разработать другие игры, например: взрослый называет какое-нибудь существительное, а дети подбирают к нему подходящие эпитеты.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«море» - «спокойное, бурное, тихое, лазурное, грозное, штормовое, красивое,  южное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8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08" y="68697"/>
            <a:ext cx="12080892" cy="74631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242F33"/>
                </a:solidFill>
                <a:latin typeface="PT Serif"/>
              </a:rPr>
              <a:t>Еще есть такая игра, в которую можно играть где-нибудь в поездке: названий у нее много (еще в детстве моем было) и вариантов тоже. </a:t>
            </a:r>
            <a:r>
              <a:rPr lang="ru-RU" sz="1800" dirty="0" smtClean="0">
                <a:solidFill>
                  <a:srgbClr val="242F33"/>
                </a:solidFill>
                <a:latin typeface="PT Serif"/>
              </a:rPr>
              <a:t>Например…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2" descr="http://logoped.42kirovspb.caduk.ru/images/p30_07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4" y="752062"/>
            <a:ext cx="4928030" cy="492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logoped.42kirovspb.caduk.ru/images/p30_07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749" y="752062"/>
            <a:ext cx="5385289" cy="53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108" y="5329059"/>
            <a:ext cx="591200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F33"/>
                </a:solidFill>
                <a:latin typeface="PT Serif"/>
              </a:rPr>
              <a:t>«</a:t>
            </a:r>
            <a:r>
              <a:rPr lang="ru-RU" sz="1600" dirty="0" smtClean="0">
                <a:solidFill>
                  <a:srgbClr val="242F33"/>
                </a:solidFill>
                <a:latin typeface="PT Serif"/>
              </a:rPr>
              <a:t>Букет</a:t>
            </a:r>
            <a:r>
              <a:rPr lang="ru-RU" sz="1600" dirty="0">
                <a:solidFill>
                  <a:srgbClr val="242F33"/>
                </a:solidFill>
                <a:latin typeface="PT Serif"/>
              </a:rPr>
              <a:t>": первый игрок говорит название цветка (пусть будет маргаритка), второй повторяет "маргаритка" и добавляет свой, например, василек, третий: "маргаритка, василек" и уже свой добавляет. И так далее, пока кто-то не запутается. Он выходит из числа игроков, пока не остается один победитель.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61220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6" descr="http://logoped.42kirovspb.caduk.ru/images/p30_10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0" y="1015032"/>
            <a:ext cx="5560169" cy="555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logoped.42kirovspb.caduk.ru/images/p30_90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95" y="1015032"/>
            <a:ext cx="5542722" cy="55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344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logoped.42kirovspb.caduk.ru/images/p30_5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1" y="488658"/>
            <a:ext cx="5903184" cy="589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logoped.42kirovspb.caduk.ru/images/p30_40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37" y="576470"/>
            <a:ext cx="5806523" cy="580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9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ogoped.42kirovspb.caduk.ru/images/p30_2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0" y="666056"/>
            <a:ext cx="5767199" cy="5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logoped.42kirovspb.caduk.ru/images/p30_30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369" y="666056"/>
            <a:ext cx="5806516" cy="57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7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farm1.staticflickr.com/634/23263861891_0266356a5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7" y="646331"/>
            <a:ext cx="4695639" cy="60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farm1.staticflickr.com/739/22719289923_aa3d732291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71" y="658263"/>
            <a:ext cx="4603007" cy="60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1807" y="0"/>
            <a:ext cx="11185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F33"/>
                </a:solidFill>
                <a:latin typeface="PT Serif"/>
              </a:rPr>
              <a:t>На развитие памяти есть всевозможные игры. </a:t>
            </a:r>
            <a:r>
              <a:rPr lang="ru-RU" dirty="0" smtClean="0">
                <a:solidFill>
                  <a:srgbClr val="242F33"/>
                </a:solidFill>
                <a:latin typeface="PT Serif"/>
              </a:rPr>
              <a:t>Например….</a:t>
            </a:r>
            <a:r>
              <a:rPr lang="ru-RU" dirty="0">
                <a:solidFill>
                  <a:srgbClr val="242F33"/>
                </a:solidFill>
                <a:latin typeface="PT Serif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783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farm6.staticflickr.com/5682/23050653600_17779b264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3" y="360094"/>
            <a:ext cx="4778829" cy="63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farm6.staticflickr.com/5667/23050655910_d715ba4280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37" y="0"/>
            <a:ext cx="4973615" cy="672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12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lh3.googleusercontent.com/-R5Lg98tYndM/UILUy8wFTVI/AAAAAAAAApk/6iws8HLB8IA/s800/IMG_2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8665"/>
            <a:ext cx="4547396" cy="30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855371" y="165095"/>
            <a:ext cx="2847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err="1" smtClean="0">
                <a:solidFill>
                  <a:srgbClr val="242F33"/>
                </a:solidFill>
                <a:latin typeface="PT Serif"/>
              </a:rPr>
              <a:t>Мемори</a:t>
            </a:r>
            <a:r>
              <a:rPr lang="ru-RU" sz="1800" dirty="0" smtClean="0">
                <a:solidFill>
                  <a:srgbClr val="242F33"/>
                </a:solidFill>
                <a:latin typeface="PT Serif"/>
              </a:rPr>
              <a:t> </a:t>
            </a:r>
            <a:endParaRPr lang="ru-RU" sz="1800" dirty="0"/>
          </a:p>
        </p:txBody>
      </p:sp>
      <p:pic>
        <p:nvPicPr>
          <p:cNvPr id="1042" name="Picture 18" descr="Арт-Мама | Оксана Третьякова: Игра Мемори свои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88369"/>
            <a:ext cx="4264265" cy="319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Настольная мемори игра &quot;Ми-Ми-Мемо. Домашние животные&quot;, игровой набор из 30  карточек + познавательная брошюра, найди пару, развитие памяти купить на  OZON по низкой цене в Узбекистане, Ташкенте (21827421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70" y="844939"/>
            <a:ext cx="4027473" cy="362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2" descr="Игра настольная АльфаТойс Memory Домашние и дикие животные | Как играть в  игру мемо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4" descr="Игра мемори для детей - Купить в интернет магазине WildBerries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43" y="2225443"/>
            <a:ext cx="3110593" cy="41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55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Развитие речи для дошкольников. Подготовительная группа. Рабочая тетрадь.  6+ | Денисова Д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6" y="1121737"/>
            <a:ext cx="4299127" cy="57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Игра на липучках &quot;Что Где растет&quot;, Frenchoponcho - купить в  интернет-магазине Игроси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66" y="1035512"/>
            <a:ext cx="5066334" cy="50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Дидактическая игра для детей первой младшей группы «Что где растет» (1  фото).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47" y="4557956"/>
            <a:ext cx="3071850" cy="23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302691" y="79512"/>
            <a:ext cx="11624266" cy="1272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ru-RU" sz="3400" b="1" dirty="0" smtClean="0"/>
              <a:t>Умение обобщать</a:t>
            </a:r>
            <a:br>
              <a:rPr lang="ru-RU" sz="3400" b="1" dirty="0" smtClean="0"/>
            </a:br>
            <a:r>
              <a:rPr lang="ru-RU" sz="3400" dirty="0" smtClean="0"/>
              <a:t>Группировать предметы по общему признаку и называть, что объединяет указанные предметы: овощи, фрукты, животные, ягоды, транспорт, посуда и так далее. Отличать живое и неживое, женский и мужской род.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32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634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Общее </a:t>
            </a:r>
            <a:r>
              <a:rPr lang="ru-RU" b="1" dirty="0"/>
              <a:t>развитие - семья и общение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4736" y="1789611"/>
            <a:ext cx="9728063" cy="5068389"/>
          </a:xfrm>
        </p:spPr>
        <p:txBody>
          <a:bodyPr>
            <a:normAutofit/>
          </a:bodyPr>
          <a:lstStyle/>
          <a:p>
            <a:pPr lvl="0"/>
            <a:r>
              <a:rPr lang="ru-RU" sz="1900" b="1" dirty="0">
                <a:solidFill>
                  <a:schemeClr val="tx1"/>
                </a:solidFill>
              </a:rPr>
              <a:t>Свое имя, отчество и фамилию.</a:t>
            </a:r>
          </a:p>
          <a:p>
            <a:pPr lvl="0"/>
            <a:r>
              <a:rPr lang="ru-RU" sz="1900" b="1" dirty="0">
                <a:solidFill>
                  <a:schemeClr val="tx1"/>
                </a:solidFill>
              </a:rPr>
              <a:t>Свой возраст (дату </a:t>
            </a:r>
            <a:r>
              <a:rPr lang="ru-RU" sz="1900" b="1" dirty="0" smtClean="0">
                <a:solidFill>
                  <a:schemeClr val="tx1"/>
                </a:solidFill>
              </a:rPr>
              <a:t>рождения</a:t>
            </a:r>
            <a:r>
              <a:rPr lang="ru-RU" sz="1900" b="1" dirty="0">
                <a:solidFill>
                  <a:schemeClr val="tx1"/>
                </a:solidFill>
              </a:rPr>
              <a:t>).</a:t>
            </a:r>
          </a:p>
          <a:p>
            <a:pPr lvl="0"/>
            <a:r>
              <a:rPr lang="ru-RU" sz="1900" b="1" dirty="0">
                <a:solidFill>
                  <a:schemeClr val="tx1"/>
                </a:solidFill>
              </a:rPr>
              <a:t>Свой домашний адрес.</a:t>
            </a:r>
          </a:p>
          <a:p>
            <a:pPr lvl="0"/>
            <a:r>
              <a:rPr lang="ru-RU" sz="1900" b="1" dirty="0">
                <a:solidFill>
                  <a:schemeClr val="tx1"/>
                </a:solidFill>
              </a:rPr>
              <a:t>Страну и город, в котором живет.</a:t>
            </a:r>
          </a:p>
          <a:p>
            <a:pPr lvl="0"/>
            <a:r>
              <a:rPr lang="ru-RU" sz="1900" b="1" dirty="0">
                <a:solidFill>
                  <a:schemeClr val="tx1"/>
                </a:solidFill>
              </a:rPr>
              <a:t>Фамилию, имя, отчество родителей, их профессию</a:t>
            </a:r>
            <a:r>
              <a:rPr lang="ru-RU" sz="19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900" dirty="0">
                <a:solidFill>
                  <a:schemeClr val="tx1"/>
                </a:solidFill>
              </a:rPr>
              <a:t>Сюда же стоит отнести правила безопасности и правила поведения в обществе. Ребёнок должен знать, в каких местах и на какой свет можно переходить дорогу и что делать, если поблизости переходов нет. Объясните, зачем нужно уступать места пожилым людям или людям с ограниченными возможностями, как вежливо общаться со старшими, как вести себя в общественных пространствах — магазинах, на детских площадках и в развлекательных центрах, в школе. Важно объяснить, как вести себя, если подходят незнакомцы и что делать, если ты остался один, потерялся и не знаешь, что делать.  </a:t>
            </a:r>
          </a:p>
          <a:p>
            <a:pPr lvl="0"/>
            <a:endParaRPr lang="ru-RU" sz="2600" b="1" dirty="0">
              <a:solidFill>
                <a:schemeClr val="tx1"/>
              </a:solidFill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472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462" y="214807"/>
            <a:ext cx="8911687" cy="1280890"/>
          </a:xfrm>
        </p:spPr>
        <p:txBody>
          <a:bodyPr/>
          <a:lstStyle/>
          <a:p>
            <a:r>
              <a:rPr lang="ru-RU" b="1" dirty="0"/>
              <a:t>Что необходимо знать и уметь ребёнку, поступающему в школу.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7462" y="1558834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Уметь выполнять задание по образцу.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Уметь внимательно, не отвлекаясь, слушать (20-30 минут).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Запомнить и назвать 6-10 предметов, картинок, слов.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Сохранять хорошую осанку в положении сидя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Находить </a:t>
            </a:r>
            <a:r>
              <a:rPr lang="ru-RU" b="1" dirty="0">
                <a:solidFill>
                  <a:schemeClr val="tx1"/>
                </a:solidFill>
              </a:rPr>
              <a:t>причинно-следственные связи и строить логические цепочки, понимать, как его действия влияют на результаты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Запоминать </a:t>
            </a:r>
            <a:r>
              <a:rPr lang="ru-RU" b="1" dirty="0">
                <a:solidFill>
                  <a:schemeClr val="tx1"/>
                </a:solidFill>
              </a:rPr>
              <a:t>и называть цифры, предметы, слова, картинки воспроизводить их порядок, 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Без </a:t>
            </a:r>
            <a:r>
              <a:rPr lang="ru-RU" b="1" dirty="0">
                <a:solidFill>
                  <a:schemeClr val="tx1"/>
                </a:solidFill>
              </a:rPr>
              <a:t>лишних эмоций и расстройств принимать советы и переживать конструктивную критику, если она будет, 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Не </a:t>
            </a:r>
            <a:r>
              <a:rPr lang="ru-RU" b="1" dirty="0">
                <a:solidFill>
                  <a:schemeClr val="tx1"/>
                </a:solidFill>
              </a:rPr>
              <a:t>бояться задавать вопросы и интересоваться непонятными вещами,  </a:t>
            </a:r>
          </a:p>
          <a:p>
            <a:endParaRPr lang="ru-RU" dirty="0"/>
          </a:p>
          <a:p>
            <a:pPr lvl="0"/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Кто имеет право записать в школу ребенка в первую очередь - Парламентская 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587" y="5063750"/>
            <a:ext cx="2708966" cy="17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02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то имеет право записать в школу ребенка в первую очередь - Парламентская 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85" y="1763199"/>
            <a:ext cx="7064582" cy="46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7839" y="458429"/>
            <a:ext cx="8856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2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Общее развитие - время и пространство, кругозор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1017" y="1619793"/>
            <a:ext cx="9353595" cy="5129349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Времена года (последовательность, месяцы, основные приметы каждого времени года).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Часть суток (последовательность, основные приметы времени суток).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Домашних животных, их детенышей, повадки.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Диких животных наших лесов, жарких стран, Севера, их детенышей, повадки.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Зимующих и перелетных птиц.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Транспорт наземный, подземный, водный, подводный, воздушный.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Различать одежду, обувь и головные уборы.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Различать овощи, фрукты и ягоды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ru-RU" dirty="0"/>
              <a:t>Все это не нужно заучивать и зубрить. Скорее всего, ребенок сам будет интересоваться природными явлениями, цветами, животными. Все, что нужно — это поддерживать стремление малыша познавать мир и вовлекаться в эту игру, тогда он точно будет готов к новой информации.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18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3" y="75470"/>
            <a:ext cx="8911687" cy="786679"/>
          </a:xfrm>
        </p:spPr>
        <p:txBody>
          <a:bodyPr/>
          <a:lstStyle/>
          <a:p>
            <a:r>
              <a:rPr lang="ru-RU" b="1" dirty="0"/>
              <a:t>Речь, письмо, чтение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960" y="661851"/>
            <a:ext cx="10894423" cy="5791924"/>
          </a:xfrm>
        </p:spPr>
        <p:txBody>
          <a:bodyPr>
            <a:noAutofit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Различать гласные и согласные звуки.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Разделять слова на слоги с помощью хлопков, шагов. Читать слоги и слова.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Определять количество и последовательность звуков в словах , уметь охарактеризовать звук и указать его позицию в </a:t>
            </a:r>
            <a:r>
              <a:rPr lang="ru-RU" b="1" dirty="0" smtClean="0">
                <a:solidFill>
                  <a:schemeClr val="tx1"/>
                </a:solidFill>
              </a:rPr>
              <a:t>слове. Подбирать слова </a:t>
            </a:r>
            <a:r>
              <a:rPr lang="ru-RU" b="1" dirty="0">
                <a:solidFill>
                  <a:schemeClr val="tx1"/>
                </a:solidFill>
              </a:rPr>
              <a:t>на определённую букву. 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Знать и уметь рассказывать русские народные сказки.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Знать наизусть стихи для детей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Уметь полно и последовательно пересказать прослушанный рассказ.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Уметь составить (придумать) рассказ по картинке, по серии картинок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пределять </a:t>
            </a:r>
            <a:r>
              <a:rPr lang="ru-RU" b="1" dirty="0">
                <a:solidFill>
                  <a:schemeClr val="tx1"/>
                </a:solidFill>
              </a:rPr>
              <a:t>группы предметов и выделять лишние в одном ряду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Владеть карандашом: без линейки проводить вертикальные и горизонтальные линии, рисовать геометрические фигуры, животных, людей, различные предметы с опорой на геометрические формы, аккуратно закрашивать, штриховать карандашом, не выходя за контуры предметов.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Хорошо владеть ножницами (резать полоски, квадраты, круги, прямоугольники, треугольники, вырезать по контуру предмет</a:t>
            </a:r>
            <a:r>
              <a:rPr lang="ru-RU" b="1" dirty="0" smtClean="0">
                <a:solidFill>
                  <a:schemeClr val="tx1"/>
                </a:solidFill>
              </a:rPr>
              <a:t>).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Для развития речи полезнее всего читать книги вместе с ребенком и обсуждать сюжеты. Помогите малышу выражать эмоции, описывать, что ему понравилось или не понравилось в истории, как бы он поступил на месте героя. Уточняйте детали, задавайте наводящие вопросы.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64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464" y="475544"/>
            <a:ext cx="4661315" cy="1280890"/>
          </a:xfrm>
        </p:spPr>
        <p:txBody>
          <a:bodyPr/>
          <a:lstStyle/>
          <a:p>
            <a:r>
              <a:rPr lang="ru-RU" b="1" dirty="0"/>
              <a:t>Математика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470" y="1115989"/>
            <a:ext cx="10795453" cy="4841966"/>
          </a:xfrm>
        </p:spPr>
        <p:txBody>
          <a:bodyPr>
            <a:normAutofit fontScale="92500"/>
          </a:bodyPr>
          <a:lstStyle/>
          <a:p>
            <a:pPr lvl="0"/>
            <a:r>
              <a:rPr lang="ru-RU" sz="2100" b="1" dirty="0">
                <a:solidFill>
                  <a:schemeClr val="tx1"/>
                </a:solidFill>
              </a:rPr>
              <a:t>Свободно ориентироваться на листе бумаги (правая — левая сторона, верх – </a:t>
            </a:r>
            <a:r>
              <a:rPr lang="ru-RU" sz="2100" b="1" dirty="0" smtClean="0">
                <a:solidFill>
                  <a:schemeClr val="tx1"/>
                </a:solidFill>
              </a:rPr>
              <a:t>низ, центр).</a:t>
            </a:r>
            <a:endParaRPr lang="ru-RU" sz="2100" b="1" dirty="0">
              <a:solidFill>
                <a:schemeClr val="tx1"/>
              </a:solidFill>
            </a:endParaRPr>
          </a:p>
          <a:p>
            <a:pPr lvl="0"/>
            <a:r>
              <a:rPr lang="ru-RU" sz="2100" b="1" dirty="0">
                <a:solidFill>
                  <a:schemeClr val="tx1"/>
                </a:solidFill>
              </a:rPr>
              <a:t>Различать и правильно называть плоскостные геометрические фигуры: круг, квадрат,   прямоугольник, треугольник, овал, </a:t>
            </a:r>
            <a:r>
              <a:rPr lang="ru-RU" sz="2100" b="1" dirty="0" err="1">
                <a:solidFill>
                  <a:schemeClr val="tx1"/>
                </a:solidFill>
              </a:rPr>
              <a:t>овоид</a:t>
            </a:r>
            <a:r>
              <a:rPr lang="ru-RU" sz="2100" b="1" dirty="0">
                <a:solidFill>
                  <a:schemeClr val="tx1"/>
                </a:solidFill>
              </a:rPr>
              <a:t>, многоугольник, трапеция</a:t>
            </a:r>
          </a:p>
          <a:p>
            <a:pPr lvl="0"/>
            <a:r>
              <a:rPr lang="ru-RU" sz="2100" b="1" dirty="0">
                <a:solidFill>
                  <a:schemeClr val="tx1"/>
                </a:solidFill>
              </a:rPr>
              <a:t>Свободно считать от 1 до 10 и обратно.</a:t>
            </a:r>
          </a:p>
          <a:p>
            <a:pPr lvl="0"/>
            <a:r>
              <a:rPr lang="ru-RU" sz="2100" b="1" dirty="0">
                <a:solidFill>
                  <a:schemeClr val="tx1"/>
                </a:solidFill>
              </a:rPr>
              <a:t>Выполнять счетные операции в пределах 10 </a:t>
            </a:r>
            <a:r>
              <a:rPr lang="ru-RU" sz="2100" b="1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ru-RU" sz="2100" b="1" dirty="0">
                <a:solidFill>
                  <a:schemeClr val="tx1"/>
                </a:solidFill>
              </a:rPr>
              <a:t>сравнивать числа и называть большие и меньшие,</a:t>
            </a:r>
          </a:p>
          <a:p>
            <a:pPr lvl="0"/>
            <a:r>
              <a:rPr lang="ru-RU" sz="2100" b="1" dirty="0">
                <a:solidFill>
                  <a:schemeClr val="tx1"/>
                </a:solidFill>
              </a:rPr>
              <a:t>понимать смысл знаков сложения, вычитания, равно, больше и меньше, </a:t>
            </a:r>
          </a:p>
          <a:p>
            <a:pPr lvl="0"/>
            <a:r>
              <a:rPr lang="ru-RU" sz="2100" b="1" dirty="0">
                <a:solidFill>
                  <a:schemeClr val="tx1"/>
                </a:solidFill>
              </a:rPr>
              <a:t>уметь сравнивать количество предметов, говорить, где больше, а где меньше,</a:t>
            </a:r>
          </a:p>
          <a:p>
            <a:pPr lvl="0"/>
            <a:r>
              <a:rPr lang="ru-RU" sz="2100" b="1" dirty="0">
                <a:solidFill>
                  <a:schemeClr val="tx1"/>
                </a:solidFill>
              </a:rPr>
              <a:t>пересчитывать предметы и называть их количество,</a:t>
            </a:r>
          </a:p>
          <a:p>
            <a:pPr lvl="0"/>
            <a:r>
              <a:rPr lang="ru-RU" sz="2100" b="1" dirty="0">
                <a:solidFill>
                  <a:schemeClr val="tx1"/>
                </a:solidFill>
              </a:rPr>
              <a:t>раскладывать числа на меньшие и составлять из двух большие. </a:t>
            </a:r>
          </a:p>
          <a:p>
            <a:pPr lvl="0"/>
            <a:endParaRPr lang="ru-RU" sz="2100" b="1" dirty="0" smtClean="0">
              <a:solidFill>
                <a:schemeClr val="tx1"/>
              </a:solidFill>
            </a:endParaRPr>
          </a:p>
          <a:p>
            <a:pPr lvl="0"/>
            <a:endParaRPr lang="ru-RU" sz="2100" b="1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5509626"/>
            <a:ext cx="11730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73773"/>
                </a:solidFill>
                <a:latin typeface="Montserrat"/>
              </a:rPr>
              <a:t>Д</a:t>
            </a:r>
            <a:r>
              <a:rPr lang="ru-RU" dirty="0" smtClean="0">
                <a:solidFill>
                  <a:srgbClr val="373773"/>
                </a:solidFill>
                <a:latin typeface="Montserrat"/>
              </a:rPr>
              <a:t>авать ребенку </a:t>
            </a:r>
            <a:r>
              <a:rPr lang="ru-RU" dirty="0">
                <a:solidFill>
                  <a:srgbClr val="373773"/>
                </a:solidFill>
                <a:latin typeface="Montserrat"/>
              </a:rPr>
              <a:t>знания </a:t>
            </a:r>
            <a:r>
              <a:rPr lang="ru-RU" dirty="0" smtClean="0">
                <a:solidFill>
                  <a:srgbClr val="373773"/>
                </a:solidFill>
                <a:latin typeface="Montserrat"/>
              </a:rPr>
              <a:t>надо постепенно</a:t>
            </a:r>
            <a:r>
              <a:rPr lang="ru-RU" dirty="0">
                <a:solidFill>
                  <a:srgbClr val="373773"/>
                </a:solidFill>
                <a:latin typeface="Montserrat"/>
              </a:rPr>
              <a:t>, в формате игры. Считайте ступеньки, вилки и ложки, обувь в коридоре. В общем, все, что приходит в голову. </a:t>
            </a:r>
          </a:p>
          <a:p>
            <a:r>
              <a:rPr lang="ru-RU" dirty="0">
                <a:solidFill>
                  <a:srgbClr val="373773"/>
                </a:solidFill>
                <a:latin typeface="Montserrat"/>
              </a:rPr>
              <a:t>Для закрепления цифр можно писать их на всех поверхностях — на асфальте мелом, пальцем на песке, дома на бумаге. У водоемов можно искать камушки и выкладывать цифры из них.</a:t>
            </a:r>
            <a:endParaRPr lang="ru-RU" b="0" i="0" dirty="0">
              <a:solidFill>
                <a:srgbClr val="373773"/>
              </a:solidFill>
              <a:effectLst/>
              <a:latin typeface="Montserrat"/>
            </a:endParaRPr>
          </a:p>
        </p:txBody>
      </p:sp>
      <p:sp>
        <p:nvSpPr>
          <p:cNvPr id="5" name="AutoShape 14" descr="Что такое дидактические игрушки, и зачем они нужны ребен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Что такое дидактические игрушки, и зачем они нужны ребенк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5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Упражнения и игры на развитие </a:t>
            </a:r>
            <a:r>
              <a:rPr lang="ru-RU" b="1" dirty="0"/>
              <a:t>познавательных способностей </a:t>
            </a:r>
            <a:r>
              <a:rPr lang="ru-RU" dirty="0" smtClean="0"/>
              <a:t>позволяют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8725" y="1918107"/>
            <a:ext cx="9040086" cy="256032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формировать необходимые для успешного обучения умения</a:t>
            </a:r>
            <a:r>
              <a:rPr lang="ru-RU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развивать различные </a:t>
            </a:r>
            <a:r>
              <a:rPr lang="ru-RU" b="1" dirty="0" smtClean="0">
                <a:solidFill>
                  <a:schemeClr val="tx1"/>
                </a:solidFill>
              </a:rPr>
              <a:t>виды </a:t>
            </a:r>
            <a:r>
              <a:rPr lang="ru-RU" b="1" dirty="0">
                <a:solidFill>
                  <a:schemeClr val="tx1"/>
                </a:solidFill>
              </a:rPr>
              <a:t>памяти, внимания, наблюдательности, </a:t>
            </a:r>
            <a:r>
              <a:rPr lang="ru-RU" b="1" dirty="0" smtClean="0">
                <a:solidFill>
                  <a:schemeClr val="tx1"/>
                </a:solidFill>
              </a:rPr>
              <a:t>воображения, быстроты реакции</a:t>
            </a:r>
            <a:r>
              <a:rPr lang="ru-RU" b="1" dirty="0">
                <a:solidFill>
                  <a:schemeClr val="tx1"/>
                </a:solidFill>
              </a:rPr>
              <a:t>;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помогают </a:t>
            </a:r>
            <a:r>
              <a:rPr lang="ru-RU" b="1" dirty="0">
                <a:solidFill>
                  <a:schemeClr val="tx1"/>
                </a:solidFill>
              </a:rPr>
              <a:t>формировать нестандартного мышления;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расширяют </a:t>
            </a:r>
            <a:r>
              <a:rPr lang="ru-RU" b="1" dirty="0">
                <a:solidFill>
                  <a:schemeClr val="tx1"/>
                </a:solidFill>
              </a:rPr>
              <a:t>кругозор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56526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онсультация «Что необходимо знать и уметь ребенку, поступающему в школу»  (6 фото). Воспитателям детских садов, школьным учителям и педагогам -  Маам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12" y="1895991"/>
            <a:ext cx="4233545" cy="28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farm6.staticflickr.com/5745/23420094895_e081c9e16e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9" y="1434548"/>
            <a:ext cx="4365879" cy="542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5424" y="296119"/>
            <a:ext cx="11710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373773"/>
                </a:solidFill>
                <a:latin typeface="Montserrat"/>
              </a:rPr>
              <a:t>Ребенок должен уверенно держать в руках ручку, проводить линии — ровные, волнообразные, прерывистые; обводить предметы, рисовать по точкам и клеточкам, дорисовывать уже начатую картинку и придумывать сюжет собственных рисунков. </a:t>
            </a:r>
            <a:endParaRPr lang="ru-RU" sz="1800" b="1" dirty="0"/>
          </a:p>
        </p:txBody>
      </p:sp>
      <p:pic>
        <p:nvPicPr>
          <p:cNvPr id="7" name="Picture 4" descr="Что должен знать и уметь ребёнок 6-7 лет, поступающий в школу.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31" y="1895991"/>
            <a:ext cx="267104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15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6868" y="85605"/>
            <a:ext cx="8911687" cy="1280890"/>
          </a:xfrm>
        </p:spPr>
        <p:txBody>
          <a:bodyPr/>
          <a:lstStyle/>
          <a:p>
            <a:r>
              <a:rPr lang="ru-RU" dirty="0" smtClean="0"/>
              <a:t>Игры на логику и мышление, ориентировку.</a:t>
            </a:r>
            <a:endParaRPr lang="ru-RU" dirty="0"/>
          </a:p>
        </p:txBody>
      </p:sp>
      <p:pic>
        <p:nvPicPr>
          <p:cNvPr id="2056" name="Picture 8" descr="http://xn----7sbb3aaldicno5bm3eh.xn--p1ai/98/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2" y="1366495"/>
            <a:ext cx="3825464" cy="47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xn----7sbb3aaldicno5bm3eh.xn--p1ai/98/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22" y="1282148"/>
            <a:ext cx="3793119" cy="46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xn----7sbb3aaldicno5bm3eh.xn--p1ai/98/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58" y="1908313"/>
            <a:ext cx="3843682" cy="475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5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Танграм. Сказка с задания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81" y="2627343"/>
            <a:ext cx="3199125" cy="41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Дидактическая игра «Продолжи ряд» (3 фото). Воспитателям детских садов,  школьным учителям и педагогам - Маам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Дидактическая игра «Продолжи ряд» (3 фото). Воспитателям детских садов, 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9" y="847027"/>
            <a:ext cx="4124877" cy="55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Продолжи ряд. Игры. Воспитателям детских садов, школьным учителям и  педагогам - Маам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46" y="845813"/>
            <a:ext cx="4333468" cy="474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86354" y="319017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Продолжи ряд.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21957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248</TotalTime>
  <Words>788</Words>
  <Application>Microsoft Office PowerPoint</Application>
  <PresentationFormat>Широкоэкранный</PresentationFormat>
  <Paragraphs>84</Paragraphs>
  <Slides>21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Montserrat</vt:lpstr>
      <vt:lpstr>PT Serif</vt:lpstr>
      <vt:lpstr>Times New Roman</vt:lpstr>
      <vt:lpstr>Wingdings 3</vt:lpstr>
      <vt:lpstr>Легкий дым</vt:lpstr>
      <vt:lpstr>Что необходимо знать и уметь ребёнку, поступающему в школу? </vt:lpstr>
      <vt:lpstr>Общее развитие - семья и общение  </vt:lpstr>
      <vt:lpstr>Общее развитие - время и пространство, кругозор </vt:lpstr>
      <vt:lpstr>Речь, письмо, чтение</vt:lpstr>
      <vt:lpstr>Математика</vt:lpstr>
      <vt:lpstr>Упражнения и игры на развитие познавательных способностей позволяют </vt:lpstr>
      <vt:lpstr>Ребенок должен уверенно держать в руках ручку, проводить линии — ровные, волнообразные, прерывистые; обводить предметы, рисовать по точкам и клеточкам, дорисовывать уже начатую картинку и придумывать сюжет собственных рисунков. </vt:lpstr>
      <vt:lpstr>Игры на логику и мышление, ориентировку.</vt:lpstr>
      <vt:lpstr>Презентация PowerPoint</vt:lpstr>
      <vt:lpstr>Презентация PowerPoint</vt:lpstr>
      <vt:lpstr>Презентация PowerPoint</vt:lpstr>
      <vt:lpstr>Еще есть такая игра, в которую можно играть где-нибудь в поездке: названий у нее много (еще в детстве моем было) и вариантов тоже. Например…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Мемори </vt:lpstr>
      <vt:lpstr>Презентация PowerPoint</vt:lpstr>
      <vt:lpstr>Что необходимо знать и уметь ребёнку, поступающему в школу.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необходимо знать и уметь ребёнку, поступающему в школу?</dc:title>
  <dc:creator>Aнна Киселева - Бруни</dc:creator>
  <cp:lastModifiedBy>Aнна Киселева - Бруни</cp:lastModifiedBy>
  <cp:revision>27</cp:revision>
  <dcterms:created xsi:type="dcterms:W3CDTF">2025-04-27T16:39:13Z</dcterms:created>
  <dcterms:modified xsi:type="dcterms:W3CDTF">2025-07-31T12:49:04Z</dcterms:modified>
</cp:coreProperties>
</file>