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0" r:id="rId3"/>
    <p:sldId id="265" r:id="rId4"/>
    <p:sldId id="266" r:id="rId5"/>
    <p:sldId id="269" r:id="rId6"/>
    <p:sldId id="267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D4F"/>
    <a:srgbClr val="8D8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60"/>
  </p:normalViewPr>
  <p:slideViewPr>
    <p:cSldViewPr snapToGrid="0">
      <p:cViewPr>
        <p:scale>
          <a:sx n="50" d="100"/>
          <a:sy n="50" d="100"/>
        </p:scale>
        <p:origin x="-79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B7383FF-9024-41E5-A8BE-D1E03307D64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4C93-F7FA-4886-8541-340BD009447D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069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83FF-9024-41E5-A8BE-D1E03307D64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4C93-F7FA-4886-8541-340BD0094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83FF-9024-41E5-A8BE-D1E03307D64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4C93-F7FA-4886-8541-340BD009447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25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83FF-9024-41E5-A8BE-D1E03307D64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4C93-F7FA-4886-8541-340BD0094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7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83FF-9024-41E5-A8BE-D1E03307D64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4C93-F7FA-4886-8541-340BD009447D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282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83FF-9024-41E5-A8BE-D1E03307D64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4C93-F7FA-4886-8541-340BD0094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4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83FF-9024-41E5-A8BE-D1E03307D64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4C93-F7FA-4886-8541-340BD0094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83FF-9024-41E5-A8BE-D1E03307D64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4C93-F7FA-4886-8541-340BD0094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4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83FF-9024-41E5-A8BE-D1E03307D64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4C93-F7FA-4886-8541-340BD0094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3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83FF-9024-41E5-A8BE-D1E03307D64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4C93-F7FA-4886-8541-340BD0094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83FF-9024-41E5-A8BE-D1E03307D64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4C93-F7FA-4886-8541-340BD009447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87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0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1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7383FF-9024-41E5-A8BE-D1E03307D64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E564C93-F7FA-4886-8541-340BD009447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00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gazine.skyeng.ru/teen-slang-tes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6CWAEkVvx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7541" y="116117"/>
            <a:ext cx="899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Муниципальное дошкольное образовательное учреждение «Детский сад № 112»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7" y="627012"/>
            <a:ext cx="97245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Педагогический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совет</a:t>
            </a:r>
          </a:p>
          <a:p>
            <a:pPr algn="ctr"/>
            <a:endParaRPr lang="ru-RU" sz="25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«ДОШКОЛЬНОЕ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ОБРАЗОВАНИЕ: РАЗВИВАЮЩЕЕ И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РАЗВИВАЮЩЕЕСЯ. НОВЫЕ ПОДХОДЫ К РАЗВИТИЮ НАВЫКОВ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БУДУЩЕГО У РЕБЕНКА»</a:t>
            </a:r>
          </a:p>
          <a:p>
            <a:pPr algn="ctr"/>
            <a:endParaRPr lang="ru-RU" sz="25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8745" y="5261317"/>
            <a:ext cx="273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Подготовили: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Зайцева А.С..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Шипина Н.С.,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старшие воспитатели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8363" y="6386286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Ярославль,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2023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User\Downloads\7---xsM7-_fB7cUhY59EwleEAVNvxWPmX1xb8j8eFzJhN4MtLfOpQJXP9PK7NW1soTEsdYf5bhWfcxSO9MUqnsv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49" y="3002280"/>
            <a:ext cx="3661898" cy="36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575" y="333829"/>
            <a:ext cx="10716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rgbClr val="7D7D4F"/>
                </a:solidFill>
                <a:latin typeface="Georgia" panose="02040502050405020303" pitchFamily="18" charset="0"/>
              </a:rPr>
              <a:t>Игровое упражнение «Понимаете ли вы сленг современных детей?» </a:t>
            </a:r>
            <a:endParaRPr lang="ru-RU" sz="2200" dirty="0">
              <a:solidFill>
                <a:srgbClr val="7D7D4F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s://magazine.skyeng.ru/wp-content/uploads/2019/12/teenslang-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55" y="1295400"/>
            <a:ext cx="8943405" cy="524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2720" y="838200"/>
            <a:ext cx="640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https://magazine.skyeng.ru/teen-slang-test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4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7424" y="282644"/>
            <a:ext cx="79880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Georgia" panose="02040502050405020303" pitchFamily="18" charset="0"/>
              </a:rPr>
              <a:t>Современный ребенок в детском саду. Какой он?</a:t>
            </a:r>
            <a:endParaRPr lang="ru-RU" sz="23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User\Desktop\картинки\113-1138798_animated-clipart-images-stock-image-grade-2-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1387025"/>
            <a:ext cx="3810000" cy="41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" y="1478280"/>
            <a:ext cx="6138003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Georgia" panose="02040502050405020303" pitchFamily="18" charset="0"/>
              </a:rPr>
              <a:t> </a:t>
            </a:r>
            <a:r>
              <a:rPr lang="ru-RU" sz="1900" dirty="0" smtClean="0">
                <a:latin typeface="Georgia" panose="02040502050405020303" pitchFamily="18" charset="0"/>
              </a:rPr>
              <a:t>низкий уровень физического</a:t>
            </a:r>
          </a:p>
          <a:p>
            <a:pPr algn="just"/>
            <a:r>
              <a:rPr lang="ru-RU" sz="1900" dirty="0" smtClean="0">
                <a:latin typeface="Georgia" panose="02040502050405020303" pitchFamily="18" charset="0"/>
              </a:rPr>
              <a:t> здоровья и развития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>
                <a:latin typeface="Georgia" panose="02040502050405020303" pitchFamily="18" charset="0"/>
              </a:rPr>
              <a:t> слабость произвольной </a:t>
            </a:r>
            <a:r>
              <a:rPr lang="ru-RU" sz="1900" dirty="0" smtClean="0">
                <a:latin typeface="Georgia" panose="02040502050405020303" pitchFamily="18" charset="0"/>
              </a:rPr>
              <a:t>сферы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>
                <a:latin typeface="Georgia" panose="02040502050405020303" pitchFamily="18" charset="0"/>
              </a:rPr>
              <a:t>недостаточное развитие </a:t>
            </a:r>
            <a:r>
              <a:rPr lang="ru-RU" sz="1900" dirty="0" smtClean="0">
                <a:latin typeface="Georgia" panose="02040502050405020303" pitchFamily="18" charset="0"/>
              </a:rPr>
              <a:t>связной</a:t>
            </a:r>
          </a:p>
          <a:p>
            <a:r>
              <a:rPr lang="ru-RU" sz="1900" dirty="0" smtClean="0">
                <a:latin typeface="Georgia" panose="02040502050405020303" pitchFamily="18" charset="0"/>
              </a:rPr>
              <a:t>речи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>
                <a:latin typeface="Georgia" panose="02040502050405020303" pitchFamily="18" charset="0"/>
              </a:rPr>
              <a:t>неумение слушать и слышать </a:t>
            </a:r>
            <a:endParaRPr lang="ru-RU" sz="1900" dirty="0" smtClean="0">
              <a:latin typeface="Georgia" panose="02040502050405020303" pitchFamily="18" charset="0"/>
            </a:endParaRPr>
          </a:p>
          <a:p>
            <a:r>
              <a:rPr lang="ru-RU" sz="1900" dirty="0" smtClean="0">
                <a:latin typeface="Georgia" panose="02040502050405020303" pitchFamily="18" charset="0"/>
              </a:rPr>
              <a:t>другого </a:t>
            </a:r>
            <a:r>
              <a:rPr lang="ru-RU" sz="1900" dirty="0">
                <a:latin typeface="Georgia" panose="02040502050405020303" pitchFamily="18" charset="0"/>
              </a:rPr>
              <a:t>человека, </a:t>
            </a:r>
            <a:endParaRPr lang="ru-RU" sz="1900" dirty="0" smtClean="0">
              <a:latin typeface="Georgia" panose="02040502050405020303" pitchFamily="18" charset="0"/>
            </a:endParaRPr>
          </a:p>
          <a:p>
            <a:r>
              <a:rPr lang="ru-RU" sz="1900" dirty="0" smtClean="0">
                <a:latin typeface="Georgia" panose="02040502050405020303" pitchFamily="18" charset="0"/>
              </a:rPr>
              <a:t>не </a:t>
            </a:r>
            <a:r>
              <a:rPr lang="ru-RU" sz="1900" dirty="0">
                <a:latin typeface="Georgia" panose="02040502050405020303" pitchFamily="18" charset="0"/>
              </a:rPr>
              <a:t>только сверстника, но и взрослого </a:t>
            </a:r>
            <a:endParaRPr lang="ru-RU" sz="1900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>
                <a:latin typeface="Georgia" panose="02040502050405020303" pitchFamily="18" charset="0"/>
              </a:rPr>
              <a:t>слабость </a:t>
            </a:r>
            <a:r>
              <a:rPr lang="ru-RU" sz="1900" dirty="0" smtClean="0">
                <a:latin typeface="Georgia" panose="02040502050405020303" pitchFamily="18" charset="0"/>
              </a:rPr>
              <a:t>воображения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900" dirty="0" smtClean="0">
                <a:latin typeface="Georgia" panose="02040502050405020303" pitchFamily="18" charset="0"/>
              </a:rPr>
              <a:t>  недостаточная </a:t>
            </a:r>
            <a:r>
              <a:rPr lang="ru-RU" sz="1900" dirty="0">
                <a:latin typeface="Georgia" panose="02040502050405020303" pitchFamily="18" charset="0"/>
              </a:rPr>
              <a:t>развитость </a:t>
            </a:r>
            <a:endParaRPr lang="ru-RU" sz="1900" dirty="0" smtClean="0">
              <a:latin typeface="Georgia" panose="02040502050405020303" pitchFamily="18" charset="0"/>
            </a:endParaRPr>
          </a:p>
          <a:p>
            <a:r>
              <a:rPr lang="ru-RU" sz="1900" dirty="0" smtClean="0">
                <a:latin typeface="Georgia" panose="02040502050405020303" pitchFamily="18" charset="0"/>
              </a:rPr>
              <a:t>слухового </a:t>
            </a:r>
            <a:r>
              <a:rPr lang="ru-RU" sz="1900" dirty="0">
                <a:latin typeface="Georgia" panose="02040502050405020303" pitchFamily="18" charset="0"/>
              </a:rPr>
              <a:t>восприятия </a:t>
            </a:r>
            <a:r>
              <a:rPr lang="ru-RU" sz="1900" dirty="0" smtClean="0">
                <a:latin typeface="Georgia" panose="02040502050405020303" pitchFamily="18" charset="0"/>
              </a:rPr>
              <a:t>и понимания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>
                <a:latin typeface="Georgia" panose="02040502050405020303" pitchFamily="18" charset="0"/>
              </a:rPr>
              <a:t>несовершенство </a:t>
            </a:r>
            <a:r>
              <a:rPr lang="ru-RU" sz="1900" dirty="0" smtClean="0">
                <a:latin typeface="Georgia" panose="02040502050405020303" pitchFamily="18" charset="0"/>
              </a:rPr>
              <a:t>коммуникативных</a:t>
            </a:r>
          </a:p>
          <a:p>
            <a:r>
              <a:rPr lang="ru-RU" sz="1900" dirty="0" smtClean="0">
                <a:latin typeface="Georgia" panose="02040502050405020303" pitchFamily="18" charset="0"/>
              </a:rPr>
              <a:t> </a:t>
            </a:r>
            <a:r>
              <a:rPr lang="ru-RU" sz="1900" dirty="0">
                <a:latin typeface="Georgia" panose="02040502050405020303" pitchFamily="18" charset="0"/>
              </a:rPr>
              <a:t>умений и навыков</a:t>
            </a:r>
            <a:endParaRPr lang="ru-RU" sz="1900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9160" y="1478280"/>
            <a:ext cx="341376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1900" dirty="0" smtClean="0">
                <a:latin typeface="Georgia" panose="02040502050405020303" pitchFamily="18" charset="0"/>
              </a:rPr>
              <a:t>Очевидная техническая сноровка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dirty="0">
                <a:latin typeface="Georgia" panose="02040502050405020303" pitchFamily="18" charset="0"/>
              </a:rPr>
              <a:t> </a:t>
            </a:r>
            <a:r>
              <a:rPr lang="ru-RU" sz="1900" dirty="0" smtClean="0">
                <a:latin typeface="Georgia" panose="02040502050405020303" pitchFamily="18" charset="0"/>
              </a:rPr>
              <a:t>умение </a:t>
            </a:r>
            <a:r>
              <a:rPr lang="ru-RU" sz="1900" dirty="0">
                <a:latin typeface="Georgia" panose="02040502050405020303" pitchFamily="18" charset="0"/>
              </a:rPr>
              <a:t>понимать язык современных </a:t>
            </a:r>
            <a:r>
              <a:rPr lang="ru-RU" sz="1900" dirty="0" smtClean="0">
                <a:latin typeface="Georgia" panose="02040502050405020303" pitchFamily="18" charset="0"/>
              </a:rPr>
              <a:t>технологий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dirty="0">
                <a:latin typeface="Georgia" panose="02040502050405020303" pitchFamily="18" charset="0"/>
              </a:rPr>
              <a:t> </a:t>
            </a:r>
            <a:r>
              <a:rPr lang="ru-RU" sz="1900" dirty="0" smtClean="0">
                <a:latin typeface="Georgia" panose="02040502050405020303" pitchFamily="18" charset="0"/>
              </a:rPr>
              <a:t>быстрая </a:t>
            </a:r>
            <a:r>
              <a:rPr lang="ru-RU" sz="1900" dirty="0">
                <a:latin typeface="Georgia" panose="02040502050405020303" pitchFamily="18" charset="0"/>
              </a:rPr>
              <a:t>адаптация к изменяющимся </a:t>
            </a:r>
            <a:r>
              <a:rPr lang="ru-RU" sz="1900" dirty="0" smtClean="0">
                <a:latin typeface="Georgia" panose="02040502050405020303" pitchFamily="18" charset="0"/>
              </a:rPr>
              <a:t>условиям</a:t>
            </a:r>
            <a:endParaRPr lang="ru-RU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dirty="0" smtClean="0">
                <a:latin typeface="Georgia" panose="02040502050405020303" pitchFamily="18" charset="0"/>
              </a:rPr>
              <a:t> располагают </a:t>
            </a:r>
            <a:r>
              <a:rPr lang="ru-RU" sz="1900" dirty="0">
                <a:latin typeface="Georgia" panose="02040502050405020303" pitchFamily="18" charset="0"/>
              </a:rPr>
              <a:t>достаточно обширными знаниями о различных сторонах жизни </a:t>
            </a:r>
            <a:r>
              <a:rPr lang="ru-RU" sz="1900" dirty="0" smtClean="0">
                <a:latin typeface="Georgia" panose="02040502050405020303" pitchFamily="18" charset="0"/>
              </a:rPr>
              <a:t>взрослых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dirty="0">
                <a:latin typeface="Georgia" panose="02040502050405020303" pitchFamily="18" charset="0"/>
              </a:rPr>
              <a:t> </a:t>
            </a:r>
            <a:r>
              <a:rPr lang="ru-RU" sz="1900" dirty="0" smtClean="0">
                <a:latin typeface="Georgia" panose="02040502050405020303" pitchFamily="18" charset="0"/>
              </a:rPr>
              <a:t>раньше знакомятся с основами грамоты и грамматики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dirty="0">
                <a:latin typeface="Georgia" panose="02040502050405020303" pitchFamily="18" charset="0"/>
              </a:rPr>
              <a:t> </a:t>
            </a:r>
            <a:r>
              <a:rPr lang="ru-RU" sz="1900" dirty="0" smtClean="0">
                <a:latin typeface="Georgia" panose="02040502050405020303" pitchFamily="18" charset="0"/>
              </a:rPr>
              <a:t>овладение лексикой современного языка</a:t>
            </a:r>
            <a:endParaRPr lang="ru-RU" sz="1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698" y="83146"/>
            <a:ext cx="116274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Georgia" panose="02040502050405020303" pitchFamily="18" charset="0"/>
              </a:rPr>
              <a:t>«Педагог дошкольного образования – трансформация компетенций»»</a:t>
            </a:r>
            <a:endParaRPr lang="ru-RU" sz="23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0960" y="640080"/>
            <a:ext cx="416011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>
                <a:latin typeface="Georgia" panose="02040502050405020303" pitchFamily="18" charset="0"/>
              </a:rPr>
              <a:t>Педагогические компетенции</a:t>
            </a:r>
            <a:endParaRPr lang="ru-RU" sz="1900" b="1" dirty="0">
              <a:latin typeface="Georgia" panose="02040502050405020303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870960" y="1040041"/>
            <a:ext cx="2080056" cy="849719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51016" y="1055281"/>
            <a:ext cx="2080057" cy="849719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96440" y="2026920"/>
            <a:ext cx="317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hard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skills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Georgia" panose="02040502050405020303" pitchFamily="18" charset="0"/>
              </a:rPr>
              <a:t>(базовые компетенции)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3560" y="2030045"/>
            <a:ext cx="5195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«</a:t>
            </a:r>
            <a:r>
              <a:rPr lang="en-US" b="1" dirty="0" smtClean="0">
                <a:latin typeface="Georgia" panose="02040502050405020303" pitchFamily="18" charset="0"/>
              </a:rPr>
              <a:t>soft skills</a:t>
            </a:r>
            <a:r>
              <a:rPr lang="ru-RU" b="1" dirty="0" smtClean="0">
                <a:latin typeface="Georgia" panose="02040502050405020303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Georgia" panose="02040502050405020303" pitchFamily="18" charset="0"/>
              </a:rPr>
              <a:t>(мягкие, гибкие навыки, компетенции) 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User\Desktop\картинки\3415f005-ed9c-42e7-9077-a92e5437d322.180@2x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04160"/>
            <a:ext cx="2750820" cy="275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5698" y="5684520"/>
            <a:ext cx="1162749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Долганенко</a:t>
            </a:r>
            <a:r>
              <a:rPr lang="ru-RU" sz="17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Татьяна Викторовна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основателя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сообщества образовательных организаций Globalpla.NET;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эксперт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образовании, магистр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психологии;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основатель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руководитель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Центров альтернативного образования в России и за рубежом (Финляндия, Черногория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</a:p>
          <a:p>
            <a:pPr algn="ctr"/>
            <a:r>
              <a:rPr lang="ru-RU" sz="1600" u="sng" dirty="0">
                <a:hlinkClick r:id="rId4"/>
              </a:rPr>
              <a:t>https://www.youtube.com/watch?v=G6CWAEkVvxo</a:t>
            </a:r>
            <a:endParaRPr lang="ru-RU" sz="1600" dirty="0"/>
          </a:p>
          <a:p>
            <a:pPr algn="ctr"/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7360" y="30480"/>
            <a:ext cx="86757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Проблемы и точки роста педагога дошкольного образования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086761"/>
              </p:ext>
            </p:extLst>
          </p:nvPr>
        </p:nvGraphicFramePr>
        <p:xfrm>
          <a:off x="2484121" y="624840"/>
          <a:ext cx="6659878" cy="5760084"/>
        </p:xfrm>
        <a:graphic>
          <a:graphicData uri="http://schemas.openxmlformats.org/drawingml/2006/table">
            <a:tbl>
              <a:tblPr firstRow="1" firstCol="1" bandRow="1"/>
              <a:tblGrid>
                <a:gridCol w="2219746"/>
                <a:gridCol w="2219746"/>
                <a:gridCol w="2220386"/>
              </a:tblGrid>
              <a:tr h="61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Вызовы времени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Проблемы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Точки роста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педагога дошкольного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Цифровизация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</a:txBody>
                  <a:tcPr marL="46849" marR="46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Неготовность аналогового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педагога к применению цифровых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инструментов;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Недопонимание значимости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цифровых технологий в развитии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дошкольника</a:t>
                      </a:r>
                    </a:p>
                  </a:txBody>
                  <a:tcPr marL="46849" marR="46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Интеграция готовых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цифровых образовательных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ресурсов в содержание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деятельности в детском саду;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освоение новых цифровых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инструментов дошкольного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образования; развитие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цифровой грамотности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педагога дошкольного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</a:txBody>
                  <a:tcPr marL="46849" marR="46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Скорость 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неопределённость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мира</a:t>
                      </a:r>
                    </a:p>
                  </a:txBody>
                  <a:tcPr marL="46849" marR="46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Консерватизм педагогов по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отношению к новым технологиям,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 самостоятельному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комбинированию имеющихся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технологий</a:t>
                      </a:r>
                    </a:p>
                  </a:txBody>
                  <a:tcPr marL="46849" marR="46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новых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педагогических ролей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воспитателя: «модератора»,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фасилитатора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»,«наставника»;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освоение и применение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технологий развития сильного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мышления дошкольников,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steams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технологий</a:t>
                      </a:r>
                    </a:p>
                  </a:txBody>
                  <a:tcPr marL="46849" marR="46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Приоритет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soft skills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перед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hard skills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навыками</a:t>
                      </a:r>
                    </a:p>
                  </a:txBody>
                  <a:tcPr marL="46849" marR="46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Ориентация педагогов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«знаниевый» подход (занятие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основа деятельности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дошкольника); ориентация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готовые конспекты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образовательной деятельности</a:t>
                      </a:r>
                    </a:p>
                  </a:txBody>
                  <a:tcPr marL="46849" marR="46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развивающего 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формирующего пространства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детской инициативы 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самостоятельности через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проектную, творческую,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игровую и исследовательскую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деятельность</a:t>
                      </a:r>
                    </a:p>
                  </a:txBody>
                  <a:tcPr marL="46849" marR="46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8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299" y="102881"/>
            <a:ext cx="11507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Georgia" panose="02040502050405020303" pitchFamily="18" charset="0"/>
              </a:rPr>
              <a:t>«НОВЫЕ </a:t>
            </a:r>
            <a:r>
              <a:rPr lang="ru-RU" sz="23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ПОДХОДЫ</a:t>
            </a: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latin typeface="Georgia" panose="02040502050405020303" pitchFamily="18" charset="0"/>
              </a:rPr>
              <a:t>К РАЗВИТИЮ НАВЫКОВ БУДУЩЕГО У РЕБЕНКА»</a:t>
            </a:r>
            <a:endParaRPr lang="ru-RU" sz="23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" y="1051560"/>
            <a:ext cx="105585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Georgia" panose="02040502050405020303" pitchFamily="18" charset="0"/>
              </a:rPr>
              <a:t>гуманистическая позиция по отношению к детям</a:t>
            </a:r>
          </a:p>
          <a:p>
            <a:pPr indent="365125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Georgia" panose="02040502050405020303" pitchFamily="18" charset="0"/>
              </a:rPr>
              <a:t>создание условий для творческой игровой деятельности детей</a:t>
            </a:r>
          </a:p>
          <a:p>
            <a:pPr indent="365125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Georgia" panose="02040502050405020303" pitchFamily="18" charset="0"/>
              </a:rPr>
              <a:t>создание формирующих и развивающих образовательных событий, насыщенных </a:t>
            </a:r>
            <a:r>
              <a:rPr lang="ru-RU" sz="2200" dirty="0">
                <a:latin typeface="Georgia" panose="02040502050405020303" pitchFamily="18" charset="0"/>
              </a:rPr>
              <a:t>проблемно-поисковыми, исследовательскими и игровыми форматами </a:t>
            </a:r>
            <a:r>
              <a:rPr lang="ru-RU" sz="2200" dirty="0" smtClean="0">
                <a:latin typeface="Georgia" panose="02040502050405020303" pitchFamily="18" charset="0"/>
              </a:rPr>
              <a:t>деятельности</a:t>
            </a:r>
          </a:p>
          <a:p>
            <a:pPr indent="365125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Georgia" panose="02040502050405020303" pitchFamily="18" charset="0"/>
              </a:rPr>
              <a:t>освоение </a:t>
            </a:r>
            <a:r>
              <a:rPr lang="ru-RU" sz="2200" dirty="0">
                <a:latin typeface="Georgia" panose="02040502050405020303" pitchFamily="18" charset="0"/>
              </a:rPr>
              <a:t>новых </a:t>
            </a:r>
            <a:r>
              <a:rPr lang="ru-RU" sz="2200" dirty="0" smtClean="0">
                <a:latin typeface="Georgia" panose="02040502050405020303" pitchFamily="18" charset="0"/>
              </a:rPr>
              <a:t>цифровых инструментов дошкольного образования</a:t>
            </a:r>
          </a:p>
          <a:p>
            <a:pPr indent="365125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Georgia" panose="02040502050405020303" pitchFamily="18" charset="0"/>
              </a:rPr>
              <a:t>развитие новых педагогических ролей воспитателя</a:t>
            </a:r>
            <a:r>
              <a:rPr lang="ru-RU" sz="2200" dirty="0">
                <a:latin typeface="Georgia" panose="02040502050405020303" pitchFamily="18" charset="0"/>
              </a:rPr>
              <a:t>: «модератора</a:t>
            </a:r>
            <a:r>
              <a:rPr lang="ru-RU" sz="2200" dirty="0" smtClean="0">
                <a:latin typeface="Georgia" panose="02040502050405020303" pitchFamily="18" charset="0"/>
              </a:rPr>
              <a:t>», «</a:t>
            </a:r>
            <a:r>
              <a:rPr lang="ru-RU" sz="2200" dirty="0" err="1">
                <a:latin typeface="Georgia" panose="02040502050405020303" pitchFamily="18" charset="0"/>
              </a:rPr>
              <a:t>фасилитатора</a:t>
            </a:r>
            <a:r>
              <a:rPr lang="ru-RU" sz="2200" dirty="0">
                <a:latin typeface="Georgia" panose="02040502050405020303" pitchFamily="18" charset="0"/>
              </a:rPr>
              <a:t>»,«наставника</a:t>
            </a:r>
            <a:r>
              <a:rPr lang="ru-RU" sz="2200" dirty="0" smtClean="0">
                <a:latin typeface="Georgia" panose="02040502050405020303" pitchFamily="18" charset="0"/>
              </a:rPr>
              <a:t>»</a:t>
            </a:r>
          </a:p>
          <a:p>
            <a:pPr indent="365125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Georgia" panose="02040502050405020303" pitchFamily="18" charset="0"/>
              </a:rPr>
              <a:t>освоение </a:t>
            </a:r>
            <a:r>
              <a:rPr lang="ru-RU" sz="2200" dirty="0">
                <a:latin typeface="Georgia" panose="02040502050405020303" pitchFamily="18" charset="0"/>
              </a:rPr>
              <a:t>и </a:t>
            </a:r>
            <a:r>
              <a:rPr lang="ru-RU" sz="2200" dirty="0" smtClean="0">
                <a:latin typeface="Georgia" panose="02040502050405020303" pitchFamily="18" charset="0"/>
              </a:rPr>
              <a:t>применение технологий </a:t>
            </a:r>
            <a:r>
              <a:rPr lang="ru-RU" sz="2200" dirty="0">
                <a:latin typeface="Georgia" panose="02040502050405020303" pitchFamily="18" charset="0"/>
              </a:rPr>
              <a:t>развития </a:t>
            </a:r>
            <a:r>
              <a:rPr lang="ru-RU" sz="2200" dirty="0" smtClean="0">
                <a:latin typeface="Georgia" panose="02040502050405020303" pitchFamily="18" charset="0"/>
              </a:rPr>
              <a:t>сильного мышления дошкольников</a:t>
            </a:r>
          </a:p>
          <a:p>
            <a:pPr indent="365125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Georgia" panose="02040502050405020303" pitchFamily="18" charset="0"/>
              </a:rPr>
              <a:t>развитие детской самостоятельности и </a:t>
            </a:r>
            <a:r>
              <a:rPr lang="ru-RU" sz="2200" dirty="0">
                <a:latin typeface="Georgia" panose="02040502050405020303" pitchFamily="18" charset="0"/>
              </a:rPr>
              <a:t>инициативы проектную, </a:t>
            </a:r>
            <a:r>
              <a:rPr lang="ru-RU" sz="2200" dirty="0" smtClean="0">
                <a:latin typeface="Georgia" panose="02040502050405020303" pitchFamily="18" charset="0"/>
              </a:rPr>
              <a:t>творческую, игровую </a:t>
            </a:r>
            <a:r>
              <a:rPr lang="ru-RU" sz="2200" dirty="0">
                <a:latin typeface="Georgia" panose="02040502050405020303" pitchFamily="18" charset="0"/>
              </a:rPr>
              <a:t>и </a:t>
            </a:r>
            <a:r>
              <a:rPr lang="ru-RU" sz="2200" dirty="0" smtClean="0">
                <a:latin typeface="Georgia" panose="02040502050405020303" pitchFamily="18" charset="0"/>
              </a:rPr>
              <a:t>исследовательскую деятельность</a:t>
            </a:r>
            <a:endParaRPr lang="ru-RU" sz="2200" dirty="0">
              <a:latin typeface="Georgia" panose="02040502050405020303" pitchFamily="18" charset="0"/>
            </a:endParaRPr>
          </a:p>
          <a:p>
            <a:pPr indent="365125" algn="just">
              <a:buFont typeface="Wingdings" panose="05000000000000000000" pitchFamily="2" charset="2"/>
              <a:buChar char="ü"/>
            </a:pPr>
            <a:endParaRPr lang="ru-RU" sz="2000" dirty="0">
              <a:latin typeface="Georgia" panose="02040502050405020303" pitchFamily="18" charset="0"/>
            </a:endParaRPr>
          </a:p>
          <a:p>
            <a:pPr indent="365125" algn="just">
              <a:buFont typeface="Wingdings" panose="05000000000000000000" pitchFamily="2" charset="2"/>
              <a:buChar char="ü"/>
            </a:pPr>
            <a:endParaRPr lang="ru-RU" sz="2000" dirty="0">
              <a:latin typeface="Georgia" panose="02040502050405020303" pitchFamily="18" charset="0"/>
            </a:endParaRPr>
          </a:p>
          <a:p>
            <a:pPr indent="365125" algn="just">
              <a:buFont typeface="Wingdings" panose="05000000000000000000" pitchFamily="2" charset="2"/>
              <a:buChar char="ü"/>
            </a:pPr>
            <a:endParaRPr lang="ru-RU" sz="2000" dirty="0">
              <a:latin typeface="Georgia" panose="02040502050405020303" pitchFamily="18" charset="0"/>
            </a:endParaRPr>
          </a:p>
          <a:p>
            <a:pPr indent="365125" algn="just">
              <a:buFont typeface="Wingdings" panose="05000000000000000000" pitchFamily="2" charset="2"/>
              <a:buChar char="ü"/>
            </a:pP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5123" name="Picture 3" descr="C:\Users\User\Downloads\6295dfec2a0362429121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98" y="4663440"/>
            <a:ext cx="3326471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782" y="289560"/>
            <a:ext cx="1007038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Интервью с воспитанниками МДОУ «Детский сад № 112»</a:t>
            </a:r>
          </a:p>
          <a:p>
            <a:pPr algn="ctr"/>
            <a:endParaRPr lang="ru-RU" sz="25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«Современный воспитатель - …»</a:t>
            </a:r>
            <a:endParaRPr lang="ru-RU" sz="25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7169" name="Picture 1" descr="C:\Users\User\Downloads\Barbara-Glass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58" y="3764280"/>
            <a:ext cx="3944542" cy="295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351</TotalTime>
  <Words>451</Words>
  <Application>Microsoft Office PowerPoint</Application>
  <PresentationFormat>Произвольный</PresentationFormat>
  <Paragraphs>113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50</cp:revision>
  <dcterms:created xsi:type="dcterms:W3CDTF">2022-04-10T08:44:33Z</dcterms:created>
  <dcterms:modified xsi:type="dcterms:W3CDTF">2023-01-25T08:49:43Z</dcterms:modified>
</cp:coreProperties>
</file>