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7"/>
  </p:notesMasterIdLst>
  <p:sldIdLst>
    <p:sldId id="257" r:id="rId3"/>
    <p:sldId id="258" r:id="rId4"/>
    <p:sldId id="259" r:id="rId5"/>
    <p:sldId id="265" r:id="rId6"/>
    <p:sldId id="264" r:id="rId7"/>
    <p:sldId id="260" r:id="rId8"/>
    <p:sldId id="267" r:id="rId9"/>
    <p:sldId id="261" r:id="rId10"/>
    <p:sldId id="268" r:id="rId11"/>
    <p:sldId id="269" r:id="rId12"/>
    <p:sldId id="270" r:id="rId13"/>
    <p:sldId id="271" r:id="rId14"/>
    <p:sldId id="272" r:id="rId15"/>
    <p:sldId id="262" r:id="rId16"/>
    <p:sldId id="273" r:id="rId17"/>
    <p:sldId id="274" r:id="rId18"/>
    <p:sldId id="275" r:id="rId19"/>
    <p:sldId id="276" r:id="rId20"/>
    <p:sldId id="277" r:id="rId21"/>
    <p:sldId id="280" r:id="rId22"/>
    <p:sldId id="284" r:id="rId23"/>
    <p:sldId id="281" r:id="rId24"/>
    <p:sldId id="285" r:id="rId25"/>
    <p:sldId id="286" r:id="rId26"/>
    <p:sldId id="287" r:id="rId27"/>
    <p:sldId id="294" r:id="rId28"/>
    <p:sldId id="288" r:id="rId29"/>
    <p:sldId id="289" r:id="rId30"/>
    <p:sldId id="290" r:id="rId31"/>
    <p:sldId id="295" r:id="rId32"/>
    <p:sldId id="291" r:id="rId33"/>
    <p:sldId id="296" r:id="rId34"/>
    <p:sldId id="297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188E1-B7DC-44F3-AD35-EE5D6AD6420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E5E99-C675-47A3-92DC-C8C08DCBE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77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8DB8A-6B1A-4F44-B3EE-976808747065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EF59-C91B-4492-BA31-F597A74254B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schoolhous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" y="-1"/>
            <a:ext cx="9143997" cy="68579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74" y="2595048"/>
            <a:ext cx="43204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1341691" y="521180"/>
            <a:ext cx="6470670" cy="7200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rebuchet MS"/>
                <a:ea typeface="+mj-ea"/>
                <a:cs typeface="+mj-cs"/>
              </a:rPr>
              <a:t>Муниципальное дошкольное образовательное учреждение «Детский сад № 112»</a:t>
            </a:r>
            <a:br>
              <a:rPr kumimoji="0" lang="ru-RU" sz="1600" b="1" i="0" u="none" strike="noStrike" kern="1200" cap="none" spc="0" normalizeH="0" baseline="0" noProof="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rebuchet MS"/>
                <a:ea typeface="+mj-ea"/>
                <a:cs typeface="+mj-cs"/>
              </a:rPr>
            </a:br>
            <a:endParaRPr kumimoji="0" lang="ru-RU" sz="1600" b="1" i="0" u="none" strike="noStrike" kern="1200" cap="none" spc="0" normalizeH="0" baseline="0" noProof="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2" y="940008"/>
            <a:ext cx="1335907" cy="89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3239852" y="6093296"/>
            <a:ext cx="3312368" cy="14401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rebuchet MS"/>
                <a:ea typeface="+mj-ea"/>
                <a:cs typeface="+mj-cs"/>
              </a:rPr>
              <a:t>Город Ярославль</a:t>
            </a:r>
            <a:br>
              <a:rPr kumimoji="0" lang="ru-RU" sz="2000" b="1" i="0" u="none" strike="noStrike" kern="1200" cap="none" spc="0" normalizeH="0" baseline="0" noProof="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rebuchet MS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9" y="1096938"/>
            <a:ext cx="763284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0215" marR="44894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Мастер-класс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450215" marR="44894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«Опыт работы по организации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платных</a:t>
            </a:r>
          </a:p>
          <a:p>
            <a:pPr marL="450215" marR="44894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физкультурно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– оздоровительных образовательных услуг»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19671" y="5473733"/>
            <a:ext cx="6840761" cy="5046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0215" marR="44894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2 декабря 2016 года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8368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00901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982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0688"/>
            <a:ext cx="3888432" cy="58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641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00001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283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1\Pictures\фото\помещения\IMG_3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99999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080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00901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712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906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Проведение маркетингового исследования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70000" lnSpcReduction="20000"/>
          </a:bodyPr>
          <a:lstStyle/>
          <a:p>
            <a:pPr marL="114300" marR="268605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Проводится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маркетинговое исследование потребности в платных услугах в форме анкетирования (в конце и начале учебного года, на первом собрании в вновь сформированных группах). Затем проводится </a:t>
            </a:r>
            <a:r>
              <a:rPr lang="ru-RU" u="sng" dirty="0">
                <a:latin typeface="Times New Roman"/>
                <a:ea typeface="Calibri"/>
                <a:cs typeface="Times New Roman"/>
              </a:rPr>
              <a:t>анали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з: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Symbol"/>
              <a:buChar char=""/>
            </a:pPr>
            <a:r>
              <a:rPr lang="ru-RU" sz="2900" dirty="0">
                <a:latin typeface="Times New Roman"/>
                <a:ea typeface="Calibri"/>
                <a:cs typeface="Times New Roman"/>
              </a:rPr>
              <a:t>Потребности воспитанников и их родителей в платных услугах (составляется перечень востребованных платных услуг);</a:t>
            </a:r>
            <a:endParaRPr lang="ru-RU" sz="22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Symbol"/>
              <a:buChar char=""/>
            </a:pPr>
            <a:r>
              <a:rPr lang="ru-RU" sz="2900" dirty="0" smtClean="0">
                <a:latin typeface="Times New Roman"/>
                <a:ea typeface="Calibri"/>
                <a:cs typeface="Times New Roman"/>
              </a:rPr>
              <a:t>Удовлетворенности родителями, </a:t>
            </a:r>
            <a:r>
              <a:rPr lang="ru-RU" sz="2900" dirty="0">
                <a:latin typeface="Times New Roman"/>
                <a:ea typeface="Calibri"/>
                <a:cs typeface="Times New Roman"/>
              </a:rPr>
              <a:t>оказанными платными услугами;</a:t>
            </a:r>
            <a:endParaRPr lang="ru-RU" sz="22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Symbol"/>
              <a:buChar char=""/>
            </a:pPr>
            <a:r>
              <a:rPr lang="ru-RU" sz="2900" dirty="0">
                <a:latin typeface="Times New Roman"/>
                <a:ea typeface="Calibri"/>
                <a:cs typeface="Times New Roman"/>
              </a:rPr>
              <a:t>Возможности материально-технической базы ДОУ для оказания данных платных услуг;</a:t>
            </a:r>
            <a:endParaRPr lang="ru-RU" sz="22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Symbol"/>
              <a:buChar char=""/>
            </a:pPr>
            <a:r>
              <a:rPr lang="ru-RU" sz="2900" dirty="0">
                <a:latin typeface="Times New Roman"/>
                <a:ea typeface="Calibri"/>
                <a:cs typeface="Times New Roman"/>
              </a:rPr>
              <a:t>Квалификации педагогических работников и их загруженности при реализации ООП;</a:t>
            </a:r>
            <a:endParaRPr lang="ru-RU" sz="22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Symbol"/>
              <a:buChar char=""/>
            </a:pPr>
            <a:r>
              <a:rPr lang="ru-RU" sz="2900" dirty="0">
                <a:latin typeface="Times New Roman"/>
                <a:ea typeface="Calibri"/>
                <a:cs typeface="Times New Roman"/>
              </a:rPr>
              <a:t>Социальный паспорт родителей и их платежеспособность; (анкетирование, отчет гл. бухгалтера по оплате за предыдущий учебный год)</a:t>
            </a:r>
            <a:endParaRPr lang="ru-RU" sz="2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366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801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ДОУ обязано до заключения договора и в период его действия предоставлять потребителю </a:t>
            </a:r>
            <a:r>
              <a:rPr lang="ru-RU" sz="2800" b="1" dirty="0"/>
              <a:t>достоверную информацию</a:t>
            </a:r>
            <a:r>
              <a:rPr lang="ru-RU" sz="2800" dirty="0"/>
              <a:t> о себе и оказываемых платных услугах, обеспечивающую возможность </a:t>
            </a:r>
            <a:r>
              <a:rPr lang="ru-RU" sz="2800" dirty="0" smtClean="0"/>
              <a:t>правильного </a:t>
            </a:r>
            <a:r>
              <a:rPr lang="ru-RU" sz="2800" dirty="0"/>
              <a:t>выбора </a:t>
            </a:r>
            <a:r>
              <a:rPr lang="ru-RU" sz="1800" dirty="0"/>
              <a:t>(</a:t>
            </a:r>
            <a:r>
              <a:rPr lang="ru-RU" sz="2000" i="1" dirty="0"/>
              <a:t>п. 9 Правил оказания платных образовательных услуг, утв. Постановлением Правительства РФ от15.08.2013г. № 706):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1449" r="3009" b="2187"/>
          <a:stretch/>
        </p:blipFill>
        <p:spPr>
          <a:xfrm rot="591311">
            <a:off x="5773559" y="3491514"/>
            <a:ext cx="1958890" cy="2764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3605" b="3466"/>
          <a:stretch/>
        </p:blipFill>
        <p:spPr>
          <a:xfrm rot="15729355">
            <a:off x="2956508" y="3433604"/>
            <a:ext cx="1764376" cy="234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967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11906" r="1387" b="7936"/>
          <a:stretch/>
        </p:blipFill>
        <p:spPr bwMode="auto">
          <a:xfrm>
            <a:off x="683568" y="3708544"/>
            <a:ext cx="3456384" cy="255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8750" r="2728" b="4658"/>
          <a:stretch/>
        </p:blipFill>
        <p:spPr>
          <a:xfrm>
            <a:off x="3707904" y="1823685"/>
            <a:ext cx="4919064" cy="3139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3"/>
            <a:ext cx="8075240" cy="2016223"/>
          </a:xfrm>
        </p:spPr>
        <p:txBody>
          <a:bodyPr>
            <a:normAutofit/>
          </a:bodyPr>
          <a:lstStyle/>
          <a:p>
            <a:r>
              <a:rPr lang="ru-RU" sz="2400" dirty="0"/>
              <a:t>Информация на сайте учреждения,</a:t>
            </a:r>
          </a:p>
          <a:p>
            <a:r>
              <a:rPr lang="ru-RU" sz="2400" dirty="0"/>
              <a:t>Информационный стенд «Платные услуги»,</a:t>
            </a:r>
          </a:p>
          <a:p>
            <a:r>
              <a:rPr lang="ru-RU" sz="2400" dirty="0"/>
              <a:t>Информационные стенды в группах»,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619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368152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Создание </a:t>
            </a:r>
            <a:r>
              <a:rPr lang="ru-RU" sz="2800" dirty="0"/>
              <a:t>нормативной базы, регламентирующей организацию и порядок оказания платных услуг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988840"/>
            <a:ext cx="7920880" cy="4104456"/>
          </a:xfrm>
        </p:spPr>
        <p:txBody>
          <a:bodyPr>
            <a:noAutofit/>
          </a:bodyPr>
          <a:lstStyle/>
          <a:p>
            <a:pPr marR="268605" lvl="0" algn="just">
              <a:buFont typeface="Symbol"/>
              <a:buChar char="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Закон «Об образовании» № 273-ФЗ от 29.12.2012г.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buFont typeface="Symbol"/>
              <a:buChar char="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Правила оказания платных образовательных услуг (утв. постановлением Правительства РФ от 15 августа 2013 г. N 706);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buFont typeface="Symbol"/>
              <a:buChar char="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Санитарно-эпидемиологические правила и нормативы СанПиН 2.4.1.3049-13 от 30.07.2013 г.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buFont typeface="Symbol"/>
              <a:buChar char="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Лицензия на осуществление образовательной деятельности с приложением. Лицензирование образовательной деятельности осуществляется по видам образования (общее образование), уровням образования (дошкольное), подвидам дополнительного образования (дополнительное образование детей и взрослых) (ч. 1 ст. 91 Федерального закона 29.12.2012 № 273-ФЗ «Об образовании в РФ»);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1" y="1772814"/>
            <a:ext cx="3141146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160"/>
          <a:stretch/>
        </p:blipFill>
        <p:spPr>
          <a:xfrm>
            <a:off x="5043055" y="1772814"/>
            <a:ext cx="3039578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634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52600"/>
            <a:ext cx="8280920" cy="4700736"/>
          </a:xfrm>
        </p:spPr>
        <p:txBody>
          <a:bodyPr>
            <a:noAutofit/>
          </a:bodyPr>
          <a:lstStyle/>
          <a:p>
            <a:pPr marR="268605" lvl="0" algn="just">
              <a:buFont typeface="Symbol"/>
              <a:buChar char=""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Устав учреждения (п. 2.8, п. 2.9, п.2.10, п.2.11);</a:t>
            </a:r>
            <a:endParaRPr lang="ru-RU" sz="1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lvl="0" algn="just">
              <a:buFont typeface="Symbol"/>
              <a:buChar char=""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Положение об оказании платных услуг (утв. Приказом руководителя);</a:t>
            </a:r>
            <a:endParaRPr lang="ru-RU" sz="1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lvl="0" algn="just">
              <a:buFont typeface="Symbol"/>
              <a:buChar char=""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Приказ руководителя «Об организации платных услуг на учебный год» (приложения к приказу: дополнительное штатное расписание, расходование средств полученных от реализации платных образовательных и других услуг, состав исполнителей по платным образовательным и другим услугам, перечень предоставляемых платных образовательных услуг на учебный год, расписание занятий и графики работы специалистов</a:t>
            </a:r>
            <a:r>
              <a:rPr lang="ru-RU" sz="1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);</a:t>
            </a:r>
          </a:p>
          <a:p>
            <a:pPr marR="268605" lvl="0" algn="just">
              <a:buFont typeface="Symbol"/>
              <a:buChar char=""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Охват воспитанников платными образовательными и другими услугами;</a:t>
            </a:r>
            <a:endParaRPr lang="ru-RU" sz="1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lvl="0" algn="just">
              <a:buFont typeface="Symbol"/>
              <a:buChar char=""/>
            </a:pPr>
            <a:r>
              <a:rPr lang="ru-RU" sz="1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Смета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доходов и расходов на 2016 год</a:t>
            </a:r>
            <a:r>
              <a:rPr lang="ru-RU" sz="1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marR="268605" lvl="0" algn="just">
              <a:buFont typeface="Symbol"/>
              <a:buChar char=""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Договор с заказчиком об оказании платных услуг;</a:t>
            </a:r>
            <a:endParaRPr lang="ru-RU" sz="1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lvl="0" algn="just">
              <a:buFont typeface="Symbol"/>
              <a:buChar char=""/>
            </a:pPr>
            <a:r>
              <a:rPr lang="ru-RU" sz="1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Приказы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 зачисление;</a:t>
            </a:r>
            <a:endParaRPr lang="ru-RU" sz="1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lvl="0" algn="just">
              <a:buFont typeface="Symbol"/>
              <a:buChar char=""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Договор (дополнительное соглашение) с работниками, оказывающими платные услуги;</a:t>
            </a:r>
            <a:endParaRPr lang="ru-RU" sz="1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sz="1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404664"/>
            <a:ext cx="82613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787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505" y="260648"/>
            <a:ext cx="8229600" cy="1368152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Рабочая группа</a:t>
            </a:r>
            <a:r>
              <a:rPr lang="ru-RU" sz="1200" dirty="0"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latin typeface="Calibri"/>
                <a:ea typeface="Calibri"/>
                <a:cs typeface="Times New Roman"/>
              </a:rPr>
            </a:br>
            <a:r>
              <a:rPr lang="ru-RU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«Организация работы по оказанию платных образовательных услуг в детском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саду»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340768"/>
            <a:ext cx="7920880" cy="5328592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 создать систему платных услуг в МДОУ для обеспечения вариативности образования, удовлетворения потребностей родителей, учитывая индивидуальные способности и интересы детей.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1800" b="1" dirty="0">
                <a:latin typeface="Times New Roman"/>
                <a:ea typeface="Times New Roman"/>
                <a:cs typeface="Times New Roman"/>
              </a:rPr>
              <a:t>Задачи: 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lvl="0">
              <a:buFont typeface="+mj-lt"/>
              <a:buAutoNum type="arabicPeriod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Изучить интерес каждого ребенка (диагностика склонности).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lvl="0">
              <a:buFont typeface="+mj-lt"/>
              <a:buAutoNum type="arabicPeriod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Удовлетворить родительский спрос на платные услуги.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lvl="0">
              <a:buFont typeface="+mj-lt"/>
              <a:buAutoNum type="arabicPeriod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Развивать маркетинговую службу и информационно – рекламное обеспечение платных услуг.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lvl="0">
              <a:buFont typeface="+mj-lt"/>
              <a:buAutoNum type="arabicPeriod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Сформировать ресурсное обеспечение; реализовать новые подходы к созданию развивающей предметно – пространственной среды.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lvl="0">
              <a:buFont typeface="+mj-lt"/>
              <a:buAutoNum type="arabicPeriod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Определить строго дозированную нагрузку на детей.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lvl="0">
              <a:buFont typeface="+mj-lt"/>
              <a:buAutoNum type="arabicPeriod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Создать безопасные и комфортные условия для проведения платных услуг.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lvl="0">
              <a:buFont typeface="+mj-lt"/>
              <a:buAutoNum type="arabicPeriod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Создать правовую базу и сформировать экономический механизм развития платных услуг.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Разработать программы платных услуг.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endParaRPr lang="ru-RU" sz="1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04048" y="5661248"/>
            <a:ext cx="403244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340" marR="179070">
              <a:lnSpc>
                <a:spcPct val="200000"/>
              </a:lnSpc>
              <a:spcAft>
                <a:spcPts val="1000"/>
              </a:spcAft>
              <a:tabLst>
                <a:tab pos="630555" algn="l"/>
                <a:tab pos="4500880" algn="l"/>
              </a:tabLst>
            </a:pPr>
            <a:r>
              <a:rPr lang="ru-RU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МДОУ № 191,112, 73, 212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6784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37795"/>
          </a:xfrm>
        </p:spPr>
        <p:txBody>
          <a:bodyPr>
            <a:normAutofit/>
          </a:bodyPr>
          <a:lstStyle/>
          <a:p>
            <a:pPr marR="268605" algn="just">
              <a:lnSpc>
                <a:spcPct val="115000"/>
              </a:lnSpc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Дополнительное штатное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расписание;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Перечень платных услуг;</a:t>
            </a:r>
            <a:endParaRPr lang="ru-RU" sz="2400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Перечень  работников, принимающих участие в оказании платных услуг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</a:rPr>
              <a:t>;</a:t>
            </a:r>
          </a:p>
          <a:p>
            <a:pPr marR="268605" lvl="0" algn="just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Смета доходов и расходов;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endParaRPr lang="ru-RU" sz="6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2296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496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1"/>
            <a:ext cx="8229600" cy="2088231"/>
          </a:xfrm>
        </p:spPr>
        <p:txBody>
          <a:bodyPr>
            <a:noAutofit/>
          </a:bodyPr>
          <a:lstStyle/>
          <a:p>
            <a:pPr marR="268605" algn="just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Заявление родителей на посещение платных услуг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marR="268605" algn="just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Заключение договора с родителями об оказании платных образовательных и других услуг;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algn="just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Составление списков воспитанников, посещающих платные образовательные и другие услуги (приказы на зачисление);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algn="just">
              <a:lnSpc>
                <a:spcPct val="115000"/>
              </a:lnSpc>
            </a:pP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1" t="26190" r="36415" b="15910"/>
          <a:stretch/>
        </p:blipFill>
        <p:spPr bwMode="auto">
          <a:xfrm rot="21355984">
            <a:off x="821106" y="2645032"/>
            <a:ext cx="3120641" cy="398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21731" r="23339" b="8185"/>
          <a:stretch/>
        </p:blipFill>
        <p:spPr bwMode="auto">
          <a:xfrm rot="461647">
            <a:off x="4104113" y="2698186"/>
            <a:ext cx="4427761" cy="424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4456" r="7166" b="3827"/>
          <a:stretch/>
        </p:blipFill>
        <p:spPr>
          <a:xfrm rot="16200000">
            <a:off x="1759034" y="-882217"/>
            <a:ext cx="5976664" cy="883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870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4525963"/>
          </a:xfrm>
        </p:spPr>
        <p:txBody>
          <a:bodyPr>
            <a:normAutofit/>
          </a:bodyPr>
          <a:lstStyle/>
          <a:p>
            <a:pPr marR="268605" lvl="0" algn="just">
              <a:lnSpc>
                <a:spcPct val="115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Заключение договоров с  исполнителями;</a:t>
            </a:r>
            <a:endParaRPr lang="ru-RU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algn="just">
              <a:lnSpc>
                <a:spcPct val="115000"/>
              </a:lnSpc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Должностные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инструкции исполнителей (руководитель определяет функциональные обязанности работников, принимающих участие в оказании платных услуг);</a:t>
            </a:r>
            <a:endParaRPr lang="ru-RU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28105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4525963"/>
          </a:xfrm>
        </p:spPr>
        <p:txBody>
          <a:bodyPr>
            <a:normAutofit/>
          </a:bodyPr>
          <a:lstStyle/>
          <a:p>
            <a:pPr marR="268605" algn="just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График работы педагогических и других работников, оказывающих платные услуги;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algn="just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Составление учебного плана;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algn="just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Расписание занятий;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6" t="21875" r="36264" b="9754"/>
          <a:stretch/>
        </p:blipFill>
        <p:spPr bwMode="auto">
          <a:xfrm rot="918145">
            <a:off x="4873543" y="1664438"/>
            <a:ext cx="3034525" cy="4329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8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29883"/>
          </a:xfrm>
        </p:spPr>
        <p:txBody>
          <a:bodyPr>
            <a:normAutofit/>
          </a:bodyPr>
          <a:lstStyle/>
          <a:p>
            <a:pPr marR="268605" algn="just">
              <a:lnSpc>
                <a:spcPct val="115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Оказание  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услуги</a:t>
            </a:r>
            <a:endParaRPr lang="ru-RU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994" y="1116350"/>
            <a:ext cx="3960441" cy="2635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50342"/>
            <a:ext cx="2016224" cy="344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221088"/>
            <a:ext cx="3188798" cy="2207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19" y="3161992"/>
            <a:ext cx="2247229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839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692696"/>
            <a:ext cx="8229600" cy="4525963"/>
          </a:xfrm>
        </p:spPr>
        <p:txBody>
          <a:bodyPr>
            <a:noAutofit/>
          </a:bodyPr>
          <a:lstStyle/>
          <a:p>
            <a:pPr marR="268605" algn="just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Заполнение персоналом, оказывающим платные услуги, табелей посещаемости и предоставление их руководителю;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algn="just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Составление акта приемки-сдачи выполненных услуг;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algn="just">
              <a:lnSpc>
                <a:spcPct val="115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Оплата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услуг, полученных заказчиком, и выплата заработной платы исполнителям (квитанции об оплате + акты выполненных работ);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R="268605" algn="just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Ежемесячный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учет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доходов и расходов по платным услугам (гл. бухгалтер).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88362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Методическое </a:t>
            </a:r>
            <a:r>
              <a:rPr lang="ru-RU" dirty="0"/>
              <a:t>обеспечение оказания платных </a:t>
            </a:r>
            <a:r>
              <a:rPr lang="ru-RU" sz="3100" dirty="0"/>
              <a:t>образовательных</a:t>
            </a:r>
            <a:r>
              <a:rPr lang="ru-RU" dirty="0"/>
              <a:t> услуг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268605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Платные образовательные услуги должны быть обеспечены:</a:t>
            </a:r>
            <a:endParaRPr lang="ru-RU" sz="2400" i="1" dirty="0">
              <a:latin typeface="Calibri"/>
              <a:ea typeface="Calibri"/>
              <a:cs typeface="Times New Roman"/>
            </a:endParaRPr>
          </a:p>
          <a:p>
            <a:pPr marR="268605" lvl="0">
              <a:lnSpc>
                <a:spcPct val="115000"/>
              </a:lnSpc>
              <a:buFont typeface="Symbol"/>
              <a:buChar char="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Программами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дополнительного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образования,</a:t>
            </a:r>
          </a:p>
          <a:p>
            <a:pPr marR="268605" lvl="0">
              <a:lnSpc>
                <a:spcPct val="115000"/>
              </a:lnSpc>
              <a:buFont typeface="Symbol"/>
              <a:buChar char="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Учебными планами,</a:t>
            </a:r>
          </a:p>
          <a:p>
            <a:pPr marR="268605" lvl="0">
              <a:lnSpc>
                <a:spcPct val="115000"/>
              </a:lnSpc>
              <a:buFont typeface="Symbol"/>
              <a:buChar char="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Методическими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дидактическими пособиями, электронными ресурсами, расходными материалами.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23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560840" cy="4464496"/>
          </a:xfrm>
        </p:spPr>
        <p:txBody>
          <a:bodyPr>
            <a:normAutofit/>
          </a:bodyPr>
          <a:lstStyle/>
          <a:p>
            <a:pPr marL="228600" marR="268605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Опыт работы по оказанию платных образовательных услуг физкультурно-оздоровительного направления «Фитнес-аэробика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51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Презентация опыта предоставления платной образовательной услуги «Фитнес-аэробика»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82108"/>
            <a:ext cx="8229600" cy="4671228"/>
          </a:xfrm>
        </p:spPr>
        <p:txBody>
          <a:bodyPr>
            <a:noAutofit/>
          </a:bodyPr>
          <a:lstStyle/>
          <a:p>
            <a:pPr marR="268605" lvl="0" algn="just">
              <a:lnSpc>
                <a:spcPct val="115000"/>
              </a:lnSpc>
              <a:buFont typeface="Wingdings"/>
              <a:buChar char=""/>
            </a:pP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2012 году принимала участие в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городском фестивале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 творчества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детей с ограниченными возможностями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«Поверь в мечту»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 (диплом 11 степени). 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Wingdings"/>
              <a:buChar char=""/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В 2013 году принимала активное участие в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курсах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для инструкторов по физической культуре на тему: «Организация социальной интеграции детей с ограниченными возможностями здоровья»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Wingdings"/>
              <a:buChar char=""/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В 2014 году Татьяна Александровна награждена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Почетной грамотой Департамента образования Ярославской области.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Wingdings"/>
              <a:buChar char=""/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В 2015 году награждена Дипломом Департамента по социальной поддержке населения и охране труда мэрии города Ярославля за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III место в номинации «Двигайтесь больше – живите дольше!»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конкурса видеороликов «Нам не все равно!»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Wingdings"/>
              <a:buChar char=""/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В 2015 – 2016 учебном году представила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опыт работы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 для педагогов ДОУ по теме: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«Формирование у дошкольников потребности в здоровом образе жизни через совершенствование развивающей предметно – пространственной среды в соответствии с требованиями ФГОС дошкольного образования»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 в рамках работы методического объединения инструкторов по физической культуре города.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R="268605" lvl="0" algn="just">
              <a:lnSpc>
                <a:spcPct val="115000"/>
              </a:lnSpc>
              <a:buFont typeface="Wingdings"/>
              <a:buChar char=""/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С 2015 года участвует в </a:t>
            </a:r>
            <a:r>
              <a:rPr lang="ru-RU" sz="1200" b="1" i="1" dirty="0">
                <a:latin typeface="Times New Roman"/>
                <a:ea typeface="Calibri"/>
                <a:cs typeface="Times New Roman"/>
              </a:rPr>
              <a:t>региональном проекте «Разработка и внедрение организационно – педагогической модели культурно – досуговой деятельности детей на основе массовых видов спорта».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Достижения в рамках проекта: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R="268605" lvl="1" algn="just">
              <a:lnSpc>
                <a:spcPct val="115000"/>
              </a:lnSpc>
              <a:buFont typeface="Courier New"/>
              <a:buChar char="o"/>
            </a:pPr>
            <a:r>
              <a:rPr lang="ru-RU" sz="1200" b="1" i="1" dirty="0">
                <a:latin typeface="Times New Roman"/>
                <a:ea typeface="Calibri"/>
                <a:cs typeface="Times New Roman"/>
              </a:rPr>
              <a:t>Грамота за 1 место в итоговом смотре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 – конкурсе физической готовности среди детских садов Ярославской области.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R="268605" lvl="1" algn="just">
              <a:lnSpc>
                <a:spcPct val="115000"/>
              </a:lnSpc>
              <a:buFont typeface="Courier New"/>
              <a:buChar char="o"/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Благодарственное письмо за качественную организацию и квалификационную помощь при проведении «Фестиваля футбола» в рамках проекта.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12776"/>
            <a:ext cx="867645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инструктор по физической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культуре Жукова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Татьяна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Александровна</a:t>
            </a:r>
            <a:endParaRPr lang="ru-RU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772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Scan8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" b="3913"/>
          <a:stretch/>
        </p:blipFill>
        <p:spPr bwMode="auto">
          <a:xfrm rot="319926">
            <a:off x="1247019" y="276639"/>
            <a:ext cx="2372362" cy="319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Scan8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8513">
            <a:off x="5861811" y="186476"/>
            <a:ext cx="2617621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64" y="1932493"/>
            <a:ext cx="359980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603">
            <a:off x="609633" y="2688657"/>
            <a:ext cx="261762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G:\Scan800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"/>
          <a:stretch/>
        </p:blipFill>
        <p:spPr bwMode="auto">
          <a:xfrm rot="497088">
            <a:off x="6444208" y="3642389"/>
            <a:ext cx="2194888" cy="321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345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91264" cy="123522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Calibri"/>
              </a:rPr>
              <a:t>«Алгоритм организации платных услуг в дошкольном образовательном </a:t>
            </a:r>
            <a:r>
              <a:rPr lang="ru-RU" b="1" dirty="0" smtClean="0">
                <a:latin typeface="Times New Roman"/>
                <a:ea typeface="Calibri"/>
              </a:rPr>
              <a:t>учреждении»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7560840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975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560"/>
            <a:ext cx="8229600" cy="1955304"/>
          </a:xfrm>
        </p:spPr>
        <p:txBody>
          <a:bodyPr>
            <a:normAutofit/>
          </a:bodyPr>
          <a:lstStyle/>
          <a:p>
            <a:r>
              <a:rPr lang="ru-RU" dirty="0" smtClean="0"/>
              <a:t>Просмотр видеоролика занятия по фитнес-аэробике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0848"/>
            <a:ext cx="648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430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Pictures\фото\2015-2016\МО инструкторорв 16.03.2016\IMG_6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\Pictures\фото\2015-2016\МО инструкторорв 16.03.2016\IMG_6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1\Pictures\фото\2015-2016\МО инструкторорв 16.03.2016\IMG_6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64904"/>
            <a:ext cx="54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55976" y="249560"/>
            <a:ext cx="4464496" cy="2315344"/>
          </a:xfrm>
        </p:spPr>
        <p:txBody>
          <a:bodyPr>
            <a:noAutofit/>
          </a:bodyPr>
          <a:lstStyle/>
          <a:p>
            <a:r>
              <a:rPr lang="ru-RU" sz="2400" dirty="0" smtClean="0"/>
              <a:t>Методическое объединение инструкторов по физической культуре города Ярославля</a:t>
            </a:r>
            <a:br>
              <a:rPr lang="ru-RU" sz="2400" dirty="0" smtClean="0"/>
            </a:br>
            <a:r>
              <a:rPr lang="ru-RU" sz="2400" dirty="0" smtClean="0"/>
              <a:t>14 марта 2016 года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71572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3035424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Презентация развивающей предметно-пространственной среды, использующейся для оказания платных образовательных услуг по фитнес-аэробике</a:t>
            </a:r>
            <a:endParaRPr lang="ru-RU" dirty="0"/>
          </a:p>
        </p:txBody>
      </p:sp>
      <p:sp>
        <p:nvSpPr>
          <p:cNvPr id="6" name="Объект 4"/>
          <p:cNvSpPr>
            <a:spLocks noGrp="1"/>
          </p:cNvSpPr>
          <p:nvPr>
            <p:ph idx="1"/>
          </p:nvPr>
        </p:nvSpPr>
        <p:spPr>
          <a:xfrm>
            <a:off x="1547664" y="3861048"/>
            <a:ext cx="6768752" cy="2088232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ru-RU" dirty="0" smtClean="0"/>
              <a:t>Экскурсия участников мастер-класса в спортивный зал МДОУ «Детский сад № 112»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237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74" y="2595048"/>
            <a:ext cx="43204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1341691" y="521180"/>
            <a:ext cx="6470670" cy="7200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rebuchet MS"/>
              </a:rPr>
              <a:t>Муниципальное дошкольное образовательное учреждение «Детский сад № 112»</a:t>
            </a:r>
            <a:br>
              <a:rPr lang="ru-RU" sz="1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rebuchet MS"/>
              </a:rPr>
            </a:br>
            <a:endParaRPr lang="ru-RU" sz="160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rebuchet M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2" y="940008"/>
            <a:ext cx="1335907" cy="89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3239852" y="6093296"/>
            <a:ext cx="3312368" cy="14401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2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rebuchet MS"/>
              </a:rPr>
              <a:t>Город Ярославль</a:t>
            </a:r>
            <a:br>
              <a:rPr lang="ru-RU" sz="2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rebuchet MS"/>
              </a:rPr>
            </a:br>
            <a:endParaRPr lang="ru-RU" sz="200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9" y="1096938"/>
            <a:ext cx="763284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0215" marR="448945" algn="ctr">
              <a:lnSpc>
                <a:spcPct val="150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Мастер-класс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450215" marR="448945" algn="ctr">
              <a:lnSpc>
                <a:spcPct val="150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«Опыт работы по организации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платных</a:t>
            </a:r>
          </a:p>
          <a:p>
            <a:pPr marL="450215" marR="448945"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физкультурно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– оздоровительных образовательных услуг»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19671" y="5473733"/>
            <a:ext cx="6840761" cy="5046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0215" marR="448945" algn="ctr">
              <a:lnSpc>
                <a:spcPct val="15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 декабря 2016 года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6445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1"/>
            <a:ext cx="5400601" cy="479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484" y="498701"/>
            <a:ext cx="8229600" cy="144016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31283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4112" y="1912472"/>
            <a:ext cx="4095455" cy="25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023" y="3122896"/>
            <a:ext cx="3780000" cy="25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2160" y="1232896"/>
            <a:ext cx="3780000" cy="25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77243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Pictures\фото\помещения\IMG_2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00899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357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208913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93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44016" cy="564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243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16925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255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16925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591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9-2010AcademicCalendar_MonSu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ds Zo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BF59AEA-DA41-4691-8FF7-82E947C27F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2009-2010AcademicCalendar_MonSun</Template>
  <TotalTime>0</TotalTime>
  <Words>1027</Words>
  <Application>Microsoft Office PowerPoint</Application>
  <PresentationFormat>Экран (4:3)</PresentationFormat>
  <Paragraphs>87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2009-2010AcademicCalendar_MonSun</vt:lpstr>
      <vt:lpstr>Презентация PowerPoint</vt:lpstr>
      <vt:lpstr>Рабочая группа «Организация работы по оказанию платных образовательных услуг в детском саду»</vt:lpstr>
      <vt:lpstr>«Алгоритм организации платных услуг в дошкольном образовательном учреждении»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маркетингового исследования</vt:lpstr>
      <vt:lpstr>Презентация PowerPoint</vt:lpstr>
      <vt:lpstr>Презентация PowerPoint</vt:lpstr>
      <vt:lpstr>Создание нормативной базы, регламентирующей организацию и порядок оказания платных 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Методическое обеспечение оказания платных образовательных услуг</vt:lpstr>
      <vt:lpstr>Опыт работы по оказанию платных образовательных услуг физкультурно-оздоровительного направления «Фитнес-аэробика»</vt:lpstr>
      <vt:lpstr>Презентация опыта предоставления платной образовательной услуги «Фитнес-аэробика»</vt:lpstr>
      <vt:lpstr>Презентация PowerPoint</vt:lpstr>
      <vt:lpstr>Просмотр видеоролика занятия по фитнес-аэробике</vt:lpstr>
      <vt:lpstr>Методическое объединение инструкторов по физической культуре города Ярославля 14 марта 2016 года</vt:lpstr>
      <vt:lpstr>Презентация развивающей предметно-пространственной среды, использующейся для оказания платных образовательных услуг по фитнес-аэробике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2016-12-01T18:39:07Z</dcterms:created>
  <dcterms:modified xsi:type="dcterms:W3CDTF">2016-12-05T11:31:10Z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TC103571299990</vt:lpwstr>
  </property>
</Properties>
</file>