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6" r:id="rId4"/>
    <p:sldId id="257" r:id="rId5"/>
    <p:sldId id="258" r:id="rId6"/>
    <p:sldId id="259" r:id="rId7"/>
    <p:sldId id="261" r:id="rId8"/>
    <p:sldId id="267" r:id="rId9"/>
    <p:sldId id="262" r:id="rId10"/>
    <p:sldId id="268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5" r:id="rId20"/>
    <p:sldId id="278" r:id="rId21"/>
    <p:sldId id="279" r:id="rId22"/>
    <p:sldId id="265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layer.myshared.ru/1081244/data/images/img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43174" y="2071678"/>
            <a:ext cx="7153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1785926"/>
            <a:ext cx="60007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 в соответствии  с требованиями ФГОС ДО</a:t>
            </a:r>
          </a:p>
          <a:p>
            <a:endParaRPr lang="ru-RU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Группа № 11 «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МДОУ «Детский сад № 112»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8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357166"/>
            <a:ext cx="46326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 smtClean="0">
                <a:solidFill>
                  <a:srgbClr val="C00000"/>
                </a:solidFill>
              </a:rPr>
              <a:t>   Зона активности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000108"/>
            <a:ext cx="77867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sz="2800" b="1" i="1" dirty="0" smtClean="0">
                <a:solidFill>
                  <a:srgbClr val="002060"/>
                </a:solidFill>
              </a:rPr>
              <a:t> Уголок сюжетно -  ролевых игр (магазин)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50959" y="142852"/>
            <a:ext cx="2786082" cy="3714752"/>
          </a:xfrm>
          <a:prstGeom prst="rect">
            <a:avLst/>
          </a:prstGeom>
          <a:noFill/>
        </p:spPr>
      </p:pic>
      <p:pic>
        <p:nvPicPr>
          <p:cNvPr id="4098" name="Picture 2" descr="C:\Users\Админ\Desktop\рппс-112\IMG_28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643050"/>
            <a:ext cx="5143500" cy="492919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4099" name="Picture 3" descr="C:\Users\Админ\Desktop\рппс-112\IMG_2830.JPG"/>
          <p:cNvPicPr>
            <a:picLocks noChangeAspect="1" noChangeArrowheads="1"/>
          </p:cNvPicPr>
          <p:nvPr/>
        </p:nvPicPr>
        <p:blipFill>
          <a:blip r:embed="rId5"/>
          <a:srcRect t="10268"/>
          <a:stretch>
            <a:fillRect/>
          </a:stretch>
        </p:blipFill>
        <p:spPr bwMode="auto">
          <a:xfrm>
            <a:off x="571472" y="1714488"/>
            <a:ext cx="7135834" cy="478632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84" cy="6858000"/>
          </a:xfrm>
          <a:prstGeom prst="rect">
            <a:avLst/>
          </a:prstGeom>
          <a:noFill/>
        </p:spPr>
      </p:pic>
      <p:pic>
        <p:nvPicPr>
          <p:cNvPr id="3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9586" y="0"/>
            <a:ext cx="3000396" cy="37147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2976" y="0"/>
            <a:ext cx="6000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 smtClean="0">
                <a:solidFill>
                  <a:srgbClr val="C00000"/>
                </a:solidFill>
              </a:rPr>
              <a:t>       Зона   активности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714356"/>
            <a:ext cx="5857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sz="2800" b="1" i="1" dirty="0" smtClean="0"/>
              <a:t>Уголок сюжетно -  ролевых игр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86051" y="1142984"/>
            <a:ext cx="2837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(парикмахерская)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57356" y="1428736"/>
            <a:ext cx="50006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«Эх, мальчишкам не понять,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Что за наслажденье —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Косы длинные растить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Чуть ли не с рожденья!»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9" name="Picture 2" descr="C:\Users\Админ\Desktop\IMG_2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00174"/>
            <a:ext cx="5000660" cy="4857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3074" name="Picture 2" descr="C:\Users\Админ\Desktop\Новая папка\IMG_67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285860"/>
            <a:ext cx="6072230" cy="50006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8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0"/>
            <a:ext cx="66437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 smtClean="0">
                <a:solidFill>
                  <a:srgbClr val="C00000"/>
                </a:solidFill>
              </a:rPr>
              <a:t>        Зона активности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785794"/>
            <a:ext cx="521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sz="2800" b="1" i="1" dirty="0" smtClean="0"/>
              <a:t>   Театральный уголок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500174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«Вниманье, занавес, звонок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Я – театральный уголок.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Здесь можно в гнома превратиться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И в Бабку -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ежку</a:t>
            </a:r>
            <a:r>
              <a:rPr lang="ru-RU" sz="2400" b="1" i="1" dirty="0" smtClean="0">
                <a:solidFill>
                  <a:srgbClr val="002060"/>
                </a:solidFill>
              </a:rPr>
              <a:t>  нарядиться.»</a:t>
            </a:r>
            <a:endParaRPr lang="ru-RU" sz="2400" i="1" dirty="0"/>
          </a:p>
        </p:txBody>
      </p:sp>
      <p:pic>
        <p:nvPicPr>
          <p:cNvPr id="6" name="Picture 2" descr="C:\Users\Админ\Desktop\IMG_23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7413620" cy="531018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5122" name="Picture 2" descr="C:\Users\Админ\Desktop\рппс-112\IMG_28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500174"/>
            <a:ext cx="5572128" cy="485776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8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02" y="214290"/>
            <a:ext cx="3000396" cy="371475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8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0"/>
            <a:ext cx="70009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 smtClean="0">
                <a:solidFill>
                  <a:srgbClr val="C00000"/>
                </a:solidFill>
              </a:rPr>
              <a:t>        Зона активности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785794"/>
            <a:ext cx="57864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/>
              <a:t>      </a:t>
            </a:r>
            <a:r>
              <a:rPr lang="ru-RU" sz="2800" b="1" dirty="0" smtClean="0"/>
              <a:t>Уголок ИЗО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«Места здесь- для всех ребят!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Все рисуют, все творят!»</a:t>
            </a:r>
            <a:endParaRPr lang="ru-RU" sz="2800" dirty="0"/>
          </a:p>
        </p:txBody>
      </p:sp>
      <p:pic>
        <p:nvPicPr>
          <p:cNvPr id="5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428604"/>
            <a:ext cx="3000396" cy="3714752"/>
          </a:xfrm>
          <a:prstGeom prst="rect">
            <a:avLst/>
          </a:prstGeom>
          <a:noFill/>
        </p:spPr>
      </p:pic>
      <p:pic>
        <p:nvPicPr>
          <p:cNvPr id="1026" name="Picture 2" descr="F:\DCIM\100CANON\IMG_28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" y="928670"/>
            <a:ext cx="8128000" cy="554833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8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357166"/>
            <a:ext cx="44897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 smtClean="0">
                <a:solidFill>
                  <a:srgbClr val="C00000"/>
                </a:solidFill>
              </a:rPr>
              <a:t>  Зона активности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1214422"/>
            <a:ext cx="4499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/>
              <a:t> Музыкальный уголок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2000240"/>
            <a:ext cx="64293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«Всюду с нами музыка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рядышком живёт, 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На большую сцену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нас с тобой зовёт. 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Рассыпает музыка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звонкий  смех вокруг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Музыка – волшебница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- самый лучший Друг.»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" name="Picture 3" descr="C:\Users\Админ\Desktop\IMG_2396.JPG"/>
          <p:cNvPicPr>
            <a:picLocks noChangeAspect="1" noChangeArrowheads="1"/>
          </p:cNvPicPr>
          <p:nvPr/>
        </p:nvPicPr>
        <p:blipFill>
          <a:blip r:embed="rId3"/>
          <a:srcRect l="8989" r="37078"/>
          <a:stretch>
            <a:fillRect/>
          </a:stretch>
        </p:blipFill>
        <p:spPr bwMode="auto">
          <a:xfrm>
            <a:off x="4786314" y="1785926"/>
            <a:ext cx="3429056" cy="478632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8" name="Picture 2" descr="http://prettypoun.p.r.pic.centerblog.net/o/d55c8e9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643182"/>
            <a:ext cx="1357322" cy="1428784"/>
          </a:xfrm>
          <a:prstGeom prst="rect">
            <a:avLst/>
          </a:prstGeom>
          <a:noFill/>
        </p:spPr>
      </p:pic>
      <p:pic>
        <p:nvPicPr>
          <p:cNvPr id="9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24" y="-357214"/>
            <a:ext cx="3000396" cy="371475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290"/>
            <a:ext cx="9429784" cy="7072290"/>
          </a:xfrm>
          <a:prstGeom prst="rect">
            <a:avLst/>
          </a:prstGeom>
          <a:noFill/>
        </p:spPr>
      </p:pic>
      <p:pic>
        <p:nvPicPr>
          <p:cNvPr id="3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02" y="0"/>
            <a:ext cx="3000396" cy="3714752"/>
          </a:xfrm>
          <a:prstGeom prst="rect">
            <a:avLst/>
          </a:prstGeom>
          <a:noFill/>
        </p:spPr>
      </p:pic>
      <p:pic>
        <p:nvPicPr>
          <p:cNvPr id="4" name="Picture 2" descr="F:\DCIM\100CANON\IMG_2507.JPG"/>
          <p:cNvPicPr>
            <a:picLocks noChangeAspect="1" noChangeArrowheads="1"/>
          </p:cNvPicPr>
          <p:nvPr/>
        </p:nvPicPr>
        <p:blipFill>
          <a:blip r:embed="rId4" cstate="print"/>
          <a:srcRect t="13889"/>
          <a:stretch>
            <a:fillRect/>
          </a:stretch>
        </p:blipFill>
        <p:spPr bwMode="auto">
          <a:xfrm>
            <a:off x="2071670" y="1500174"/>
            <a:ext cx="5072098" cy="485778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00034" y="0"/>
            <a:ext cx="70723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 smtClean="0">
                <a:solidFill>
                  <a:srgbClr val="C00000"/>
                </a:solidFill>
              </a:rPr>
              <a:t>       Зона активности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3109" y="714356"/>
            <a:ext cx="3346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sz="2800" b="1" i="1" dirty="0" smtClean="0"/>
              <a:t>   Уголок ряженья</a:t>
            </a:r>
            <a:endParaRPr lang="ru-RU" sz="28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84" cy="6858000"/>
          </a:xfrm>
          <a:prstGeom prst="rect">
            <a:avLst/>
          </a:prstGeom>
          <a:noFill/>
        </p:spPr>
      </p:pic>
      <p:pic>
        <p:nvPicPr>
          <p:cNvPr id="3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02" y="214290"/>
            <a:ext cx="3000396" cy="37147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728" y="285728"/>
            <a:ext cx="62151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 smtClean="0">
                <a:solidFill>
                  <a:srgbClr val="C00000"/>
                </a:solidFill>
              </a:rPr>
              <a:t>    Зона активности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1000108"/>
            <a:ext cx="4722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i="1" dirty="0" smtClean="0"/>
              <a:t>      Уголок  дежурства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1785926"/>
            <a:ext cx="55721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«Мы сегодня в сад пришли,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В уголок дежурств зашли.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Посмотрели кто дежурит ....»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6147" name="Picture 3" descr="C:\Users\Админ\Desktop\Новая папка\IMG_68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500174"/>
            <a:ext cx="7072330" cy="500063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6146" name="Picture 2" descr="C:\Users\Админ\Desktop\Новая папка\IMG_6886.JPG"/>
          <p:cNvPicPr>
            <a:picLocks noChangeAspect="1" noChangeArrowheads="1"/>
          </p:cNvPicPr>
          <p:nvPr/>
        </p:nvPicPr>
        <p:blipFill>
          <a:blip r:embed="rId5" cstate="print"/>
          <a:srcRect t="797" b="12193"/>
          <a:stretch>
            <a:fillRect/>
          </a:stretch>
        </p:blipFill>
        <p:spPr bwMode="auto">
          <a:xfrm>
            <a:off x="285720" y="1500174"/>
            <a:ext cx="5143500" cy="507207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84" cy="6858000"/>
          </a:xfrm>
          <a:prstGeom prst="rect">
            <a:avLst/>
          </a:prstGeom>
          <a:noFill/>
        </p:spPr>
      </p:pic>
      <p:pic>
        <p:nvPicPr>
          <p:cNvPr id="3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02" y="214290"/>
            <a:ext cx="3000396" cy="37147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85786" y="857232"/>
            <a:ext cx="76438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rgbClr val="002060"/>
              </a:solidFill>
            </a:endParaRPr>
          </a:p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«Вот спортивный уголок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Здесь мы тренируемся.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Тренируем мышцы ног.</a:t>
            </a:r>
            <a:br>
              <a:rPr lang="ru-RU" sz="2400" b="1" i="1" dirty="0" smtClean="0">
                <a:solidFill>
                  <a:srgbClr val="002060"/>
                </a:solidFill>
              </a:rPr>
            </a:br>
            <a:r>
              <a:rPr lang="ru-RU" sz="2400" b="1" i="1" dirty="0" smtClean="0">
                <a:solidFill>
                  <a:srgbClr val="002060"/>
                </a:solidFill>
              </a:rPr>
              <a:t>Разминаем пальчики-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массажными мячиками.»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0"/>
            <a:ext cx="635798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>
              <a:solidFill>
                <a:srgbClr val="C00000"/>
              </a:solidFill>
            </a:endParaRPr>
          </a:p>
          <a:p>
            <a:r>
              <a:rPr lang="ru-RU" altLang="ru-RU" sz="4400" b="1" dirty="0" smtClean="0">
                <a:solidFill>
                  <a:srgbClr val="C00000"/>
                </a:solidFill>
              </a:rPr>
              <a:t>        Зона активности</a:t>
            </a:r>
            <a:endParaRPr lang="ru-RU" sz="4400" dirty="0"/>
          </a:p>
        </p:txBody>
      </p:sp>
      <p:pic>
        <p:nvPicPr>
          <p:cNvPr id="3074" name="Picture 2" descr="F:\DCIM\100CANON\IMG_28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071546"/>
            <a:ext cx="5143500" cy="550070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3075" name="Picture 3" descr="F:\DCIM\100CANON\IMG_28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28670"/>
            <a:ext cx="7135834" cy="533401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3076" name="Picture 4" descr="F:\DCIM\100CANON\IMG_285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1142984"/>
            <a:ext cx="7135834" cy="547689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3077" name="Picture 5" descr="F:\DCIM\100CANON\IMG_284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1571588"/>
            <a:ext cx="6572260" cy="528641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  <p:pic>
        <p:nvPicPr>
          <p:cNvPr id="3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02" y="214290"/>
            <a:ext cx="3000396" cy="37147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285728"/>
            <a:ext cx="60007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</a:rPr>
              <a:t>     Спокойная зона</a:t>
            </a:r>
            <a:endParaRPr lang="ru-RU" sz="4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85918" y="1000108"/>
            <a:ext cx="3813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b="1" i="1" dirty="0" smtClean="0"/>
              <a:t>  </a:t>
            </a:r>
            <a:r>
              <a:rPr lang="ru-RU" altLang="ru-RU" sz="2800" b="1" i="1" dirty="0" smtClean="0"/>
              <a:t>Уголок уединения</a:t>
            </a:r>
            <a:endParaRPr lang="ru-RU" sz="2800" dirty="0"/>
          </a:p>
        </p:txBody>
      </p:sp>
      <p:pic>
        <p:nvPicPr>
          <p:cNvPr id="9" name="Picture 2" descr="C:\Users\Админ\Desktop\утренник к 8 марта 2016\IMG_68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4"/>
            <a:ext cx="7215238" cy="492919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84" cy="6858000"/>
          </a:xfrm>
          <a:prstGeom prst="rect">
            <a:avLst/>
          </a:prstGeom>
          <a:noFill/>
        </p:spPr>
      </p:pic>
      <p:pic>
        <p:nvPicPr>
          <p:cNvPr id="3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02" y="-285776"/>
            <a:ext cx="3000396" cy="37147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1214422"/>
            <a:ext cx="53578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«Читаем книжки за столом, 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и радуемся чуду. 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Вы приходите в гости к нам, 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Мы почитаем сказки вам» 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85728"/>
            <a:ext cx="714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</a:rPr>
              <a:t>      Спокойная зона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5985" y="1071546"/>
            <a:ext cx="3095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sz="2800" b="1" i="1" dirty="0" smtClean="0"/>
              <a:t>  Уголок книги</a:t>
            </a:r>
          </a:p>
        </p:txBody>
      </p:sp>
      <p:pic>
        <p:nvPicPr>
          <p:cNvPr id="7" name="Picture 3" descr="C:\Users\Админ\Desktop\IMG_2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571480"/>
            <a:ext cx="3286116" cy="292895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8" name="Picture 4" descr="C:\Users\Админ\Desktop\IMG_23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571876"/>
            <a:ext cx="3214678" cy="278608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9" name="Picture 2" descr="C:\Users\Админ\Desktop\IMG_2342.JPG"/>
          <p:cNvPicPr>
            <a:picLocks noChangeAspect="1" noChangeArrowheads="1"/>
          </p:cNvPicPr>
          <p:nvPr/>
        </p:nvPicPr>
        <p:blipFill>
          <a:blip r:embed="rId6"/>
          <a:srcRect l="12500" r="7500" b="25000"/>
          <a:stretch>
            <a:fillRect/>
          </a:stretch>
        </p:blipFill>
        <p:spPr bwMode="auto">
          <a:xfrm>
            <a:off x="214282" y="1571612"/>
            <a:ext cx="5357850" cy="5000660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1026" name="Picture 2" descr="F:\DCIM\100CANON\IMG_284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1214422"/>
            <a:ext cx="8128000" cy="533401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layer.myshared.ru/1081244/data/images/img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1305342"/>
            <a:ext cx="621510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altLang="ru-RU" i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altLang="ru-RU" sz="2000" b="1" i="1" dirty="0" smtClean="0">
                <a:solidFill>
                  <a:srgbClr val="000000"/>
                </a:solidFill>
                <a:cs typeface="Times New Roman" pitchFamily="18" charset="0"/>
              </a:rPr>
              <a:t>Организация жизни и воспитание детей </a:t>
            </a:r>
            <a:r>
              <a:rPr lang="ru-RU" altLang="ru-RU" sz="2000" b="1" i="1" dirty="0" smtClean="0">
                <a:solidFill>
                  <a:schemeClr val="tx2"/>
                </a:solidFill>
                <a:cs typeface="Times New Roman" pitchFamily="18" charset="0"/>
              </a:rPr>
              <a:t>пятого года </a:t>
            </a:r>
            <a:r>
              <a:rPr lang="ru-RU" altLang="ru-RU" sz="2000" b="1" i="1" dirty="0" smtClean="0">
                <a:solidFill>
                  <a:srgbClr val="000000"/>
                </a:solidFill>
                <a:cs typeface="Times New Roman" pitchFamily="18" charset="0"/>
              </a:rPr>
              <a:t>жизни направлены на дальнейшее развитие умения понимать окружающих людей, проявлять к ним </a:t>
            </a:r>
            <a:r>
              <a:rPr lang="ru-RU" alt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доброжелательное отношение</a:t>
            </a:r>
            <a:r>
              <a:rPr lang="ru-RU" altLang="ru-RU" sz="2000" b="1" i="1" dirty="0" smtClean="0">
                <a:solidFill>
                  <a:srgbClr val="000000"/>
                </a:solidFill>
                <a:cs typeface="Times New Roman" pitchFamily="18" charset="0"/>
              </a:rPr>
              <a:t>, стремиться </a:t>
            </a:r>
            <a:r>
              <a:rPr lang="ru-RU" alt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к </a:t>
            </a:r>
            <a:r>
              <a:rPr lang="ru-RU" alt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общению </a:t>
            </a:r>
            <a:r>
              <a:rPr lang="ru-RU" alt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и </a:t>
            </a:r>
            <a:r>
              <a:rPr lang="ru-RU" altLang="ru-RU" sz="2000" b="1" i="1" dirty="0" smtClean="0">
                <a:solidFill>
                  <a:srgbClr val="000000"/>
                </a:solidFill>
                <a:cs typeface="Times New Roman" pitchFamily="18" charset="0"/>
              </a:rPr>
              <a:t>взаимодействию.</a:t>
            </a:r>
            <a:endParaRPr lang="ru-RU" altLang="ru-RU" sz="2000" b="1" dirty="0" smtClean="0"/>
          </a:p>
          <a:p>
            <a:pPr algn="just" eaLnBrk="0" hangingPunct="0"/>
            <a:r>
              <a:rPr lang="ru-RU" altLang="ru-RU" sz="2000" b="1" i="1" dirty="0" smtClean="0">
                <a:solidFill>
                  <a:schemeClr val="tx2"/>
                </a:solidFill>
                <a:cs typeface="Times New Roman" pitchFamily="18" charset="0"/>
              </a:rPr>
              <a:t>Предметно-развивающая среда</a:t>
            </a:r>
            <a:r>
              <a:rPr lang="ru-RU" altLang="ru-RU" sz="2000" b="1" i="1" dirty="0" smtClean="0">
                <a:solidFill>
                  <a:srgbClr val="000000"/>
                </a:solidFill>
                <a:cs typeface="Times New Roman" pitchFamily="18" charset="0"/>
              </a:rPr>
              <a:t> группы организуется с учётом возможностей для детей </a:t>
            </a:r>
            <a:r>
              <a:rPr lang="ru-RU" alt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играть</a:t>
            </a:r>
            <a:r>
              <a:rPr lang="ru-RU" alt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 и </a:t>
            </a:r>
            <a:r>
              <a:rPr lang="ru-RU" alt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заниматься</a:t>
            </a:r>
            <a:r>
              <a:rPr lang="ru-RU" alt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altLang="ru-RU" sz="2000" b="1" i="1" dirty="0" smtClean="0">
                <a:solidFill>
                  <a:srgbClr val="000000"/>
                </a:solidFill>
                <a:cs typeface="Times New Roman" pitchFamily="18" charset="0"/>
              </a:rPr>
              <a:t>отдельными</a:t>
            </a:r>
            <a:r>
              <a:rPr lang="ru-RU" altLang="ru-RU" sz="2000" b="1" dirty="0" smtClean="0">
                <a:solidFill>
                  <a:srgbClr val="000000"/>
                </a:solidFill>
                <a:cs typeface="Times New Roman" pitchFamily="18" charset="0"/>
              </a:rPr>
              <a:t> подгруппами.</a:t>
            </a:r>
            <a:r>
              <a:rPr lang="ru-RU" altLang="ru-RU" sz="2000" b="1" i="1" dirty="0" smtClean="0">
                <a:solidFill>
                  <a:srgbClr val="000000"/>
                </a:solidFill>
                <a:cs typeface="Times New Roman" pitchFamily="18" charset="0"/>
              </a:rPr>
              <a:t> Пособия и игрушки располагаются так, чтобы не мешать их свободному перемещению. Предусмотрено место для временного </a:t>
            </a:r>
            <a:r>
              <a:rPr lang="ru-RU" alt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уединения</a:t>
            </a:r>
            <a:r>
              <a:rPr lang="ru-RU" altLang="ru-RU" sz="2000" b="1" i="1" dirty="0" smtClean="0">
                <a:solidFill>
                  <a:srgbClr val="000000"/>
                </a:solidFill>
                <a:cs typeface="Times New Roman" pitchFamily="18" charset="0"/>
              </a:rPr>
              <a:t>, где ребёнок  может подумать, помечтать.</a:t>
            </a:r>
            <a:endParaRPr lang="ru-RU" sz="20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84" cy="6858000"/>
          </a:xfrm>
          <a:prstGeom prst="rect">
            <a:avLst/>
          </a:prstGeom>
          <a:noFill/>
        </p:spPr>
      </p:pic>
      <p:pic>
        <p:nvPicPr>
          <p:cNvPr id="3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9454" y="714356"/>
            <a:ext cx="3000396" cy="37147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571480"/>
            <a:ext cx="5715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b="1" dirty="0" smtClean="0">
                <a:solidFill>
                  <a:srgbClr val="FF0000"/>
                </a:solidFill>
              </a:rPr>
              <a:t>Коррекционная зона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1428736"/>
            <a:ext cx="3100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b="1" i="1" dirty="0" smtClean="0"/>
              <a:t>  </a:t>
            </a:r>
            <a:r>
              <a:rPr lang="ru-RU" altLang="ru-RU" sz="2400" b="1" i="1" dirty="0" smtClean="0"/>
              <a:t>Уголок здоровья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00232" y="2285992"/>
            <a:ext cx="4857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«Чтоб здоровье сохранить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Организм свой укрепить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Научись его ценить» </a:t>
            </a:r>
            <a:endParaRPr lang="ru-RU" sz="2800" dirty="0"/>
          </a:p>
        </p:txBody>
      </p:sp>
      <p:pic>
        <p:nvPicPr>
          <p:cNvPr id="7" name="Picture 2" descr="C:\Users\Админ\Desktop\IMG_2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2357430"/>
            <a:ext cx="5000660" cy="378623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29784" cy="6858000"/>
          </a:xfrm>
          <a:prstGeom prst="rect">
            <a:avLst/>
          </a:prstGeom>
          <a:noFill/>
        </p:spPr>
      </p:pic>
      <p:pic>
        <p:nvPicPr>
          <p:cNvPr id="4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714356"/>
            <a:ext cx="3000396" cy="37147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785794"/>
            <a:ext cx="4846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/>
              <a:t>Коррекционный уголок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643050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«Во взаимосвязи и взаимодействии коррекционная  работа  со всеми видами детской деятельности»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Админ\Desktop\для работы\ЗсТ\IMG_1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857364"/>
            <a:ext cx="4929222" cy="435771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2050" name="Picture 2" descr="F:\DCIM\100CANON\IMG_285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000" y="1714488"/>
            <a:ext cx="6707206" cy="4762512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layer.myshared.ru/1081244/data/images/img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71604" y="1214422"/>
            <a:ext cx="51435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2800" b="1" dirty="0" smtClean="0">
              <a:solidFill>
                <a:srgbClr val="FF0000"/>
              </a:solidFill>
            </a:endParaRPr>
          </a:p>
          <a:p>
            <a:r>
              <a:rPr lang="ru-RU" altLang="ru-RU" sz="2800" b="1" dirty="0" smtClean="0">
                <a:solidFill>
                  <a:srgbClr val="FF0000"/>
                </a:solidFill>
              </a:rPr>
              <a:t>Перспективы развития РППС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2274838"/>
            <a:ext cx="60722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altLang="ru-RU" sz="2400" b="1" dirty="0" smtClean="0">
                <a:solidFill>
                  <a:srgbClr val="002060"/>
                </a:solidFill>
              </a:rPr>
              <a:t>Обогащение РППС полифункциональными материалами  ;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 b="1" dirty="0" smtClean="0">
                <a:solidFill>
                  <a:srgbClr val="002060"/>
                </a:solidFill>
              </a:rPr>
              <a:t>  При необходимости создание условий для детей с ограниченными возможностями здоровья и детей-инвалидов; </a:t>
            </a:r>
          </a:p>
          <a:p>
            <a:pPr>
              <a:buFont typeface="Wingdings" pitchFamily="2" charset="2"/>
              <a:buChar char="§"/>
            </a:pPr>
            <a:r>
              <a:rPr lang="ru-RU" altLang="ru-RU" sz="2400" b="1" dirty="0" smtClean="0">
                <a:solidFill>
                  <a:srgbClr val="002060"/>
                </a:solidFill>
              </a:rPr>
              <a:t>  Пополнение и обновление  интерьера группы. </a:t>
            </a:r>
            <a:endParaRPr lang="ru-RU" sz="2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antsygina.ucoz.ru/_nw/4/326791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42984"/>
            <a:ext cx="6096000" cy="4572000"/>
          </a:xfrm>
          <a:prstGeom prst="rect">
            <a:avLst/>
          </a:prstGeom>
          <a:noFill/>
        </p:spPr>
      </p:pic>
      <p:pic>
        <p:nvPicPr>
          <p:cNvPr id="7" name="Picture 4" descr="http://player.myshared.ru/1081244/data/images/img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layer.myshared.ru/1081244/data/images/img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857232"/>
            <a:ext cx="60722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Требования  РППС 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2214554"/>
            <a:ext cx="4780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</a:rPr>
              <a:t>  содержательно-насыщенная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3042" y="2285992"/>
            <a:ext cx="4064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2060"/>
              </a:solidFill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pPr lvl="0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</a:rPr>
              <a:t>   трансформируемая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00232" y="2571744"/>
            <a:ext cx="37917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rgbClr val="002060"/>
              </a:solidFill>
            </a:endParaRPr>
          </a:p>
          <a:p>
            <a:endParaRPr lang="ru-RU" sz="2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</a:rPr>
              <a:t> полифункциональная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488" y="3244334"/>
            <a:ext cx="2393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§"/>
            </a:pPr>
            <a:endParaRPr lang="ru-RU" b="1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ru-RU" b="1" dirty="0" smtClean="0">
              <a:solidFill>
                <a:srgbClr val="002060"/>
              </a:solidFill>
            </a:endParaRPr>
          </a:p>
          <a:p>
            <a:pPr lvl="0"/>
            <a:endParaRPr lang="ru-RU" b="1" dirty="0" smtClean="0">
              <a:solidFill>
                <a:srgbClr val="002060"/>
              </a:solidFill>
            </a:endParaRPr>
          </a:p>
          <a:p>
            <a:pPr lvl="0"/>
            <a:endParaRPr lang="ru-RU" sz="2400" b="1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</a:rPr>
              <a:t>   вариативная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2928934"/>
            <a:ext cx="2820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2060"/>
                </a:solidFill>
              </a:rPr>
              <a:t>        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</a:rPr>
              <a:t>         </a:t>
            </a:r>
          </a:p>
          <a:p>
            <a:pPr lvl="0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</a:rPr>
              <a:t>    доступная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7554" y="3786191"/>
            <a:ext cx="435771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§"/>
            </a:pPr>
            <a:endParaRPr lang="ru-RU" b="1" dirty="0" smtClean="0">
              <a:solidFill>
                <a:srgbClr val="002060"/>
              </a:solidFill>
            </a:endParaRPr>
          </a:p>
          <a:p>
            <a:pPr lvl="0"/>
            <a:endParaRPr lang="ru-RU" b="1" dirty="0" smtClean="0">
              <a:solidFill>
                <a:srgbClr val="002060"/>
              </a:solidFill>
            </a:endParaRPr>
          </a:p>
          <a:p>
            <a:pPr lvl="0"/>
            <a:endParaRPr lang="ru-RU" b="1" dirty="0" smtClean="0">
              <a:solidFill>
                <a:srgbClr val="002060"/>
              </a:solidFill>
            </a:endParaRPr>
          </a:p>
          <a:p>
            <a:pPr lvl="0"/>
            <a:endParaRPr lang="ru-RU" sz="2400" b="1" dirty="0" smtClean="0">
              <a:solidFill>
                <a:srgbClr val="002060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2060"/>
                </a:solidFill>
              </a:rPr>
              <a:t>    безопасная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player.myshared.ru/1081244/data/images/img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71604" y="1214423"/>
            <a:ext cx="6500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РППС с учётом принципа зонирования группового пространства</a:t>
            </a:r>
            <a:endParaRPr lang="ru-RU" sz="24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4" name="Группа 9"/>
          <p:cNvGrpSpPr>
            <a:grpSpLocks/>
          </p:cNvGrpSpPr>
          <p:nvPr/>
        </p:nvGrpSpPr>
        <p:grpSpPr bwMode="auto">
          <a:xfrm>
            <a:off x="2071670" y="2000240"/>
            <a:ext cx="2428893" cy="2071702"/>
            <a:chOff x="5059157" y="682549"/>
            <a:chExt cx="2710606" cy="2705815"/>
          </a:xfrm>
        </p:grpSpPr>
        <p:sp>
          <p:nvSpPr>
            <p:cNvPr id="5" name="Пирог 4"/>
            <p:cNvSpPr/>
            <p:nvPr/>
          </p:nvSpPr>
          <p:spPr>
            <a:xfrm>
              <a:off x="5059157" y="682549"/>
              <a:ext cx="2630881" cy="2705815"/>
            </a:xfrm>
            <a:prstGeom prst="pieWedge">
              <a:avLst/>
            </a:prstGeom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ln w="25400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6" name="Пирог 4"/>
            <p:cNvSpPr>
              <a:spLocks noChangeArrowheads="1"/>
            </p:cNvSpPr>
            <p:nvPr/>
          </p:nvSpPr>
          <p:spPr bwMode="auto">
            <a:xfrm>
              <a:off x="5774913" y="1168164"/>
              <a:ext cx="1994850" cy="191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42240" tIns="142240" rIns="142240" bIns="14224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endParaRPr lang="ru-RU" sz="2000" b="1" dirty="0" smtClean="0">
                <a:solidFill>
                  <a:srgbClr val="FFFF00"/>
                </a:solidFill>
                <a:latin typeface="Calibri" pitchFamily="34" charset="0"/>
              </a:endParaRP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ru-RU" b="1" dirty="0" smtClean="0">
                  <a:solidFill>
                    <a:srgbClr val="FFFF00"/>
                  </a:solidFill>
                  <a:latin typeface="Calibri" pitchFamily="34" charset="0"/>
                </a:rPr>
                <a:t>РАБОЧАЯ </a:t>
              </a:r>
              <a:r>
                <a:rPr lang="ru-RU" b="1" dirty="0">
                  <a:solidFill>
                    <a:srgbClr val="FFFF00"/>
                  </a:solidFill>
                  <a:latin typeface="Calibri" pitchFamily="34" charset="0"/>
                </a:rPr>
                <a:t>ЗОНА</a:t>
              </a:r>
            </a:p>
          </p:txBody>
        </p:sp>
      </p:grpSp>
      <p:grpSp>
        <p:nvGrpSpPr>
          <p:cNvPr id="7" name="Группа 10"/>
          <p:cNvGrpSpPr>
            <a:grpSpLocks/>
          </p:cNvGrpSpPr>
          <p:nvPr/>
        </p:nvGrpSpPr>
        <p:grpSpPr bwMode="auto">
          <a:xfrm>
            <a:off x="4429124" y="2000240"/>
            <a:ext cx="2286016" cy="2071702"/>
            <a:chOff x="5204578" y="375649"/>
            <a:chExt cx="2705815" cy="2705815"/>
          </a:xfrm>
        </p:grpSpPr>
        <p:sp>
          <p:nvSpPr>
            <p:cNvPr id="8" name="Пирог 7"/>
            <p:cNvSpPr/>
            <p:nvPr/>
          </p:nvSpPr>
          <p:spPr>
            <a:xfrm rot="5400000">
              <a:off x="5204577" y="375650"/>
              <a:ext cx="2705815" cy="2705815"/>
            </a:xfrm>
            <a:prstGeom prst="pieWedge">
              <a:avLst/>
            </a:prstGeom>
            <a:solidFill>
              <a:srgbClr val="33CC33"/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9" name="Пирог 6"/>
            <p:cNvSpPr>
              <a:spLocks noChangeArrowheads="1"/>
            </p:cNvSpPr>
            <p:nvPr/>
          </p:nvSpPr>
          <p:spPr bwMode="auto">
            <a:xfrm>
              <a:off x="5204578" y="1168164"/>
              <a:ext cx="1913300" cy="191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42240" tIns="142240" rIns="142240" bIns="14224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ru-RU" b="1" dirty="0" smtClean="0">
                  <a:solidFill>
                    <a:srgbClr val="FFFF00"/>
                  </a:solidFill>
                  <a:latin typeface="Calibri" pitchFamily="34" charset="0"/>
                </a:rPr>
                <a:t>СПОКОЙНАЯ </a:t>
              </a:r>
              <a:r>
                <a:rPr lang="ru-RU" b="1" dirty="0">
                  <a:solidFill>
                    <a:srgbClr val="FFFF00"/>
                  </a:solidFill>
                  <a:latin typeface="Calibri" pitchFamily="34" charset="0"/>
                </a:rPr>
                <a:t>ЗОНА</a:t>
              </a:r>
            </a:p>
          </p:txBody>
        </p:sp>
      </p:grpSp>
      <p:sp>
        <p:nvSpPr>
          <p:cNvPr id="10" name="Пирог 10"/>
          <p:cNvSpPr>
            <a:spLocks noChangeArrowheads="1"/>
          </p:cNvSpPr>
          <p:nvPr/>
        </p:nvSpPr>
        <p:spPr bwMode="auto">
          <a:xfrm>
            <a:off x="2431715" y="3929066"/>
            <a:ext cx="2087896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2240" tIns="142240" rIns="142240" bIns="14224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ru-RU" sz="2000" b="1" dirty="0">
                <a:solidFill>
                  <a:srgbClr val="FFFF00"/>
                </a:solidFill>
                <a:latin typeface="Calibri" pitchFamily="34" charset="0"/>
              </a:rPr>
              <a:t>АКТИВНАЯ ЗОНА</a:t>
            </a:r>
          </a:p>
        </p:txBody>
      </p:sp>
      <p:grpSp>
        <p:nvGrpSpPr>
          <p:cNvPr id="11" name="Группа 12"/>
          <p:cNvGrpSpPr>
            <a:grpSpLocks/>
          </p:cNvGrpSpPr>
          <p:nvPr/>
        </p:nvGrpSpPr>
        <p:grpSpPr bwMode="auto">
          <a:xfrm>
            <a:off x="2071670" y="4071942"/>
            <a:ext cx="2500329" cy="2071702"/>
            <a:chOff x="1450487" y="3362078"/>
            <a:chExt cx="3325510" cy="2858037"/>
          </a:xfrm>
        </p:grpSpPr>
        <p:sp>
          <p:nvSpPr>
            <p:cNvPr id="12" name="Пирог 11"/>
            <p:cNvSpPr/>
            <p:nvPr/>
          </p:nvSpPr>
          <p:spPr>
            <a:xfrm rot="16200000">
              <a:off x="1597641" y="3214924"/>
              <a:ext cx="2858037" cy="3152345"/>
            </a:xfrm>
            <a:prstGeom prst="pieWedge">
              <a:avLst/>
            </a:prstGeom>
            <a:solidFill>
              <a:srgbClr val="4BACC6">
                <a:hueOff val="-9933876"/>
                <a:satOff val="39811"/>
                <a:lumOff val="8628"/>
                <a:alphaOff val="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13" name="Пирог 10"/>
            <p:cNvSpPr>
              <a:spLocks noChangeArrowheads="1"/>
            </p:cNvSpPr>
            <p:nvPr/>
          </p:nvSpPr>
          <p:spPr bwMode="auto">
            <a:xfrm>
              <a:off x="1830545" y="3362078"/>
              <a:ext cx="2945452" cy="2858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42240" tIns="142240" rIns="142240" bIns="14224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ru-RU" b="1" dirty="0">
                  <a:solidFill>
                    <a:srgbClr val="FFFF00"/>
                  </a:solidFill>
                  <a:latin typeface="Calibri" pitchFamily="34" charset="0"/>
                </a:rPr>
                <a:t>АКТИВНАЯ ЗОНА</a:t>
              </a:r>
            </a:p>
          </p:txBody>
        </p:sp>
      </p:grpSp>
      <p:grpSp>
        <p:nvGrpSpPr>
          <p:cNvPr id="14" name="Группа 11"/>
          <p:cNvGrpSpPr>
            <a:grpSpLocks/>
          </p:cNvGrpSpPr>
          <p:nvPr/>
        </p:nvGrpSpPr>
        <p:grpSpPr bwMode="auto">
          <a:xfrm>
            <a:off x="4429124" y="4071942"/>
            <a:ext cx="2286016" cy="2090734"/>
            <a:chOff x="4033148" y="3209149"/>
            <a:chExt cx="2782491" cy="2705815"/>
          </a:xfrm>
        </p:grpSpPr>
        <p:sp>
          <p:nvSpPr>
            <p:cNvPr id="15" name="Пирог 14"/>
            <p:cNvSpPr/>
            <p:nvPr/>
          </p:nvSpPr>
          <p:spPr>
            <a:xfrm rot="10800000">
              <a:off x="4109824" y="3209149"/>
              <a:ext cx="2705815" cy="2705815"/>
            </a:xfrm>
            <a:prstGeom prst="pieWedge">
              <a:avLst/>
            </a:prstGeom>
            <a:solidFill>
              <a:srgbClr val="957DB1"/>
            </a:solidFill>
            <a:ln w="25400" cap="flat" cmpd="sng" algn="ctr">
              <a:solidFill>
                <a:srgbClr val="7030A0"/>
              </a:solidFill>
              <a:prstDash val="solid"/>
            </a:ln>
            <a:effectLst/>
          </p:spPr>
        </p:sp>
        <p:sp>
          <p:nvSpPr>
            <p:cNvPr id="16" name="Пирог 8"/>
            <p:cNvSpPr>
              <a:spLocks noChangeArrowheads="1"/>
            </p:cNvSpPr>
            <p:nvPr/>
          </p:nvSpPr>
          <p:spPr bwMode="auto">
            <a:xfrm>
              <a:off x="4033148" y="3381813"/>
              <a:ext cx="2683683" cy="191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42240" tIns="142240" rIns="142240" bIns="14224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ru-RU" b="1" dirty="0">
                  <a:solidFill>
                    <a:srgbClr val="FFFF00"/>
                  </a:solidFill>
                  <a:latin typeface="Calibri" pitchFamily="34" charset="0"/>
                </a:rPr>
                <a:t>КОРРЕКЦИОННАЯ ЗОНА</a:t>
              </a: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214414" y="1928802"/>
            <a:ext cx="3929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i="1" dirty="0" smtClean="0"/>
          </a:p>
          <a:p>
            <a:endParaRPr lang="ru-RU" altLang="ru-RU" b="1" i="1" dirty="0" smtClean="0"/>
          </a:p>
          <a:p>
            <a:r>
              <a:rPr lang="ru-RU" altLang="ru-RU" b="1" i="1" dirty="0" smtClean="0"/>
              <a:t>Патриотическое воспитание</a:t>
            </a:r>
          </a:p>
          <a:p>
            <a:r>
              <a:rPr lang="ru-RU" altLang="ru-RU" b="1" i="1" dirty="0" smtClean="0"/>
              <a:t>Развивающие игры</a:t>
            </a:r>
          </a:p>
          <a:p>
            <a:r>
              <a:rPr lang="ru-RU" altLang="ru-RU" b="1" i="1" dirty="0" smtClean="0"/>
              <a:t>Конструирование</a:t>
            </a:r>
          </a:p>
          <a:p>
            <a:endParaRPr lang="ru-RU" altLang="ru-RU" b="1" i="1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1214414" y="1857365"/>
            <a:ext cx="5643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i="1" dirty="0" smtClean="0"/>
          </a:p>
          <a:p>
            <a:r>
              <a:rPr lang="ru-RU" altLang="ru-RU" b="1" i="1" dirty="0" smtClean="0"/>
              <a:t>Учебная</a:t>
            </a:r>
          </a:p>
          <a:p>
            <a:r>
              <a:rPr lang="ru-RU" altLang="ru-RU" b="1" i="1" dirty="0" smtClean="0"/>
              <a:t> </a:t>
            </a:r>
            <a:r>
              <a:rPr lang="ru-RU" altLang="ru-RU" dirty="0" smtClean="0"/>
              <a:t>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285852" y="3244334"/>
            <a:ext cx="3839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 smtClean="0"/>
              <a:t>Природы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572132" y="2214554"/>
            <a:ext cx="2428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 smtClean="0"/>
              <a:t>                  Книги</a:t>
            </a:r>
          </a:p>
          <a:p>
            <a:r>
              <a:rPr lang="ru-RU" altLang="ru-RU" b="1" i="1" dirty="0" smtClean="0"/>
              <a:t>                         ИЗО</a:t>
            </a:r>
          </a:p>
          <a:p>
            <a:r>
              <a:rPr lang="ru-RU" altLang="ru-RU" b="1" i="1" dirty="0" smtClean="0"/>
              <a:t>                Уединения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285852" y="2551837"/>
            <a:ext cx="55721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i="1" dirty="0" smtClean="0"/>
          </a:p>
          <a:p>
            <a:endParaRPr lang="ru-RU" altLang="ru-RU" b="1" i="1" dirty="0" smtClean="0"/>
          </a:p>
          <a:p>
            <a:endParaRPr lang="ru-RU" altLang="ru-RU" b="1" i="1" dirty="0" smtClean="0"/>
          </a:p>
          <a:p>
            <a:endParaRPr lang="ru-RU" altLang="ru-RU" b="1" i="1" dirty="0" smtClean="0"/>
          </a:p>
          <a:p>
            <a:endParaRPr lang="ru-RU" altLang="ru-RU" b="1" i="1" dirty="0" smtClean="0"/>
          </a:p>
          <a:p>
            <a:endParaRPr lang="ru-RU" altLang="ru-RU" b="1" i="1" dirty="0" smtClean="0"/>
          </a:p>
          <a:p>
            <a:r>
              <a:rPr lang="ru-RU" altLang="ru-RU" b="1" i="1" dirty="0" smtClean="0"/>
              <a:t>Театральный</a:t>
            </a:r>
          </a:p>
          <a:p>
            <a:r>
              <a:rPr lang="ru-RU" altLang="ru-RU" b="1" i="1" dirty="0" smtClean="0"/>
              <a:t>Музыкальный</a:t>
            </a:r>
          </a:p>
          <a:p>
            <a:r>
              <a:rPr lang="ru-RU" altLang="ru-RU" b="1" i="1" dirty="0" smtClean="0"/>
              <a:t>Спортивный</a:t>
            </a:r>
          </a:p>
          <a:p>
            <a:r>
              <a:rPr lang="ru-RU" altLang="ru-RU" b="1" i="1" dirty="0" smtClean="0"/>
              <a:t>Сюжетно-ролевых игр</a:t>
            </a:r>
          </a:p>
          <a:p>
            <a:r>
              <a:rPr lang="ru-RU" altLang="ru-RU" b="1" i="1" dirty="0" err="1" smtClean="0"/>
              <a:t>Ряжения</a:t>
            </a:r>
            <a:endParaRPr lang="ru-RU" altLang="ru-RU" b="1" i="1" dirty="0" smtClean="0"/>
          </a:p>
          <a:p>
            <a:r>
              <a:rPr lang="ru-RU" altLang="ru-RU" b="1" i="1" dirty="0" smtClean="0"/>
              <a:t>Дежурства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286000" y="3105835"/>
            <a:ext cx="55721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i="1" dirty="0" smtClean="0"/>
          </a:p>
          <a:p>
            <a:endParaRPr lang="ru-RU" altLang="ru-RU" b="1" i="1" dirty="0" smtClean="0"/>
          </a:p>
          <a:p>
            <a:endParaRPr lang="ru-RU" altLang="ru-RU" b="1" i="1" dirty="0" smtClean="0"/>
          </a:p>
          <a:p>
            <a:endParaRPr lang="ru-RU" altLang="ru-RU" b="1" i="1" dirty="0" smtClean="0"/>
          </a:p>
          <a:p>
            <a:endParaRPr lang="ru-RU" altLang="ru-RU" b="1" i="1" dirty="0" smtClean="0"/>
          </a:p>
          <a:p>
            <a:endParaRPr lang="ru-RU" altLang="ru-RU" b="1" i="1" dirty="0" smtClean="0"/>
          </a:p>
          <a:p>
            <a:r>
              <a:rPr lang="ru-RU" altLang="ru-RU" b="1" i="1" dirty="0" smtClean="0"/>
              <a:t>                                                                        Коррекционная </a:t>
            </a:r>
          </a:p>
          <a:p>
            <a:r>
              <a:rPr lang="ru-RU" b="1" i="1" dirty="0" smtClean="0"/>
              <a:t>                                                                               здоровья</a:t>
            </a: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1"/>
            <a:ext cx="419141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dirty="0" smtClean="0">
              <a:solidFill>
                <a:srgbClr val="0070C0"/>
              </a:solidFill>
            </a:endParaRPr>
          </a:p>
          <a:p>
            <a:r>
              <a:rPr lang="ru-RU" altLang="ru-RU" sz="4400" b="1" dirty="0" smtClean="0">
                <a:solidFill>
                  <a:srgbClr val="0070C0"/>
                </a:solidFill>
              </a:rPr>
              <a:t>Рабочая зона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85918" y="928670"/>
            <a:ext cx="3734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sz="2800" b="1" i="1" dirty="0" smtClean="0"/>
              <a:t>учебный уголок</a:t>
            </a:r>
            <a:r>
              <a:rPr lang="ru-RU" altLang="ru-RU" sz="2800" dirty="0" smtClean="0"/>
              <a:t> </a:t>
            </a:r>
            <a:endParaRPr lang="ru-RU" sz="2800" dirty="0"/>
          </a:p>
        </p:txBody>
      </p:sp>
      <p:pic>
        <p:nvPicPr>
          <p:cNvPr id="9" name="Picture 2" descr="C:\Users\Админ\Desktop\утренник к 8 марта 2016\IMG_6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14488"/>
            <a:ext cx="6786610" cy="478632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8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0"/>
            <a:ext cx="4786346" cy="3786190"/>
          </a:xfrm>
          <a:prstGeom prst="rect">
            <a:avLst/>
          </a:prstGeom>
          <a:noFill/>
        </p:spPr>
      </p:pic>
      <p:pic>
        <p:nvPicPr>
          <p:cNvPr id="1026" name="Picture 2" descr="C:\Users\Админ\Desktop\утренник к 8 марта 2016\IMG_65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714488"/>
            <a:ext cx="6858048" cy="478634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4348" y="0"/>
            <a:ext cx="7072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i="1" dirty="0" smtClean="0"/>
          </a:p>
          <a:p>
            <a:endParaRPr lang="ru-RU" altLang="ru-RU" b="1" i="1" dirty="0" smtClean="0"/>
          </a:p>
          <a:p>
            <a:pPr>
              <a:buFont typeface="Wingdings" pitchFamily="2" charset="2"/>
              <a:buChar char="v"/>
            </a:pPr>
            <a:r>
              <a:rPr lang="ru-RU" altLang="ru-RU" sz="2800" b="1" i="1" dirty="0" smtClean="0"/>
              <a:t> уголок патриотического воспитания </a:t>
            </a:r>
            <a:endParaRPr lang="ru-RU" sz="2800" dirty="0"/>
          </a:p>
        </p:txBody>
      </p:sp>
      <p:pic>
        <p:nvPicPr>
          <p:cNvPr id="6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0"/>
            <a:ext cx="4786346" cy="37861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728" y="1285860"/>
            <a:ext cx="54292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«В детском садике узнали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Мы прекрасные слова.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Их впервые прочитали: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Мама, Родина, Москва</a:t>
            </a:r>
            <a:r>
              <a:rPr lang="ru-RU" sz="2800" b="1" i="1" dirty="0" smtClean="0"/>
              <a:t>.»</a:t>
            </a:r>
            <a:endParaRPr lang="ru-RU" sz="2800" i="1" dirty="0"/>
          </a:p>
        </p:txBody>
      </p:sp>
      <p:pic>
        <p:nvPicPr>
          <p:cNvPr id="5" name="Picture 2" descr="C:\Users\Админ\Desktop\IMG_2382.JPG"/>
          <p:cNvPicPr>
            <a:picLocks noChangeAspect="1" noChangeArrowheads="1"/>
          </p:cNvPicPr>
          <p:nvPr/>
        </p:nvPicPr>
        <p:blipFill>
          <a:blip r:embed="rId4" cstate="print"/>
          <a:srcRect t="25352" b="7042"/>
          <a:stretch>
            <a:fillRect/>
          </a:stretch>
        </p:blipFill>
        <p:spPr bwMode="auto">
          <a:xfrm>
            <a:off x="714348" y="2714620"/>
            <a:ext cx="6286544" cy="342902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500042"/>
            <a:ext cx="48429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altLang="ru-RU" sz="2800" b="1" i="1" dirty="0" smtClean="0"/>
              <a:t> уголок развивающих игр</a:t>
            </a:r>
            <a:endParaRPr lang="ru-RU" sz="2800" dirty="0"/>
          </a:p>
        </p:txBody>
      </p:sp>
      <p:pic>
        <p:nvPicPr>
          <p:cNvPr id="5" name="Picture 2" descr="C:\Users\Админ\Desktop\IMG_24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643050"/>
            <a:ext cx="7278710" cy="476253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6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0"/>
            <a:ext cx="4786346" cy="3786190"/>
          </a:xfrm>
          <a:prstGeom prst="rect">
            <a:avLst/>
          </a:prstGeom>
          <a:noFill/>
        </p:spPr>
      </p:pic>
      <p:pic>
        <p:nvPicPr>
          <p:cNvPr id="2050" name="Picture 2" descr="C:\Users\Админ\Desktop\утренник к 8 марта 2016\IMG_66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00174"/>
            <a:ext cx="7286676" cy="464344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24" y="571480"/>
            <a:ext cx="685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sz="2800" b="1" i="1" dirty="0" smtClean="0"/>
              <a:t> уголок конструирования</a:t>
            </a:r>
            <a:r>
              <a:rPr lang="ru-RU" altLang="ru-RU" sz="2800" dirty="0" smtClean="0"/>
              <a:t>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1357298"/>
            <a:ext cx="56435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«На далёкие планеты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От земли летят ракеты.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Их конструктор разработал,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День и ночь не спал, работал»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5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02" y="0"/>
            <a:ext cx="3000396" cy="3714752"/>
          </a:xfrm>
          <a:prstGeom prst="rect">
            <a:avLst/>
          </a:prstGeom>
          <a:noFill/>
        </p:spPr>
      </p:pic>
      <p:pic>
        <p:nvPicPr>
          <p:cNvPr id="6" name="Picture 3" descr="C:\Users\Админ\Desktop\рппс-112\IMG_2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14554"/>
            <a:ext cx="4500594" cy="428628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8" name="Picture 2" descr="C:\Users\Админ\Desktop\IMG_24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28736"/>
            <a:ext cx="4786346" cy="504826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026" name="Picture 2" descr="C:\Users\Админ\Desktop\Новая папка\IMG_67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14488"/>
            <a:ext cx="7429520" cy="471490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027" name="Picture 3" descr="C:\Users\Админ\Desktop\рппс-112\IMG_288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786" y="1357298"/>
            <a:ext cx="6778644" cy="521497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player.myshared.ru/1197493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  <p:pic>
        <p:nvPicPr>
          <p:cNvPr id="5" name="Picture 2" descr="http://player.myshared.ru/970679/data/images/img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0"/>
            <a:ext cx="3000396" cy="37147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728" y="571481"/>
            <a:ext cx="5429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rgbClr val="002060"/>
              </a:solidFill>
            </a:endParaRPr>
          </a:p>
          <a:p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«Мы беречь природу будем,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Пусть всегда она живет!»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4546" y="428604"/>
            <a:ext cx="3347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sz="2800" b="1" i="1" dirty="0" smtClean="0"/>
              <a:t> уголок природы</a:t>
            </a:r>
            <a:r>
              <a:rPr lang="ru-RU" altLang="ru-RU" sz="2800" dirty="0" smtClean="0"/>
              <a:t> </a:t>
            </a:r>
          </a:p>
        </p:txBody>
      </p:sp>
      <p:pic>
        <p:nvPicPr>
          <p:cNvPr id="2051" name="Picture 3" descr="C:\Users\Админ\Desktop\Новая папка\IMG_6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46"/>
            <a:ext cx="6572296" cy="550072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2050" name="Picture 2" descr="C:\Users\Админ\Desktop\Новая папка\IMG_68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6072194" cy="535785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357</Words>
  <PresentationFormat>Экран (4:3)</PresentationFormat>
  <Paragraphs>142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64</cp:revision>
  <dcterms:created xsi:type="dcterms:W3CDTF">2016-03-16T11:12:59Z</dcterms:created>
  <dcterms:modified xsi:type="dcterms:W3CDTF">2016-03-26T17:25:43Z</dcterms:modified>
</cp:coreProperties>
</file>