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65" r:id="rId3"/>
    <p:sldId id="266" r:id="rId4"/>
    <p:sldId id="268" r:id="rId5"/>
    <p:sldId id="267" r:id="rId6"/>
    <p:sldId id="269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70" r:id="rId15"/>
    <p:sldId id="271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99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16.03.2016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16.03.2016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16.03.2016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16.03.2016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wip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4.jpeg"/><Relationship Id="rId3" Type="http://schemas.openxmlformats.org/officeDocument/2006/relationships/image" Target="../media/image3.jpeg"/><Relationship Id="rId7" Type="http://schemas.openxmlformats.org/officeDocument/2006/relationships/image" Target="../media/image28.jpeg"/><Relationship Id="rId12" Type="http://schemas.openxmlformats.org/officeDocument/2006/relationships/image" Target="../media/image3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11" Type="http://schemas.openxmlformats.org/officeDocument/2006/relationships/image" Target="../media/image32.jpeg"/><Relationship Id="rId5" Type="http://schemas.openxmlformats.org/officeDocument/2006/relationships/image" Target="../media/image26.jpeg"/><Relationship Id="rId15" Type="http://schemas.openxmlformats.org/officeDocument/2006/relationships/image" Target="../media/image36.jpeg"/><Relationship Id="rId10" Type="http://schemas.openxmlformats.org/officeDocument/2006/relationships/image" Target="../media/image31.jpeg"/><Relationship Id="rId4" Type="http://schemas.openxmlformats.org/officeDocument/2006/relationships/image" Target="../media/image25.jpeg"/><Relationship Id="rId9" Type="http://schemas.openxmlformats.org/officeDocument/2006/relationships/image" Target="../media/image30.jpeg"/><Relationship Id="rId1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7286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3141961" y="3244334"/>
            <a:ext cx="184731" cy="20313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 smtClean="0">
              <a:solidFill>
                <a:srgbClr val="002060"/>
              </a:solidFill>
              <a:latin typeface="Arial Black" pitchFamily="34" charset="0"/>
            </a:endParaRPr>
          </a:p>
          <a:p>
            <a:endParaRPr lang="ru-RU" dirty="0" smtClean="0">
              <a:solidFill>
                <a:srgbClr val="002060"/>
              </a:solidFill>
              <a:latin typeface="Arial Black" pitchFamily="34" charset="0"/>
            </a:endParaRPr>
          </a:p>
          <a:p>
            <a:endParaRPr lang="ru-RU" dirty="0" smtClean="0">
              <a:solidFill>
                <a:srgbClr val="002060"/>
              </a:solidFill>
              <a:latin typeface="Arial Black" pitchFamily="34" charset="0"/>
            </a:endParaRPr>
          </a:p>
          <a:p>
            <a:endParaRPr lang="ru-RU" dirty="0" smtClean="0">
              <a:solidFill>
                <a:srgbClr val="002060"/>
              </a:solidFill>
              <a:latin typeface="Arial Black" pitchFamily="34" charset="0"/>
            </a:endParaRPr>
          </a:p>
          <a:p>
            <a:endParaRPr lang="ru-RU" dirty="0" smtClean="0">
              <a:solidFill>
                <a:srgbClr val="002060"/>
              </a:solidFill>
              <a:latin typeface="Arial Black" pitchFamily="34" charset="0"/>
            </a:endParaRPr>
          </a:p>
          <a:p>
            <a:endParaRPr lang="ru-RU" dirty="0" smtClean="0">
              <a:solidFill>
                <a:srgbClr val="002060"/>
              </a:solidFill>
              <a:latin typeface="Arial Black" pitchFamily="34" charset="0"/>
            </a:endParaRPr>
          </a:p>
          <a:p>
            <a:endParaRPr lang="ru-RU" dirty="0" smtClean="0">
              <a:solidFill>
                <a:srgbClr val="00206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player.myshared.ru/970679/data/images/img11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322199" y="0"/>
            <a:ext cx="5643602" cy="3714752"/>
          </a:xfrm>
          <a:prstGeom prst="rect">
            <a:avLst/>
          </a:prstGeom>
          <a:noFill/>
        </p:spPr>
      </p:pic>
      <p:pic>
        <p:nvPicPr>
          <p:cNvPr id="2" name="Picture 2" descr="http://player.myshared.ru/1197493/data/images/img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428596" y="428604"/>
            <a:ext cx="8001056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002060"/>
                </a:solidFill>
                <a:latin typeface="Arial Black" pitchFamily="34" charset="0"/>
              </a:rPr>
              <a:t>13.00-15.00 Дневной сон</a:t>
            </a:r>
          </a:p>
          <a:p>
            <a:r>
              <a:rPr lang="ru-RU" sz="2000" dirty="0" smtClean="0">
                <a:solidFill>
                  <a:srgbClr val="002060"/>
                </a:solidFill>
                <a:latin typeface="Arial Black" pitchFamily="34" charset="0"/>
              </a:rPr>
              <a:t>    Сон восстанавливает</a:t>
            </a:r>
          </a:p>
          <a:p>
            <a:r>
              <a:rPr lang="ru-RU" sz="2000" dirty="0" smtClean="0">
                <a:solidFill>
                  <a:srgbClr val="002060"/>
                </a:solidFill>
                <a:latin typeface="Arial Black" pitchFamily="34" charset="0"/>
              </a:rPr>
              <a:t>    функциональное состояние</a:t>
            </a:r>
          </a:p>
          <a:p>
            <a:r>
              <a:rPr lang="ru-RU" sz="2000" dirty="0" smtClean="0">
                <a:solidFill>
                  <a:srgbClr val="002060"/>
                </a:solidFill>
                <a:latin typeface="Arial Black" pitchFamily="34" charset="0"/>
              </a:rPr>
              <a:t>    нервной системы.</a:t>
            </a:r>
          </a:p>
          <a:p>
            <a:r>
              <a:rPr lang="ru-RU" sz="2000" dirty="0" smtClean="0">
                <a:solidFill>
                  <a:srgbClr val="002060"/>
                </a:solidFill>
                <a:latin typeface="Arial Black" pitchFamily="34" charset="0"/>
              </a:rPr>
              <a:t>    </a:t>
            </a:r>
            <a:endParaRPr lang="ru-RU" sz="2000" dirty="0">
              <a:solidFill>
                <a:srgbClr val="002060"/>
              </a:solidFill>
              <a:latin typeface="Arial Black" pitchFamily="34" charset="0"/>
            </a:endParaRPr>
          </a:p>
        </p:txBody>
      </p:sp>
      <p:pic>
        <p:nvPicPr>
          <p:cNvPr id="5122" name="Picture 2" descr="C:\Users\Админ\Desktop\рппс-112\IMG_284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10" y="1857364"/>
            <a:ext cx="4929222" cy="4572032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</p:pic>
      <p:pic>
        <p:nvPicPr>
          <p:cNvPr id="5123" name="Picture 3" descr="C:\Users\Админ\Desktop\рппс-112\IMG_285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71934" y="1857364"/>
            <a:ext cx="4572000" cy="4691074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</p:pic>
      <p:pic>
        <p:nvPicPr>
          <p:cNvPr id="7" name="Picture 2" descr="http://player.myshared.ru/970679/data/images/img11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474599" y="152400"/>
            <a:ext cx="5643602" cy="3714752"/>
          </a:xfrm>
          <a:prstGeom prst="rect">
            <a:avLst/>
          </a:prstGeom>
          <a:noFill/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player.myshared.ru/970679/data/images/img11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322199" y="0"/>
            <a:ext cx="5643602" cy="3714752"/>
          </a:xfrm>
          <a:prstGeom prst="rect">
            <a:avLst/>
          </a:prstGeom>
          <a:noFill/>
        </p:spPr>
      </p:pic>
      <p:pic>
        <p:nvPicPr>
          <p:cNvPr id="2" name="Picture 2" descr="http://player.myshared.ru/1197493/data/images/img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714348" y="357166"/>
            <a:ext cx="7929618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002060"/>
                </a:solidFill>
                <a:latin typeface="Arial Black" pitchFamily="34" charset="0"/>
              </a:rPr>
              <a:t>                       15.00-15.05</a:t>
            </a:r>
          </a:p>
          <a:p>
            <a:r>
              <a:rPr lang="ru-RU" sz="2400" dirty="0" smtClean="0">
                <a:solidFill>
                  <a:srgbClr val="002060"/>
                </a:solidFill>
                <a:latin typeface="Arial Black" pitchFamily="34" charset="0"/>
              </a:rPr>
              <a:t>             Гимнастика пробуждения</a:t>
            </a:r>
          </a:p>
          <a:p>
            <a:r>
              <a:rPr lang="ru-RU" sz="2000" dirty="0" smtClean="0">
                <a:solidFill>
                  <a:srgbClr val="002060"/>
                </a:solidFill>
                <a:latin typeface="Arial Black" pitchFamily="34" charset="0"/>
              </a:rPr>
              <a:t>После дневного сна оказывает</a:t>
            </a:r>
          </a:p>
          <a:p>
            <a:r>
              <a:rPr lang="ru-RU" sz="2000" dirty="0" smtClean="0">
                <a:solidFill>
                  <a:srgbClr val="002060"/>
                </a:solidFill>
                <a:latin typeface="Arial Black" pitchFamily="34" charset="0"/>
              </a:rPr>
              <a:t>на детей колоссальное</a:t>
            </a:r>
          </a:p>
          <a:p>
            <a:r>
              <a:rPr lang="ru-RU" sz="2000" dirty="0" smtClean="0">
                <a:solidFill>
                  <a:srgbClr val="002060"/>
                </a:solidFill>
                <a:latin typeface="Arial Black" pitchFamily="34" charset="0"/>
              </a:rPr>
              <a:t>положительное физическое,</a:t>
            </a:r>
          </a:p>
          <a:p>
            <a:r>
              <a:rPr lang="ru-RU" sz="2000" dirty="0" smtClean="0">
                <a:solidFill>
                  <a:srgbClr val="002060"/>
                </a:solidFill>
                <a:latin typeface="Arial Black" pitchFamily="34" charset="0"/>
              </a:rPr>
              <a:t>психическое и эмоциональное</a:t>
            </a:r>
          </a:p>
          <a:p>
            <a:r>
              <a:rPr lang="ru-RU" sz="2000" dirty="0" smtClean="0">
                <a:solidFill>
                  <a:srgbClr val="002060"/>
                </a:solidFill>
                <a:latin typeface="Arial Black" pitchFamily="34" charset="0"/>
              </a:rPr>
              <a:t>воздействие. Выполняя</a:t>
            </a:r>
          </a:p>
          <a:p>
            <a:r>
              <a:rPr lang="ru-RU" sz="2000" dirty="0" smtClean="0">
                <a:solidFill>
                  <a:srgbClr val="002060"/>
                </a:solidFill>
                <a:latin typeface="Arial Black" pitchFamily="34" charset="0"/>
              </a:rPr>
              <a:t>комплекс упражнений на</a:t>
            </a:r>
          </a:p>
          <a:p>
            <a:r>
              <a:rPr lang="ru-RU" sz="2000" dirty="0" smtClean="0">
                <a:solidFill>
                  <a:srgbClr val="002060"/>
                </a:solidFill>
                <a:latin typeface="Arial Black" pitchFamily="34" charset="0"/>
              </a:rPr>
              <a:t>кровати, дети постепенно</a:t>
            </a:r>
          </a:p>
          <a:p>
            <a:r>
              <a:rPr lang="ru-RU" sz="2000" dirty="0" smtClean="0">
                <a:solidFill>
                  <a:srgbClr val="002060"/>
                </a:solidFill>
                <a:latin typeface="Arial Black" pitchFamily="34" charset="0"/>
              </a:rPr>
              <a:t>переходят из фазы</a:t>
            </a:r>
          </a:p>
          <a:p>
            <a:r>
              <a:rPr lang="ru-RU" sz="2000" dirty="0" smtClean="0">
                <a:solidFill>
                  <a:srgbClr val="002060"/>
                </a:solidFill>
                <a:latin typeface="Arial Black" pitchFamily="34" charset="0"/>
              </a:rPr>
              <a:t>расслабления в фазу</a:t>
            </a:r>
          </a:p>
          <a:p>
            <a:r>
              <a:rPr lang="ru-RU" sz="2000" dirty="0" smtClean="0">
                <a:solidFill>
                  <a:srgbClr val="002060"/>
                </a:solidFill>
                <a:latin typeface="Arial Black" pitchFamily="34" charset="0"/>
              </a:rPr>
              <a:t>напряжения, что соответствует</a:t>
            </a:r>
          </a:p>
          <a:p>
            <a:r>
              <a:rPr lang="ru-RU" sz="2000" dirty="0" smtClean="0">
                <a:solidFill>
                  <a:srgbClr val="002060"/>
                </a:solidFill>
                <a:latin typeface="Arial Black" pitchFamily="34" charset="0"/>
              </a:rPr>
              <a:t>естественной биологической</a:t>
            </a:r>
          </a:p>
          <a:p>
            <a:r>
              <a:rPr lang="ru-RU" sz="2000" dirty="0" smtClean="0">
                <a:solidFill>
                  <a:srgbClr val="002060"/>
                </a:solidFill>
                <a:latin typeface="Arial Black" pitchFamily="34" charset="0"/>
              </a:rPr>
              <a:t>последовательности развития</a:t>
            </a:r>
          </a:p>
          <a:p>
            <a:r>
              <a:rPr lang="ru-RU" sz="2000" dirty="0" smtClean="0">
                <a:solidFill>
                  <a:srgbClr val="002060"/>
                </a:solidFill>
                <a:latin typeface="Arial Black" pitchFamily="34" charset="0"/>
              </a:rPr>
              <a:t>человека.</a:t>
            </a:r>
            <a:endParaRPr lang="ru-RU" sz="2000" dirty="0">
              <a:solidFill>
                <a:srgbClr val="002060"/>
              </a:solidFill>
              <a:latin typeface="Arial Black" pitchFamily="34" charset="0"/>
            </a:endParaRPr>
          </a:p>
        </p:txBody>
      </p:sp>
      <p:pic>
        <p:nvPicPr>
          <p:cNvPr id="8" name="Picture 2" descr="http://player.myshared.ru/970679/data/images/img11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322199" y="-214338"/>
            <a:ext cx="5643602" cy="3714752"/>
          </a:xfrm>
          <a:prstGeom prst="rect">
            <a:avLst/>
          </a:prstGeom>
          <a:noFill/>
        </p:spPr>
      </p:pic>
      <p:pic>
        <p:nvPicPr>
          <p:cNvPr id="3076" name="Picture 4" descr="C:\Users\Админ\Desktop\рппс-112\IMG_286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0" y="1142984"/>
            <a:ext cx="8128000" cy="5405454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</p:pic>
      <p:pic>
        <p:nvPicPr>
          <p:cNvPr id="3077" name="Picture 5" descr="C:\Users\Админ\Desktop\рппс-112\IMG_287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5720" y="1500174"/>
            <a:ext cx="8128000" cy="4976826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layer.myshared.ru/1197493/data/images/img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500034" y="428605"/>
            <a:ext cx="821537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002060"/>
                </a:solidFill>
                <a:latin typeface="Arial Black" pitchFamily="34" charset="0"/>
              </a:rPr>
              <a:t>                 15.05-15.15</a:t>
            </a:r>
          </a:p>
          <a:p>
            <a:r>
              <a:rPr lang="ru-RU" sz="2400" dirty="0" smtClean="0">
                <a:solidFill>
                  <a:srgbClr val="002060"/>
                </a:solidFill>
                <a:latin typeface="Arial Black" pitchFamily="34" charset="0"/>
              </a:rPr>
              <a:t>Гигиенические процедуры</a:t>
            </a:r>
          </a:p>
          <a:p>
            <a:r>
              <a:rPr lang="ru-RU" sz="2400" dirty="0" smtClean="0">
                <a:solidFill>
                  <a:srgbClr val="002060"/>
                </a:solidFill>
                <a:latin typeface="Arial Black" pitchFamily="34" charset="0"/>
              </a:rPr>
              <a:t>• Подъем проводится постепенно,</a:t>
            </a:r>
          </a:p>
          <a:p>
            <a:r>
              <a:rPr lang="ru-RU" sz="2400" dirty="0" smtClean="0">
                <a:solidFill>
                  <a:srgbClr val="002060"/>
                </a:solidFill>
                <a:latin typeface="Arial Black" pitchFamily="34" charset="0"/>
              </a:rPr>
              <a:t>по мере пробуждения детей,</a:t>
            </a:r>
          </a:p>
          <a:p>
            <a:r>
              <a:rPr lang="ru-RU" sz="2400" dirty="0" smtClean="0">
                <a:solidFill>
                  <a:srgbClr val="002060"/>
                </a:solidFill>
                <a:latin typeface="Arial Black" pitchFamily="34" charset="0"/>
              </a:rPr>
              <a:t>после подъема организуются</a:t>
            </a:r>
          </a:p>
          <a:p>
            <a:r>
              <a:rPr lang="ru-RU" sz="2400" dirty="0" smtClean="0">
                <a:solidFill>
                  <a:srgbClr val="002060"/>
                </a:solidFill>
                <a:latin typeface="Arial Black" pitchFamily="34" charset="0"/>
              </a:rPr>
              <a:t>закаливающие процедуры,</a:t>
            </a:r>
          </a:p>
        </p:txBody>
      </p:sp>
      <p:pic>
        <p:nvPicPr>
          <p:cNvPr id="4098" name="Picture 2" descr="C:\Users\Админ\Desktop\рппс-112\IMG_287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1214422"/>
            <a:ext cx="8128000" cy="5357850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</p:pic>
      <p:pic>
        <p:nvPicPr>
          <p:cNvPr id="4099" name="Picture 3" descr="C:\Users\Админ\Desktop\рппс-112\IMG_288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596" y="1285860"/>
            <a:ext cx="8128000" cy="5262578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</p:pic>
      <p:pic>
        <p:nvPicPr>
          <p:cNvPr id="6" name="Picture 2" descr="http://player.myshared.ru/970679/data/images/img11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322199" y="0"/>
            <a:ext cx="5643602" cy="3714752"/>
          </a:xfrm>
          <a:prstGeom prst="rect">
            <a:avLst/>
          </a:prstGeom>
          <a:noFill/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layer.myshared.ru/1197493/data/images/img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142976" y="500042"/>
            <a:ext cx="7215238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002060"/>
                </a:solidFill>
                <a:latin typeface="Arial Black" pitchFamily="34" charset="0"/>
              </a:rPr>
              <a:t>15.30-17.00 Режимные моменты</a:t>
            </a:r>
          </a:p>
          <a:p>
            <a:r>
              <a:rPr lang="ru-RU" sz="2400" dirty="0" smtClean="0">
                <a:solidFill>
                  <a:srgbClr val="002060"/>
                </a:solidFill>
                <a:latin typeface="Arial Black" pitchFamily="34" charset="0"/>
              </a:rPr>
              <a:t>во второй половине дня</a:t>
            </a:r>
          </a:p>
          <a:p>
            <a:r>
              <a:rPr lang="ru-RU" dirty="0" smtClean="0">
                <a:latin typeface="Arial Black" pitchFamily="34" charset="0"/>
              </a:rPr>
              <a:t>• </a:t>
            </a:r>
            <a:r>
              <a:rPr lang="ru-RU" sz="2000" dirty="0" smtClean="0">
                <a:solidFill>
                  <a:srgbClr val="002060"/>
                </a:solidFill>
                <a:latin typeface="Arial Black" pitchFamily="34" charset="0"/>
              </a:rPr>
              <a:t>Дополнительное образование</a:t>
            </a:r>
          </a:p>
          <a:p>
            <a:r>
              <a:rPr lang="ru-RU" sz="2000" dirty="0" smtClean="0">
                <a:solidFill>
                  <a:srgbClr val="002060"/>
                </a:solidFill>
                <a:latin typeface="Arial Black" pitchFamily="34" charset="0"/>
              </a:rPr>
              <a:t>(фитнес)</a:t>
            </a:r>
          </a:p>
          <a:p>
            <a:r>
              <a:rPr lang="ru-RU" sz="2000" dirty="0" smtClean="0">
                <a:solidFill>
                  <a:srgbClr val="002060"/>
                </a:solidFill>
                <a:latin typeface="Arial Black" pitchFamily="34" charset="0"/>
              </a:rPr>
              <a:t>• Чтение художественной литературы</a:t>
            </a:r>
          </a:p>
          <a:p>
            <a:r>
              <a:rPr lang="ru-RU" sz="2000" dirty="0" smtClean="0">
                <a:solidFill>
                  <a:srgbClr val="002060"/>
                </a:solidFill>
                <a:latin typeface="Arial Black" pitchFamily="34" charset="0"/>
              </a:rPr>
              <a:t>• Самостоятельные игры детей</a:t>
            </a:r>
          </a:p>
          <a:p>
            <a:r>
              <a:rPr lang="ru-RU" sz="2000" dirty="0" smtClean="0">
                <a:solidFill>
                  <a:srgbClr val="002060"/>
                </a:solidFill>
                <a:latin typeface="Arial Black" pitchFamily="34" charset="0"/>
              </a:rPr>
              <a:t>• Театрализованные игры</a:t>
            </a:r>
          </a:p>
          <a:p>
            <a:r>
              <a:rPr lang="ru-RU" sz="2000" dirty="0" smtClean="0">
                <a:solidFill>
                  <a:srgbClr val="002060"/>
                </a:solidFill>
                <a:latin typeface="Arial Black" pitchFamily="34" charset="0"/>
              </a:rPr>
              <a:t>• Сюжетно-ролевые игры</a:t>
            </a:r>
          </a:p>
          <a:p>
            <a:r>
              <a:rPr lang="ru-RU" sz="2000" dirty="0" smtClean="0">
                <a:solidFill>
                  <a:srgbClr val="002060"/>
                </a:solidFill>
                <a:latin typeface="Arial Black" pitchFamily="34" charset="0"/>
              </a:rPr>
              <a:t>• Конструктивная и исследовательская</a:t>
            </a:r>
          </a:p>
          <a:p>
            <a:r>
              <a:rPr lang="ru-RU" sz="2000" dirty="0" smtClean="0">
                <a:solidFill>
                  <a:srgbClr val="002060"/>
                </a:solidFill>
                <a:latin typeface="Arial Black" pitchFamily="34" charset="0"/>
              </a:rPr>
              <a:t> деятельность</a:t>
            </a:r>
          </a:p>
          <a:p>
            <a:r>
              <a:rPr lang="ru-RU" sz="2000" dirty="0" smtClean="0">
                <a:solidFill>
                  <a:srgbClr val="002060"/>
                </a:solidFill>
                <a:latin typeface="Arial Black" pitchFamily="34" charset="0"/>
              </a:rPr>
              <a:t>• Досуги и развлечения</a:t>
            </a:r>
            <a:endParaRPr lang="ru-RU" sz="2000" dirty="0">
              <a:solidFill>
                <a:srgbClr val="002060"/>
              </a:solidFill>
              <a:latin typeface="Arial Black" pitchFamily="34" charset="0"/>
            </a:endParaRPr>
          </a:p>
        </p:txBody>
      </p:sp>
      <p:pic>
        <p:nvPicPr>
          <p:cNvPr id="5" name="Picture 2" descr="http://player.myshared.ru/970679/data/images/img11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322199" y="0"/>
            <a:ext cx="5643602" cy="3714752"/>
          </a:xfrm>
          <a:prstGeom prst="rect">
            <a:avLst/>
          </a:prstGeom>
          <a:noFill/>
        </p:spPr>
      </p:pic>
      <p:pic>
        <p:nvPicPr>
          <p:cNvPr id="5123" name="Picture 3" descr="C:\Users\Админ\Desktop\рппс-112\IMG_282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8000" y="1357298"/>
            <a:ext cx="8128000" cy="5119702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</p:pic>
      <p:pic>
        <p:nvPicPr>
          <p:cNvPr id="5124" name="Picture 4" descr="C:\Users\Админ\Desktop\рппс-112\IMG_282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8000" y="1214422"/>
            <a:ext cx="8128000" cy="5262578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</p:pic>
      <p:pic>
        <p:nvPicPr>
          <p:cNvPr id="5125" name="Picture 5" descr="C:\Users\Админ\Desktop\рппс-112\IMG_2830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5720" y="1285860"/>
            <a:ext cx="8128000" cy="5262578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</p:pic>
      <p:pic>
        <p:nvPicPr>
          <p:cNvPr id="5127" name="Picture 7" descr="C:\Users\Админ\Desktop\рппс-112\IMG_2843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85720" y="1714488"/>
            <a:ext cx="6778644" cy="4833950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</p:pic>
      <p:pic>
        <p:nvPicPr>
          <p:cNvPr id="5128" name="Picture 8" descr="F:\утренник к 8 марта 2016\IMG_688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14282" y="928670"/>
            <a:ext cx="8572560" cy="5572164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</p:pic>
      <p:pic>
        <p:nvPicPr>
          <p:cNvPr id="5129" name="Picture 9" descr="F:\утренник к 8 марта 2016\IMG_6878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000100" y="1142984"/>
            <a:ext cx="8143900" cy="5572164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</p:pic>
      <p:pic>
        <p:nvPicPr>
          <p:cNvPr id="5130" name="Picture 10" descr="F:\утренник к 8 марта 2016\IMG_6876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57158" y="1000108"/>
            <a:ext cx="7858148" cy="5500702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</p:pic>
      <p:pic>
        <p:nvPicPr>
          <p:cNvPr id="5131" name="Picture 11" descr="F:\DCIM\100CANON\IMG_2842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71472" y="1142984"/>
            <a:ext cx="8128000" cy="5191140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</p:pic>
      <p:pic>
        <p:nvPicPr>
          <p:cNvPr id="5132" name="Picture 12" descr="F:\DCIM\100CANON\IMG_2844.JP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214282" y="1214422"/>
            <a:ext cx="8128000" cy="5405454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</p:pic>
      <p:pic>
        <p:nvPicPr>
          <p:cNvPr id="1026" name="Picture 2" descr="C:\Users\Админ\Desktop\Новая папка\IMG_6730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85786" y="1000108"/>
            <a:ext cx="6643702" cy="5572164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</p:pic>
      <p:pic>
        <p:nvPicPr>
          <p:cNvPr id="1027" name="Picture 3" descr="C:\Users\Админ\Desktop\Новая папка\IMG_6739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85720" y="1071546"/>
            <a:ext cx="7715304" cy="5429264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</p:pic>
      <p:pic>
        <p:nvPicPr>
          <p:cNvPr id="1028" name="Picture 4" descr="C:\Users\Админ\Desktop\Новая папка\IMG_6743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42910" y="1142984"/>
            <a:ext cx="7286644" cy="5500702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5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1000"/>
                                        <p:tgtEl>
                                          <p:spTgt spid="5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1" dur="1000"/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5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layer.myshared.ru/1197493/data/images/img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642910" y="889844"/>
            <a:ext cx="7643866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002060"/>
                </a:solidFill>
                <a:latin typeface="Arial Black" pitchFamily="34" charset="0"/>
              </a:rPr>
              <a:t>                 17.00-19.00</a:t>
            </a:r>
          </a:p>
          <a:p>
            <a:r>
              <a:rPr lang="ru-RU" sz="2000" dirty="0" smtClean="0">
                <a:solidFill>
                  <a:srgbClr val="002060"/>
                </a:solidFill>
                <a:latin typeface="Arial Black" pitchFamily="34" charset="0"/>
              </a:rPr>
              <a:t>Прогулка, уход детей домой.</a:t>
            </a:r>
          </a:p>
          <a:p>
            <a:endParaRPr lang="ru-RU" sz="2000" dirty="0" smtClean="0">
              <a:solidFill>
                <a:srgbClr val="002060"/>
              </a:solidFill>
              <a:latin typeface="Arial Black" pitchFamily="34" charset="0"/>
            </a:endParaRPr>
          </a:p>
          <a:p>
            <a:r>
              <a:rPr lang="ru-RU" sz="2000" dirty="0" smtClean="0">
                <a:solidFill>
                  <a:srgbClr val="002060"/>
                </a:solidFill>
                <a:latin typeface="Arial Black" pitchFamily="34" charset="0"/>
              </a:rPr>
              <a:t>Взаимодействие с родителями</a:t>
            </a:r>
          </a:p>
          <a:p>
            <a:r>
              <a:rPr lang="ru-RU" sz="2000" dirty="0" smtClean="0">
                <a:solidFill>
                  <a:srgbClr val="002060"/>
                </a:solidFill>
                <a:latin typeface="Arial Black" pitchFamily="34" charset="0"/>
              </a:rPr>
              <a:t>способствует тому, чтобы</a:t>
            </a:r>
          </a:p>
          <a:p>
            <a:r>
              <a:rPr lang="ru-RU" sz="2000" dirty="0" smtClean="0">
                <a:solidFill>
                  <a:srgbClr val="002060"/>
                </a:solidFill>
                <a:latin typeface="Arial Black" pitchFamily="34" charset="0"/>
              </a:rPr>
              <a:t>прийти к согласию, не ущемляя</a:t>
            </a:r>
          </a:p>
          <a:p>
            <a:r>
              <a:rPr lang="ru-RU" sz="2000" dirty="0" smtClean="0">
                <a:solidFill>
                  <a:srgbClr val="002060"/>
                </a:solidFill>
                <a:latin typeface="Arial Black" pitchFamily="34" charset="0"/>
              </a:rPr>
              <a:t>интересов друг друга, и</a:t>
            </a:r>
          </a:p>
          <a:p>
            <a:r>
              <a:rPr lang="ru-RU" sz="2000" dirty="0" smtClean="0">
                <a:solidFill>
                  <a:srgbClr val="002060"/>
                </a:solidFill>
                <a:latin typeface="Arial Black" pitchFamily="34" charset="0"/>
              </a:rPr>
              <a:t>объединить усилия для</a:t>
            </a:r>
          </a:p>
          <a:p>
            <a:r>
              <a:rPr lang="ru-RU" sz="2000" dirty="0" smtClean="0">
                <a:solidFill>
                  <a:srgbClr val="002060"/>
                </a:solidFill>
                <a:latin typeface="Arial Black" pitchFamily="34" charset="0"/>
              </a:rPr>
              <a:t>достижения эффективных</a:t>
            </a:r>
          </a:p>
          <a:p>
            <a:r>
              <a:rPr lang="ru-RU" sz="2000" dirty="0" smtClean="0">
                <a:solidFill>
                  <a:srgbClr val="002060"/>
                </a:solidFill>
                <a:latin typeface="Arial Black" pitchFamily="34" charset="0"/>
              </a:rPr>
              <a:t>результатов.</a:t>
            </a:r>
            <a:endParaRPr lang="ru-RU" sz="2000" dirty="0">
              <a:solidFill>
                <a:srgbClr val="00206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layer.myshared.ru/1197493/data/images/img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7174" name="Picture 6" descr="http://content.foto.mail.ru/mail/galinaevdokimova47/_blogs/i-7585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layer.myshared.ru/1197493/data/images/img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357290" y="357166"/>
            <a:ext cx="721523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 smtClean="0">
              <a:latin typeface="Arial Black" pitchFamily="34" charset="0"/>
            </a:endParaRPr>
          </a:p>
          <a:p>
            <a:r>
              <a:rPr lang="ru-RU" sz="2400" dirty="0" smtClean="0">
                <a:solidFill>
                  <a:srgbClr val="002060"/>
                </a:solidFill>
                <a:latin typeface="Arial Black" pitchFamily="34" charset="0"/>
              </a:rPr>
              <a:t>Прием детей до 8.00</a:t>
            </a:r>
          </a:p>
          <a:p>
            <a:endParaRPr lang="ru-RU" sz="2400" dirty="0" smtClean="0">
              <a:solidFill>
                <a:srgbClr val="002060"/>
              </a:solidFill>
              <a:latin typeface="Arial Black" pitchFamily="34" charset="0"/>
            </a:endParaRPr>
          </a:p>
          <a:p>
            <a:r>
              <a:rPr lang="ru-RU" sz="2400" dirty="0" smtClean="0">
                <a:solidFill>
                  <a:srgbClr val="002060"/>
                </a:solidFill>
                <a:latin typeface="Arial Black" pitchFamily="34" charset="0"/>
              </a:rPr>
              <a:t>8.00-8.15 ситуативные беседы и</a:t>
            </a:r>
          </a:p>
          <a:p>
            <a:r>
              <a:rPr lang="ru-RU" sz="2400" dirty="0" smtClean="0">
                <a:solidFill>
                  <a:srgbClr val="002060"/>
                </a:solidFill>
                <a:latin typeface="Arial Black" pitchFamily="34" charset="0"/>
              </a:rPr>
              <a:t>самостоятельные игры</a:t>
            </a:r>
          </a:p>
          <a:p>
            <a:endParaRPr lang="ru-RU" sz="2400" dirty="0" smtClean="0">
              <a:solidFill>
                <a:srgbClr val="002060"/>
              </a:solidFill>
              <a:latin typeface="Arial Black" pitchFamily="34" charset="0"/>
            </a:endParaRPr>
          </a:p>
          <a:p>
            <a:endParaRPr lang="ru-RU" sz="2400" dirty="0" smtClean="0">
              <a:solidFill>
                <a:srgbClr val="002060"/>
              </a:solidFill>
              <a:latin typeface="Arial Black" pitchFamily="34" charset="0"/>
            </a:endParaRPr>
          </a:p>
          <a:p>
            <a:r>
              <a:rPr lang="ru-RU" sz="2400" dirty="0" smtClean="0">
                <a:solidFill>
                  <a:srgbClr val="002060"/>
                </a:solidFill>
                <a:latin typeface="Arial Black" pitchFamily="34" charset="0"/>
              </a:rPr>
              <a:t>Правильный режим дня –</a:t>
            </a:r>
          </a:p>
          <a:p>
            <a:r>
              <a:rPr lang="ru-RU" sz="2400" dirty="0" smtClean="0">
                <a:solidFill>
                  <a:srgbClr val="002060"/>
                </a:solidFill>
                <a:latin typeface="Arial Black" pitchFamily="34" charset="0"/>
              </a:rPr>
              <a:t>это разумное чередование</a:t>
            </a:r>
          </a:p>
          <a:p>
            <a:r>
              <a:rPr lang="ru-RU" sz="2400" dirty="0" smtClean="0">
                <a:solidFill>
                  <a:srgbClr val="002060"/>
                </a:solidFill>
                <a:latin typeface="Arial Black" pitchFamily="34" charset="0"/>
              </a:rPr>
              <a:t>различных видов</a:t>
            </a:r>
          </a:p>
          <a:p>
            <a:r>
              <a:rPr lang="ru-RU" sz="2400" dirty="0" smtClean="0">
                <a:solidFill>
                  <a:srgbClr val="002060"/>
                </a:solidFill>
                <a:latin typeface="Arial Black" pitchFamily="34" charset="0"/>
              </a:rPr>
              <a:t>деятельности и отдыха</a:t>
            </a:r>
          </a:p>
          <a:p>
            <a:r>
              <a:rPr lang="ru-RU" sz="2400" dirty="0" smtClean="0">
                <a:solidFill>
                  <a:srgbClr val="002060"/>
                </a:solidFill>
                <a:latin typeface="Arial Black" pitchFamily="34" charset="0"/>
              </a:rPr>
              <a:t>детей в течении суток.</a:t>
            </a:r>
            <a:endParaRPr lang="ru-RU" sz="2400" dirty="0">
              <a:solidFill>
                <a:srgbClr val="002060"/>
              </a:solidFill>
              <a:latin typeface="Arial Black" pitchFamily="34" charset="0"/>
            </a:endParaRPr>
          </a:p>
        </p:txBody>
      </p:sp>
      <p:pic>
        <p:nvPicPr>
          <p:cNvPr id="5" name="Picture 2" descr="http://player.myshared.ru/970679/data/images/img11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79323" y="2285992"/>
            <a:ext cx="5929354" cy="3714752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071538" y="1720840"/>
            <a:ext cx="5786462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sz="2000" dirty="0" smtClean="0">
              <a:latin typeface="Arial Black" pitchFamily="34" charset="0"/>
            </a:endParaRPr>
          </a:p>
          <a:p>
            <a:endParaRPr lang="ru-RU" sz="2000" dirty="0" smtClean="0">
              <a:latin typeface="Arial Black" pitchFamily="34" charset="0"/>
            </a:endParaRPr>
          </a:p>
        </p:txBody>
      </p:sp>
      <p:pic>
        <p:nvPicPr>
          <p:cNvPr id="1026" name="Picture 2" descr="C:\Users\Админ\Desktop\рппс-112\IMG_28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2285992"/>
            <a:ext cx="4357718" cy="4262446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</p:pic>
      <p:pic>
        <p:nvPicPr>
          <p:cNvPr id="1027" name="Picture 3" descr="C:\Users\Админ\Desktop\рппс-112\IMG_280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4876" y="2285992"/>
            <a:ext cx="4135438" cy="4286280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</p:pic>
      <p:pic>
        <p:nvPicPr>
          <p:cNvPr id="1028" name="Picture 4" descr="C:\Users\Админ\Desktop\рппс-112\IMG_282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14480" y="2285992"/>
            <a:ext cx="5707074" cy="4048132"/>
          </a:xfrm>
          <a:prstGeom prst="rect">
            <a:avLst/>
          </a:prstGeom>
          <a:noFill/>
        </p:spPr>
      </p:pic>
      <p:pic>
        <p:nvPicPr>
          <p:cNvPr id="2050" name="Picture 2" descr="C:\Users\Админ\Desktop\рппс-112\IMG_2802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57158" y="1285860"/>
            <a:ext cx="6421454" cy="5191140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layer.myshared.ru/1197493/data/images/img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428728" y="571481"/>
            <a:ext cx="542927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  <a:r>
              <a:rPr lang="ru-RU" sz="2000" dirty="0" smtClean="0">
                <a:solidFill>
                  <a:srgbClr val="002060"/>
                </a:solidFill>
                <a:latin typeface="Arial Black" pitchFamily="34" charset="0"/>
              </a:rPr>
              <a:t>Развитие</a:t>
            </a:r>
          </a:p>
          <a:p>
            <a:r>
              <a:rPr lang="ru-RU" sz="2000" dirty="0" smtClean="0">
                <a:solidFill>
                  <a:srgbClr val="002060"/>
                </a:solidFill>
                <a:latin typeface="Arial Black" pitchFamily="34" charset="0"/>
              </a:rPr>
              <a:t>трудовых навыков через</a:t>
            </a:r>
          </a:p>
          <a:p>
            <a:r>
              <a:rPr lang="ru-RU" sz="2000" dirty="0" smtClean="0">
                <a:solidFill>
                  <a:srgbClr val="002060"/>
                </a:solidFill>
                <a:latin typeface="Arial Black" pitchFamily="34" charset="0"/>
              </a:rPr>
              <a:t>поручения и задания,</a:t>
            </a:r>
          </a:p>
          <a:p>
            <a:r>
              <a:rPr lang="ru-RU" sz="2000" dirty="0" smtClean="0">
                <a:solidFill>
                  <a:srgbClr val="002060"/>
                </a:solidFill>
                <a:latin typeface="Arial Black" pitchFamily="34" charset="0"/>
              </a:rPr>
              <a:t>Помощь  взрослым.</a:t>
            </a:r>
            <a:endParaRPr lang="ru-RU" sz="2000" dirty="0">
              <a:solidFill>
                <a:srgbClr val="002060"/>
              </a:solidFill>
              <a:latin typeface="Arial Black" pitchFamily="34" charset="0"/>
            </a:endParaRPr>
          </a:p>
        </p:txBody>
      </p:sp>
      <p:pic>
        <p:nvPicPr>
          <p:cNvPr id="4" name="Picture 2" descr="http://player.myshared.ru/970679/data/images/img11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15140" y="714356"/>
            <a:ext cx="5643602" cy="3714752"/>
          </a:xfrm>
          <a:prstGeom prst="rect">
            <a:avLst/>
          </a:prstGeom>
          <a:noFill/>
        </p:spPr>
      </p:pic>
      <p:pic>
        <p:nvPicPr>
          <p:cNvPr id="2051" name="Picture 3" descr="C:\Users\Админ\Desktop\Новая папка\IMG_69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2214554"/>
            <a:ext cx="5857916" cy="4286280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layer.myshared.ru/1197493/data/images/img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000100" y="500042"/>
            <a:ext cx="7572428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002060"/>
                </a:solidFill>
                <a:latin typeface="Arial Black" pitchFamily="34" charset="0"/>
              </a:rPr>
              <a:t>8.15-8.30 утренняя гимнастика</a:t>
            </a:r>
          </a:p>
          <a:p>
            <a:r>
              <a:rPr lang="ru-RU" sz="2000" dirty="0" smtClean="0">
                <a:solidFill>
                  <a:srgbClr val="002060"/>
                </a:solidFill>
                <a:latin typeface="Arial Black" pitchFamily="34" charset="0"/>
              </a:rPr>
              <a:t>У систематически</a:t>
            </a:r>
          </a:p>
          <a:p>
            <a:r>
              <a:rPr lang="ru-RU" sz="2000" dirty="0" smtClean="0">
                <a:solidFill>
                  <a:srgbClr val="002060"/>
                </a:solidFill>
                <a:latin typeface="Arial Black" pitchFamily="34" charset="0"/>
              </a:rPr>
              <a:t>занимающихся утренней</a:t>
            </a:r>
          </a:p>
          <a:p>
            <a:r>
              <a:rPr lang="ru-RU" sz="2000" dirty="0" smtClean="0">
                <a:solidFill>
                  <a:srgbClr val="002060"/>
                </a:solidFill>
                <a:latin typeface="Arial Black" pitchFamily="34" charset="0"/>
              </a:rPr>
              <a:t>гимнастикой пропадает</a:t>
            </a:r>
          </a:p>
          <a:p>
            <a:r>
              <a:rPr lang="ru-RU" sz="2000" dirty="0" smtClean="0">
                <a:solidFill>
                  <a:srgbClr val="002060"/>
                </a:solidFill>
                <a:latin typeface="Arial Black" pitchFamily="34" charset="0"/>
              </a:rPr>
              <a:t>сонливое состояние,</a:t>
            </a:r>
          </a:p>
          <a:p>
            <a:r>
              <a:rPr lang="ru-RU" sz="2000" dirty="0" smtClean="0">
                <a:solidFill>
                  <a:srgbClr val="002060"/>
                </a:solidFill>
                <a:latin typeface="Arial Black" pitchFamily="34" charset="0"/>
              </a:rPr>
              <a:t>появляется чувство</a:t>
            </a:r>
          </a:p>
          <a:p>
            <a:r>
              <a:rPr lang="ru-RU" sz="2000" dirty="0" smtClean="0">
                <a:solidFill>
                  <a:srgbClr val="002060"/>
                </a:solidFill>
                <a:latin typeface="Arial Black" pitchFamily="34" charset="0"/>
              </a:rPr>
              <a:t>бодрости, наступает</a:t>
            </a:r>
          </a:p>
          <a:p>
            <a:r>
              <a:rPr lang="ru-RU" sz="2000" dirty="0" smtClean="0">
                <a:solidFill>
                  <a:srgbClr val="002060"/>
                </a:solidFill>
                <a:latin typeface="Arial Black" pitchFamily="34" charset="0"/>
              </a:rPr>
              <a:t>эмоциональный подъем,</a:t>
            </a:r>
          </a:p>
          <a:p>
            <a:r>
              <a:rPr lang="ru-RU" sz="2000" dirty="0" smtClean="0">
                <a:solidFill>
                  <a:srgbClr val="002060"/>
                </a:solidFill>
                <a:latin typeface="Arial Black" pitchFamily="34" charset="0"/>
              </a:rPr>
              <a:t>повышается</a:t>
            </a:r>
          </a:p>
          <a:p>
            <a:r>
              <a:rPr lang="ru-RU" sz="2000" dirty="0" smtClean="0">
                <a:solidFill>
                  <a:srgbClr val="002060"/>
                </a:solidFill>
                <a:latin typeface="Arial Black" pitchFamily="34" charset="0"/>
              </a:rPr>
              <a:t>работоспособность.</a:t>
            </a:r>
            <a:endParaRPr lang="ru-RU" sz="2000" dirty="0">
              <a:solidFill>
                <a:srgbClr val="002060"/>
              </a:solidFill>
              <a:latin typeface="Arial Black" pitchFamily="34" charset="0"/>
            </a:endParaRPr>
          </a:p>
        </p:txBody>
      </p:sp>
      <p:pic>
        <p:nvPicPr>
          <p:cNvPr id="4" name="Picture 2" descr="http://player.myshared.ru/970679/data/images/img11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500694" y="0"/>
            <a:ext cx="5643602" cy="3714752"/>
          </a:xfrm>
          <a:prstGeom prst="rect">
            <a:avLst/>
          </a:prstGeom>
          <a:noFill/>
        </p:spPr>
      </p:pic>
      <p:pic>
        <p:nvPicPr>
          <p:cNvPr id="3074" name="Picture 2" descr="C:\Users\Админ\Desktop\Новая папка\IMG_665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10" y="2143116"/>
            <a:ext cx="7429552" cy="4556452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</p:pic>
      <p:pic>
        <p:nvPicPr>
          <p:cNvPr id="3076" name="Picture 4" descr="C:\Users\Админ\Desktop\Новая папка\IMG_665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472" y="1000108"/>
            <a:ext cx="7643866" cy="5642568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layer.myshared.ru/1197493/data/images/img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Picture 2" descr="http://player.myshared.ru/970679/data/images/img11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322199" y="0"/>
            <a:ext cx="5643602" cy="3714752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785786" y="428604"/>
            <a:ext cx="607221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002060"/>
                </a:solidFill>
                <a:latin typeface="Arial Black" pitchFamily="34" charset="0"/>
              </a:rPr>
              <a:t>8.30-8.35 подготовка к завтраку</a:t>
            </a:r>
          </a:p>
          <a:p>
            <a:r>
              <a:rPr lang="ru-RU" sz="2400" dirty="0" smtClean="0">
                <a:solidFill>
                  <a:srgbClr val="002060"/>
                </a:solidFill>
                <a:latin typeface="Arial Black" pitchFamily="34" charset="0"/>
              </a:rPr>
              <a:t>Совершенствовать</a:t>
            </a:r>
          </a:p>
          <a:p>
            <a:r>
              <a:rPr lang="ru-RU" sz="2400" dirty="0" smtClean="0">
                <a:solidFill>
                  <a:srgbClr val="002060"/>
                </a:solidFill>
                <a:latin typeface="Arial Black" pitchFamily="34" charset="0"/>
              </a:rPr>
              <a:t>культурно-гигиенические</a:t>
            </a:r>
          </a:p>
          <a:p>
            <a:r>
              <a:rPr lang="ru-RU" sz="2400" dirty="0" smtClean="0">
                <a:solidFill>
                  <a:srgbClr val="002060"/>
                </a:solidFill>
                <a:latin typeface="Arial Black" pitchFamily="34" charset="0"/>
              </a:rPr>
              <a:t>навыки,   навыки</a:t>
            </a:r>
          </a:p>
          <a:p>
            <a:r>
              <a:rPr lang="ru-RU" sz="2400" dirty="0" smtClean="0">
                <a:solidFill>
                  <a:srgbClr val="002060"/>
                </a:solidFill>
                <a:latin typeface="Arial Black" pitchFamily="34" charset="0"/>
              </a:rPr>
              <a:t>самообслуживания</a:t>
            </a:r>
          </a:p>
          <a:p>
            <a:r>
              <a:rPr lang="ru-RU" sz="2400" dirty="0" smtClean="0">
                <a:solidFill>
                  <a:srgbClr val="002060"/>
                </a:solidFill>
                <a:latin typeface="Arial Black" pitchFamily="34" charset="0"/>
              </a:rPr>
              <a:t>формировать простейшие</a:t>
            </a:r>
          </a:p>
          <a:p>
            <a:r>
              <a:rPr lang="ru-RU" sz="2400" dirty="0" smtClean="0">
                <a:solidFill>
                  <a:srgbClr val="002060"/>
                </a:solidFill>
                <a:latin typeface="Arial Black" pitchFamily="34" charset="0"/>
              </a:rPr>
              <a:t>навыки поведения во</a:t>
            </a:r>
          </a:p>
          <a:p>
            <a:r>
              <a:rPr lang="ru-RU" sz="2400" dirty="0" smtClean="0">
                <a:solidFill>
                  <a:srgbClr val="002060"/>
                </a:solidFill>
                <a:latin typeface="Arial Black" pitchFamily="34" charset="0"/>
              </a:rPr>
              <a:t>время умывания.</a:t>
            </a:r>
          </a:p>
          <a:p>
            <a:endParaRPr lang="ru-RU" sz="2400" dirty="0">
              <a:latin typeface="Arial Black" pitchFamily="34" charset="0"/>
            </a:endParaRPr>
          </a:p>
        </p:txBody>
      </p:sp>
      <p:pic>
        <p:nvPicPr>
          <p:cNvPr id="4098" name="Picture 2" descr="C:\Users\Админ\Desktop\Новая папка\IMG_667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2285992"/>
            <a:ext cx="6374216" cy="4214842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layer.myshared.ru/1197493/data/images/img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214414" y="428605"/>
            <a:ext cx="5643586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002060"/>
                </a:solidFill>
                <a:latin typeface="Arial Black" pitchFamily="34" charset="0"/>
              </a:rPr>
              <a:t>9.00-9.45 Непосредственно</a:t>
            </a:r>
          </a:p>
          <a:p>
            <a:r>
              <a:rPr lang="ru-RU" sz="2400" dirty="0" smtClean="0">
                <a:solidFill>
                  <a:srgbClr val="002060"/>
                </a:solidFill>
                <a:latin typeface="Arial Black" pitchFamily="34" charset="0"/>
              </a:rPr>
              <a:t>образовательная деятельность</a:t>
            </a:r>
          </a:p>
          <a:p>
            <a:r>
              <a:rPr lang="ru-RU" sz="2000" dirty="0" smtClean="0">
                <a:solidFill>
                  <a:srgbClr val="002060"/>
                </a:solidFill>
                <a:latin typeface="Arial Black" pitchFamily="34" charset="0"/>
              </a:rPr>
              <a:t>формируются такие знания,</a:t>
            </a:r>
          </a:p>
          <a:p>
            <a:r>
              <a:rPr lang="ru-RU" sz="2000" dirty="0" smtClean="0">
                <a:solidFill>
                  <a:srgbClr val="002060"/>
                </a:solidFill>
                <a:latin typeface="Arial Black" pitchFamily="34" charset="0"/>
              </a:rPr>
              <a:t>умения и навыки, которые</a:t>
            </a:r>
          </a:p>
          <a:p>
            <a:r>
              <a:rPr lang="ru-RU" sz="2000" dirty="0" smtClean="0">
                <a:solidFill>
                  <a:srgbClr val="002060"/>
                </a:solidFill>
                <a:latin typeface="Arial Black" pitchFamily="34" charset="0"/>
              </a:rPr>
              <a:t>имеют непосредственное</a:t>
            </a:r>
          </a:p>
          <a:p>
            <a:r>
              <a:rPr lang="ru-RU" sz="2000" dirty="0" smtClean="0">
                <a:solidFill>
                  <a:srgbClr val="002060"/>
                </a:solidFill>
                <a:latin typeface="Arial Black" pitchFamily="34" charset="0"/>
              </a:rPr>
              <a:t>отношение к развитию</a:t>
            </a:r>
          </a:p>
          <a:p>
            <a:r>
              <a:rPr lang="ru-RU" sz="2000" dirty="0" smtClean="0">
                <a:solidFill>
                  <a:srgbClr val="002060"/>
                </a:solidFill>
                <a:latin typeface="Arial Black" pitchFamily="34" charset="0"/>
              </a:rPr>
              <a:t>ребенка. Основной формой</a:t>
            </a:r>
          </a:p>
          <a:p>
            <a:r>
              <a:rPr lang="ru-RU" sz="2000" dirty="0" smtClean="0">
                <a:solidFill>
                  <a:srgbClr val="002060"/>
                </a:solidFill>
                <a:latin typeface="Arial Black" pitchFamily="34" charset="0"/>
              </a:rPr>
              <a:t>работы с дошкольниками и</a:t>
            </a:r>
          </a:p>
          <a:p>
            <a:r>
              <a:rPr lang="ru-RU" sz="2000" dirty="0" smtClean="0">
                <a:solidFill>
                  <a:srgbClr val="002060"/>
                </a:solidFill>
                <a:latin typeface="Arial Black" pitchFamily="34" charset="0"/>
              </a:rPr>
              <a:t>ведущим видом их</a:t>
            </a:r>
          </a:p>
          <a:p>
            <a:r>
              <a:rPr lang="ru-RU" sz="2000" dirty="0" smtClean="0">
                <a:solidFill>
                  <a:srgbClr val="002060"/>
                </a:solidFill>
                <a:latin typeface="Arial Black" pitchFamily="34" charset="0"/>
              </a:rPr>
              <a:t>деятельности является игра.</a:t>
            </a:r>
            <a:endParaRPr lang="ru-RU" sz="2000" dirty="0">
              <a:solidFill>
                <a:srgbClr val="002060"/>
              </a:solidFill>
              <a:latin typeface="Arial Black" pitchFamily="34" charset="0"/>
            </a:endParaRPr>
          </a:p>
        </p:txBody>
      </p:sp>
      <p:pic>
        <p:nvPicPr>
          <p:cNvPr id="4" name="Picture 2" descr="http://player.myshared.ru/970679/data/images/img11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322199" y="0"/>
            <a:ext cx="5643602" cy="3714752"/>
          </a:xfrm>
          <a:prstGeom prst="rect">
            <a:avLst/>
          </a:prstGeom>
          <a:noFill/>
        </p:spPr>
      </p:pic>
      <p:pic>
        <p:nvPicPr>
          <p:cNvPr id="1026" name="Picture 2" descr="C:\Users\Админ\Desktop\утренник к 8 марта 2016\IMG_658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48" y="1500174"/>
            <a:ext cx="5857884" cy="5214950"/>
          </a:xfrm>
          <a:prstGeom prst="rect">
            <a:avLst/>
          </a:prstGeom>
          <a:noFill/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layer.myshared.ru/1197493/data/images/img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571472" y="357166"/>
            <a:ext cx="9001188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002060"/>
                </a:solidFill>
                <a:latin typeface="Arial Black" pitchFamily="34" charset="0"/>
              </a:rPr>
              <a:t>                  10.00-12.00 Прогулка</a:t>
            </a:r>
          </a:p>
          <a:p>
            <a:r>
              <a:rPr lang="ru-RU" sz="2000" dirty="0" smtClean="0">
                <a:solidFill>
                  <a:srgbClr val="002060"/>
                </a:solidFill>
                <a:latin typeface="Arial Black" pitchFamily="34" charset="0"/>
              </a:rPr>
              <a:t>В процессе прогулки воспитатель</a:t>
            </a:r>
          </a:p>
          <a:p>
            <a:r>
              <a:rPr lang="ru-RU" sz="2000" dirty="0" smtClean="0">
                <a:solidFill>
                  <a:srgbClr val="002060"/>
                </a:solidFill>
                <a:latin typeface="Arial Black" pitchFamily="34" charset="0"/>
              </a:rPr>
              <a:t>наблюдает за содержанием игр и</a:t>
            </a:r>
          </a:p>
          <a:p>
            <a:r>
              <a:rPr lang="ru-RU" sz="2000" dirty="0" smtClean="0">
                <a:solidFill>
                  <a:srgbClr val="002060"/>
                </a:solidFill>
                <a:latin typeface="Arial Black" pitchFamily="34" charset="0"/>
              </a:rPr>
              <a:t>взаимоотношением детей</a:t>
            </a:r>
            <a:endParaRPr lang="ru-RU" dirty="0" smtClean="0">
              <a:solidFill>
                <a:srgbClr val="002060"/>
              </a:solidFill>
            </a:endParaRPr>
          </a:p>
          <a:p>
            <a:r>
              <a:rPr lang="ru-RU" sz="2000" dirty="0" smtClean="0">
                <a:solidFill>
                  <a:srgbClr val="002060"/>
                </a:solidFill>
                <a:latin typeface="Arial Black" pitchFamily="34" charset="0"/>
              </a:rPr>
              <a:t>Проводится подвижная игра.</a:t>
            </a:r>
          </a:p>
        </p:txBody>
      </p:sp>
      <p:pic>
        <p:nvPicPr>
          <p:cNvPr id="4" name="Picture 2" descr="http://player.myshared.ru/970679/data/images/img11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322199" y="0"/>
            <a:ext cx="5643602" cy="3714752"/>
          </a:xfrm>
          <a:prstGeom prst="rect">
            <a:avLst/>
          </a:prstGeom>
          <a:noFill/>
        </p:spPr>
      </p:pic>
      <p:pic>
        <p:nvPicPr>
          <p:cNvPr id="1026" name="Picture 2" descr="F:\утренник к 8 марта 2016\IMG_685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2643158"/>
            <a:ext cx="4572032" cy="4214842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</p:pic>
      <p:pic>
        <p:nvPicPr>
          <p:cNvPr id="1027" name="Picture 3" descr="F:\утренник к 8 марта 2016\IMG_684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00496" y="2285992"/>
            <a:ext cx="4786314" cy="4429156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layer.myshared.ru/1197493/data/images/img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000100" y="571481"/>
            <a:ext cx="70009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002060"/>
                </a:solidFill>
                <a:latin typeface="Arial Black" pitchFamily="34" charset="0"/>
              </a:rPr>
              <a:t>12.00-12.10     Подготовка к обед</a:t>
            </a:r>
            <a:r>
              <a:rPr lang="ru-RU" sz="2400" dirty="0" smtClean="0">
                <a:latin typeface="Arial Black" pitchFamily="34" charset="0"/>
              </a:rPr>
              <a:t>у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071538" y="1142984"/>
            <a:ext cx="44384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002060"/>
                </a:solidFill>
                <a:latin typeface="Arial Black" pitchFamily="34" charset="0"/>
              </a:rPr>
              <a:t>12.10-12.45     Обед</a:t>
            </a:r>
            <a:endParaRPr lang="ru-RU" sz="2400" dirty="0">
              <a:solidFill>
                <a:srgbClr val="002060"/>
              </a:solidFill>
              <a:latin typeface="Arial Black" pitchFamily="34" charset="0"/>
            </a:endParaRPr>
          </a:p>
        </p:txBody>
      </p:sp>
      <p:pic>
        <p:nvPicPr>
          <p:cNvPr id="6" name="Picture 2" descr="http://player.myshared.ru/970679/data/images/img11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322199" y="0"/>
            <a:ext cx="5643602" cy="3714752"/>
          </a:xfrm>
          <a:prstGeom prst="rect">
            <a:avLst/>
          </a:prstGeom>
          <a:noFill/>
        </p:spPr>
      </p:pic>
      <p:pic>
        <p:nvPicPr>
          <p:cNvPr id="2050" name="Picture 2" descr="F:\утренник к 8 марта 2016\IMG_688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1571612"/>
            <a:ext cx="6286512" cy="5000660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</p:pic>
      <p:pic>
        <p:nvPicPr>
          <p:cNvPr id="2053" name="Picture 5" descr="F:\утренник к 8 марта 2016\IMG_688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1142984"/>
            <a:ext cx="6429420" cy="5500702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layer.myshared.ru/1197493/data/images/img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857224" y="357166"/>
            <a:ext cx="771530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002060"/>
                </a:solidFill>
                <a:latin typeface="Arial Black" pitchFamily="34" charset="0"/>
              </a:rPr>
              <a:t>12.45-13.00 Подготовка ко сну</a:t>
            </a:r>
          </a:p>
          <a:p>
            <a:r>
              <a:rPr lang="ru-RU" sz="2400" dirty="0" smtClean="0">
                <a:solidFill>
                  <a:srgbClr val="002060"/>
                </a:solidFill>
                <a:latin typeface="Arial Black" pitchFamily="34" charset="0"/>
              </a:rPr>
              <a:t>Детям</a:t>
            </a:r>
          </a:p>
          <a:p>
            <a:r>
              <a:rPr lang="ru-RU" sz="2400" dirty="0" smtClean="0">
                <a:solidFill>
                  <a:srgbClr val="002060"/>
                </a:solidFill>
                <a:latin typeface="Arial Black" pitchFamily="34" charset="0"/>
              </a:rPr>
              <a:t>не рекомендуется</a:t>
            </a:r>
          </a:p>
          <a:p>
            <a:r>
              <a:rPr lang="ru-RU" sz="2400" dirty="0" smtClean="0">
                <a:solidFill>
                  <a:srgbClr val="002060"/>
                </a:solidFill>
                <a:latin typeface="Arial Black" pitchFamily="34" charset="0"/>
              </a:rPr>
              <a:t>отвлекаться шумными</a:t>
            </a:r>
          </a:p>
          <a:p>
            <a:r>
              <a:rPr lang="ru-RU" sz="2400" dirty="0" smtClean="0">
                <a:solidFill>
                  <a:srgbClr val="002060"/>
                </a:solidFill>
                <a:latin typeface="Arial Black" pitchFamily="34" charset="0"/>
              </a:rPr>
              <a:t>играми, эмоциональными</a:t>
            </a:r>
          </a:p>
          <a:p>
            <a:r>
              <a:rPr lang="ru-RU" sz="2400" dirty="0" smtClean="0">
                <a:solidFill>
                  <a:srgbClr val="002060"/>
                </a:solidFill>
                <a:latin typeface="Arial Black" pitchFamily="34" charset="0"/>
              </a:rPr>
              <a:t>разговорами. При</a:t>
            </a:r>
          </a:p>
          <a:p>
            <a:r>
              <a:rPr lang="ru-RU" sz="2400" dirty="0" smtClean="0">
                <a:solidFill>
                  <a:srgbClr val="002060"/>
                </a:solidFill>
                <a:latin typeface="Arial Black" pitchFamily="34" charset="0"/>
              </a:rPr>
              <a:t>раздевании воспитатель</a:t>
            </a:r>
          </a:p>
          <a:p>
            <a:r>
              <a:rPr lang="ru-RU" sz="2400" dirty="0" smtClean="0">
                <a:solidFill>
                  <a:srgbClr val="002060"/>
                </a:solidFill>
                <a:latin typeface="Arial Black" pitchFamily="34" charset="0"/>
              </a:rPr>
              <a:t>формирует бережное</a:t>
            </a:r>
          </a:p>
          <a:p>
            <a:r>
              <a:rPr lang="ru-RU" sz="2400" dirty="0" smtClean="0">
                <a:solidFill>
                  <a:srgbClr val="002060"/>
                </a:solidFill>
                <a:latin typeface="Arial Black" pitchFamily="34" charset="0"/>
              </a:rPr>
              <a:t>отношение к вещам,</a:t>
            </a:r>
          </a:p>
          <a:p>
            <a:r>
              <a:rPr lang="ru-RU" sz="2400" dirty="0" smtClean="0">
                <a:solidFill>
                  <a:srgbClr val="002060"/>
                </a:solidFill>
                <a:latin typeface="Arial Black" pitchFamily="34" charset="0"/>
              </a:rPr>
              <a:t>аккуратность.</a:t>
            </a:r>
            <a:endParaRPr lang="ru-RU" sz="2400" dirty="0">
              <a:solidFill>
                <a:srgbClr val="002060"/>
              </a:solidFill>
              <a:latin typeface="Arial Black" pitchFamily="34" charset="0"/>
            </a:endParaRPr>
          </a:p>
        </p:txBody>
      </p:sp>
      <p:pic>
        <p:nvPicPr>
          <p:cNvPr id="4" name="Picture 2" descr="http://player.myshared.ru/970679/data/images/img11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322199" y="0"/>
            <a:ext cx="5643602" cy="3714752"/>
          </a:xfrm>
          <a:prstGeom prst="rect">
            <a:avLst/>
          </a:prstGeom>
          <a:noFill/>
        </p:spPr>
      </p:pic>
      <p:pic>
        <p:nvPicPr>
          <p:cNvPr id="6146" name="Picture 2" descr="C:\Users\Админ\Desktop\рппс-112\IMG_288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1928802"/>
            <a:ext cx="5429288" cy="4548198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</p:pic>
      <p:pic>
        <p:nvPicPr>
          <p:cNvPr id="6147" name="Picture 3" descr="C:\Users\Админ\Desktop\рппс-112\IMG_288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6248" y="1928802"/>
            <a:ext cx="4635504" cy="4572032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571</TotalTime>
  <Words>310</Words>
  <PresentationFormat>Экран (4:3)</PresentationFormat>
  <Paragraphs>119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Админ</dc:creator>
  <cp:lastModifiedBy>Админ</cp:lastModifiedBy>
  <cp:revision>61</cp:revision>
  <dcterms:created xsi:type="dcterms:W3CDTF">2016-03-14T20:15:38Z</dcterms:created>
  <dcterms:modified xsi:type="dcterms:W3CDTF">2016-03-16T21:40:12Z</dcterms:modified>
</cp:coreProperties>
</file>