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28681" y="3286124"/>
            <a:ext cx="8215319" cy="1857388"/>
          </a:xfrm>
        </p:spPr>
        <p:txBody>
          <a:bodyPr/>
          <a:lstStyle/>
          <a:p>
            <a:r>
              <a:rPr lang="ru-RU" sz="6000" b="1" i="1" dirty="0" smtClean="0"/>
              <a:t>«Что должны знать родители о ФГОС ДОУ»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tx1"/>
                </a:solidFill>
              </a:rPr>
              <a:t>Авторы: </a:t>
            </a:r>
            <a:r>
              <a:rPr lang="ru-RU" sz="2000" b="1" i="1" dirty="0" smtClean="0">
                <a:solidFill>
                  <a:schemeClr val="tx1"/>
                </a:solidFill>
              </a:rPr>
              <a:t>Т.А. Никитинская</a:t>
            </a:r>
            <a:endParaRPr lang="ru-RU" sz="2000" b="1" i="1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tx1"/>
                </a:solidFill>
              </a:rPr>
              <a:t>Е.А.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Аргунова</a:t>
            </a:r>
            <a:endParaRPr lang="ru-RU" sz="2000" b="1" i="1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chemeClr val="tx1"/>
                </a:solidFill>
              </a:rPr>
              <a:t>МДОУ «Детский сад № 112</a:t>
            </a:r>
            <a:r>
              <a:rPr lang="ru-RU" sz="2000" b="1" i="1" dirty="0" smtClean="0">
                <a:solidFill>
                  <a:schemeClr val="tx1"/>
                </a:solidFill>
              </a:rPr>
              <a:t>»</a:t>
            </a:r>
          </a:p>
        </p:txBody>
      </p:sp>
      <p:pic>
        <p:nvPicPr>
          <p:cNvPr id="6146" name="Picture 2" descr="http://r26.imgfast.net/users/3112/16/24/64/smiles/81379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929198"/>
            <a:ext cx="1928800" cy="19288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11651" y="646460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г</a:t>
            </a:r>
            <a:r>
              <a:rPr lang="ru-RU" b="1" i="1" dirty="0" smtClean="0"/>
              <a:t>. Ярославль, 2016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715404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обучения в детском саду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286280" cy="4929198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было</a:t>
            </a:r>
          </a:p>
          <a:p>
            <a:pPr marL="514350" indent="-514350">
              <a:buNone/>
            </a:pPr>
            <a:r>
              <a:rPr lang="ru-RU" b="1" i="1" dirty="0" smtClean="0"/>
              <a:t>6. </a:t>
            </a:r>
            <a:r>
              <a:rPr lang="ru-RU" sz="2400" b="1" i="1" dirty="0" smtClean="0"/>
              <a:t>Мотивы обучения на занятии, как правило, не связаны с интересом детей к самой УД. «Удерживает» детей на занятии авторитет взрослого. Именно поэтому педагогам зачастую приходится «украшать» занятие наглядностью, игровыми приемами, персонажами. </a:t>
            </a:r>
            <a:endParaRPr lang="ru-RU" sz="2400" b="1" i="1" dirty="0"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2000240"/>
            <a:ext cx="4429124" cy="452596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будет</a:t>
            </a:r>
          </a:p>
          <a:p>
            <a:pPr lvl="0">
              <a:buNone/>
            </a:pPr>
            <a:r>
              <a:rPr lang="ru-RU" b="1" i="1" dirty="0" smtClean="0"/>
              <a:t>6. </a:t>
            </a:r>
            <a:r>
              <a:rPr lang="ru-RU" sz="2400" b="1" i="1" dirty="0" smtClean="0"/>
              <a:t>Мотивы обучения, осуществляемого как организация детских видов деятельности, связаны в первую очередь с интересом детей к этим видам деятельности.</a:t>
            </a:r>
          </a:p>
          <a:p>
            <a:pPr>
              <a:buNone/>
            </a:pPr>
            <a:endParaRPr lang="ru-RU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715404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обучения в детском саду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214842" cy="4929198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было</a:t>
            </a:r>
          </a:p>
          <a:p>
            <a:pPr marL="514350" indent="-514350">
              <a:buNone/>
            </a:pPr>
            <a:r>
              <a:rPr lang="ru-RU" b="1" i="1" dirty="0" smtClean="0"/>
              <a:t>7. </a:t>
            </a:r>
            <a:r>
              <a:rPr lang="ru-RU" sz="2400" b="1" i="1" dirty="0" smtClean="0"/>
              <a:t>Все дети обязательно должны присутствовать на занятии. </a:t>
            </a:r>
            <a:endParaRPr lang="ru-RU" sz="2400" b="1" i="1" dirty="0"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2000240"/>
            <a:ext cx="4643438" cy="4857760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будет</a:t>
            </a:r>
          </a:p>
          <a:p>
            <a:pPr lvl="0">
              <a:buNone/>
            </a:pPr>
            <a:r>
              <a:rPr lang="ru-RU" b="1" i="1" dirty="0" smtClean="0"/>
              <a:t>7. </a:t>
            </a:r>
            <a:r>
              <a:rPr lang="ru-RU" sz="2400" b="1" i="1" dirty="0" smtClean="0"/>
              <a:t>Допускаются так называемые свободные «вход» и «выход» детей. Уважая ребенка, его состояние, </a:t>
            </a:r>
            <a:r>
              <a:rPr lang="ru-RU" sz="2400" b="1" i="1" dirty="0" err="1" smtClean="0"/>
              <a:t>настр</a:t>
            </a:r>
            <a:r>
              <a:rPr lang="ru-RU" sz="2400" b="1" i="1" dirty="0" smtClean="0"/>
              <a:t>., взрослый обязан предоставить ему возможность выбора – участвовать или не участвовать вместе с другими детьми в совместном деле. </a:t>
            </a:r>
            <a:endParaRPr lang="ru-RU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715404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обучения в детском саду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214842" cy="4929198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было</a:t>
            </a:r>
          </a:p>
          <a:p>
            <a:pPr marL="514350" indent="-514350">
              <a:buNone/>
            </a:pPr>
            <a:r>
              <a:rPr lang="ru-RU" b="1" i="1" dirty="0" smtClean="0"/>
              <a:t>8. </a:t>
            </a:r>
            <a:r>
              <a:rPr lang="ru-RU" sz="2400" b="1" i="1" dirty="0" smtClean="0"/>
              <a:t>Образовательный процесс в значительной степени регламентирован. Главное для взрослого – двигаться по заранее намеченному плану, программе. Педагог часто опирается на подготовленный конспект занятия.</a:t>
            </a:r>
            <a:endParaRPr lang="ru-RU" sz="2400" b="1" i="1" dirty="0"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2000240"/>
            <a:ext cx="4643438" cy="4857760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будет</a:t>
            </a:r>
          </a:p>
          <a:p>
            <a:pPr lvl="0">
              <a:buNone/>
            </a:pPr>
            <a:r>
              <a:rPr lang="ru-RU" b="1" i="1" dirty="0" smtClean="0"/>
              <a:t>8. </a:t>
            </a:r>
            <a:r>
              <a:rPr lang="ru-RU" sz="2400" b="1" i="1" dirty="0" smtClean="0"/>
              <a:t>Образовательный процесс предполагает внесение изменений (корректив) в планы, программы с учетом потребностей и интересов детей, конспекты могут использоваться частично, для заимствования фактического материала.</a:t>
            </a:r>
            <a:endParaRPr lang="ru-RU" sz="2400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5429264"/>
          </a:xfrm>
        </p:spPr>
        <p:txBody>
          <a:bodyPr/>
          <a:lstStyle/>
          <a:p>
            <a:r>
              <a:rPr lang="ru-RU" b="1" i="1" u="sng" dirty="0" smtClean="0"/>
              <a:t>ФГОС ориентируется на взаимодействие с родителями</a:t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sz="3600" b="1" i="1" dirty="0" smtClean="0"/>
              <a:t>Родители должны быть активными участниками образовательного процесса, участниками всех проектов, конкурсов, выставок, а не просто сторонними наблюдателями. 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229600" cy="2571768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«Если мы будем учить сегодня так, как учили вчера,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мы украдем у детей завтра»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/>
              <a:t>                              Джон </a:t>
            </a:r>
            <a:r>
              <a:rPr lang="ru-RU" sz="4000" b="1" i="1" dirty="0" err="1" smtClean="0"/>
              <a:t>Дьюи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715404" cy="1857388"/>
          </a:xfrm>
        </p:spPr>
        <p:txBody>
          <a:bodyPr/>
          <a:lstStyle/>
          <a:p>
            <a:r>
              <a:rPr lang="ru-RU" sz="6600" b="1" i="1" dirty="0" smtClean="0">
                <a:solidFill>
                  <a:srgbClr val="002060"/>
                </a:solidFill>
              </a:rPr>
              <a:t>Спасибо за внимание! 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  <p:pic>
        <p:nvPicPr>
          <p:cNvPr id="19458" name="Picture 2" descr="http://s017.radikal.ru/i402/1305/9c/614379c8e4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143248"/>
            <a:ext cx="3214710" cy="3311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Что  такое ФГОС ДОУ?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85720" y="3071813"/>
            <a:ext cx="8858280" cy="3482975"/>
          </a:xfrm>
        </p:spPr>
        <p:txBody>
          <a:bodyPr/>
          <a:lstStyle/>
          <a:p>
            <a:r>
              <a:rPr lang="ru-RU" b="1" i="1" dirty="0" smtClean="0"/>
              <a:t>Федеральные государственные стандарты устанавливаются в Российской Федерации в соответствии с требованием статьи 12 «Закона об образовании» и представляют собой «совокупность обязательных требований к дошкольному образованию».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Сумма требований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643182"/>
            <a:ext cx="8786842" cy="3857652"/>
          </a:xfrm>
        </p:spPr>
        <p:txBody>
          <a:bodyPr/>
          <a:lstStyle/>
          <a:p>
            <a:pPr algn="l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1 - к содержанию образовательной программы детского сада,</a:t>
            </a: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2 - к условиям реализации образовательной программы,</a:t>
            </a: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3 -  к результатам освоения образовательной программы, которые определяют, какие личностные характеристики могут быть развиты у ребенка к моменту завершения дошкольного образования.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215238" cy="1785926"/>
          </a:xfrm>
        </p:spPr>
        <p:txBody>
          <a:bodyPr/>
          <a:lstStyle/>
          <a:p>
            <a:pPr lvl="0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представлены в виде целевых ориентиров дошкольного образования. </a:t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 должен быть выпускник ДОУ?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u="sng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6643734" cy="4954588"/>
          </a:xfrm>
        </p:spPr>
        <p:txBody>
          <a:bodyPr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Ребенок - выпускник ДОУ должен обладать личностными характеристиками, среди них инициативность, самостоятельность, уверенность в своих силах, положительное отношение к себе и другим, развитое воображение, способность к волевым усилиям, любознательность.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715404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обучения в детском саду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было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Ребенок – объект педагогических воздействий взрослого человека. Взрослый – главный. Он руководит и управляет ребенком.</a:t>
            </a:r>
            <a:endParaRPr lang="ru-RU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200024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будет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/>
              <a:t>Ребенок и взрослый равны по значимости. Каждый в равной степени ценен. Хотя взрослый, конечно, и старше, и опытнее.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715404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обучения в детском саду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было</a:t>
            </a:r>
          </a:p>
          <a:p>
            <a:pPr marL="514350" indent="-514350">
              <a:buNone/>
            </a:pPr>
            <a:r>
              <a:rPr lang="ru-RU" b="1" i="1" dirty="0" smtClean="0"/>
              <a:t>2. </a:t>
            </a:r>
            <a:r>
              <a:rPr lang="ru-RU" b="1" i="1" dirty="0" smtClean="0">
                <a:cs typeface="Times New Roman" pitchFamily="18" charset="0"/>
              </a:rPr>
              <a:t>Активность взрослого выше, чем активность ребенка, в том числе и речевая (взрослый «много» говорит).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2000240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будет</a:t>
            </a:r>
          </a:p>
          <a:p>
            <a:pPr lvl="0">
              <a:buNone/>
            </a:pPr>
            <a:r>
              <a:rPr lang="ru-RU" b="1" i="1" dirty="0" smtClean="0"/>
              <a:t>2. </a:t>
            </a:r>
            <a:r>
              <a:rPr lang="ru-RU" b="1" i="1" dirty="0" smtClean="0">
                <a:cs typeface="Times New Roman" pitchFamily="18" charset="0"/>
              </a:rPr>
              <a:t>Активность ребенка по крайней мере не меньше, чем активность взрослого.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715404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обучения в детском саду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038600" cy="450059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было</a:t>
            </a:r>
          </a:p>
          <a:p>
            <a:pPr marL="514350" indent="-514350">
              <a:buNone/>
            </a:pPr>
            <a:r>
              <a:rPr lang="ru-RU" b="1" i="1" dirty="0" smtClean="0"/>
              <a:t>3. </a:t>
            </a:r>
            <a:r>
              <a:rPr lang="ru-RU" sz="2400" b="1" i="1" dirty="0" smtClean="0"/>
              <a:t>Основная деятельность – учебная. Главный результат учебной деятельности – решение какой-либо учебной задачи, поставленной перед детьми взрослым. Цель – знания, умения и навыки детей. </a:t>
            </a:r>
            <a:endParaRPr lang="ru-RU" sz="2400" b="1" i="1" dirty="0"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2000240"/>
            <a:ext cx="4429124" cy="452596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будет</a:t>
            </a:r>
          </a:p>
          <a:p>
            <a:pPr>
              <a:buNone/>
            </a:pPr>
            <a:r>
              <a:rPr lang="ru-RU" b="1" i="1" dirty="0" smtClean="0"/>
              <a:t>3. </a:t>
            </a:r>
            <a:r>
              <a:rPr lang="ru-RU" sz="2400" b="1" i="1" dirty="0" smtClean="0"/>
              <a:t>Основная деятельность – это так называемые детские виды деятельности: игровая, коммуникативная, двигательная, познавательно-исследовательская., продуктивная и др. Цель -  подлинная активность.</a:t>
            </a:r>
          </a:p>
          <a:p>
            <a:pPr lvl="0">
              <a:buNone/>
            </a:pPr>
            <a:endParaRPr lang="ru-RU" b="1" i="1" dirty="0" smtClean="0">
              <a:cs typeface="Times New Roman" pitchFamily="18" charset="0"/>
            </a:endParaRP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715404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обучения в детском саду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038600" cy="450059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было</a:t>
            </a:r>
          </a:p>
          <a:p>
            <a:pPr marL="514350" indent="-514350">
              <a:buNone/>
            </a:pPr>
            <a:r>
              <a:rPr lang="ru-RU" b="1" i="1" dirty="0" smtClean="0"/>
              <a:t>4. Основная модель организации образовательного процесса – учебная. 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2000240"/>
            <a:ext cx="4429124" cy="452596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будет</a:t>
            </a:r>
          </a:p>
          <a:p>
            <a:pPr>
              <a:buNone/>
            </a:pPr>
            <a:r>
              <a:rPr lang="ru-RU" b="1" i="1" dirty="0" smtClean="0"/>
              <a:t>4. Основная модель организации образовательного процесса – совместная деятельность взрослого и ребенка.</a:t>
            </a:r>
            <a:endParaRPr lang="ru-RU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715404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Процесс обучения в детском саду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038600" cy="450059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было</a:t>
            </a:r>
          </a:p>
          <a:p>
            <a:pPr marL="514350" indent="-514350">
              <a:buNone/>
            </a:pPr>
            <a:r>
              <a:rPr lang="ru-RU" b="1" i="1" dirty="0" smtClean="0"/>
              <a:t>5. Основная форма работы с детьми - занятие.</a:t>
            </a:r>
            <a:endParaRPr lang="ru-RU" b="1" i="1" dirty="0"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2000240"/>
            <a:ext cx="4786314" cy="4525963"/>
          </a:xfrm>
        </p:spPr>
        <p:txBody>
          <a:bodyPr/>
          <a:lstStyle/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</a:rPr>
              <a:t>Что будет</a:t>
            </a:r>
          </a:p>
          <a:p>
            <a:pPr lvl="0">
              <a:buNone/>
            </a:pPr>
            <a:r>
              <a:rPr lang="ru-RU" b="1" i="1" dirty="0" smtClean="0"/>
              <a:t>5. Основные формы работы с детьми – рассматривание, наблюдения, беседы, разговоры, экспериментирование, исследования, коллекционирование, чтение, мастерские и т.д.</a:t>
            </a:r>
          </a:p>
          <a:p>
            <a:pPr>
              <a:buNone/>
            </a:pPr>
            <a:endParaRPr lang="ru-RU" b="1" i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120</TotalTime>
  <Words>630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2</vt:lpstr>
      <vt:lpstr>«Что должны знать родители о ФГОС ДОУ»</vt:lpstr>
      <vt:lpstr>Что  такое ФГОС ДОУ?</vt:lpstr>
      <vt:lpstr>Сумма требований</vt:lpstr>
      <vt:lpstr>Требования к результатам освоения представлены в виде целевых ориентиров дошкольного образования.  Каков должен быть выпускник ДОУ? 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Процесс обучения в детском саду</vt:lpstr>
      <vt:lpstr>ФГОС ориентируется на взаимодействие с родителями  Родители должны быть активными участниками образовательного процесса, участниками всех проектов, конкурсов, выставок, а не просто сторонними наблюдателями. </vt:lpstr>
      <vt:lpstr>«Если мы будем учить сегодня так, как учили вчера,  мы украдем у детей завтра»                               Джон Дьюи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должны знать родители о ФГОС ДО»</dc:title>
  <dc:creator>сергей</dc:creator>
  <cp:lastModifiedBy>User</cp:lastModifiedBy>
  <cp:revision>13</cp:revision>
  <dcterms:created xsi:type="dcterms:W3CDTF">2016-02-28T13:42:10Z</dcterms:created>
  <dcterms:modified xsi:type="dcterms:W3CDTF">2016-09-12T15:53:21Z</dcterms:modified>
</cp:coreProperties>
</file>