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  <p:sldMasterId id="2147483732" r:id="rId2"/>
    <p:sldMasterId id="2147483756" r:id="rId3"/>
    <p:sldMasterId id="2147483768" r:id="rId4"/>
    <p:sldMasterId id="2147483780" r:id="rId5"/>
  </p:sldMasterIdLst>
  <p:notesMasterIdLst>
    <p:notesMasterId r:id="rId29"/>
  </p:notesMasterIdLst>
  <p:sldIdLst>
    <p:sldId id="260" r:id="rId6"/>
    <p:sldId id="292" r:id="rId7"/>
    <p:sldId id="279" r:id="rId8"/>
    <p:sldId id="280" r:id="rId9"/>
    <p:sldId id="281" r:id="rId10"/>
    <p:sldId id="282" r:id="rId11"/>
    <p:sldId id="293" r:id="rId12"/>
    <p:sldId id="283" r:id="rId13"/>
    <p:sldId id="303" r:id="rId14"/>
    <p:sldId id="302" r:id="rId15"/>
    <p:sldId id="301" r:id="rId16"/>
    <p:sldId id="305" r:id="rId17"/>
    <p:sldId id="307" r:id="rId18"/>
    <p:sldId id="306" r:id="rId19"/>
    <p:sldId id="262" r:id="rId20"/>
    <p:sldId id="295" r:id="rId21"/>
    <p:sldId id="296" r:id="rId22"/>
    <p:sldId id="297" r:id="rId23"/>
    <p:sldId id="298" r:id="rId24"/>
    <p:sldId id="276" r:id="rId25"/>
    <p:sldId id="288" r:id="rId26"/>
    <p:sldId id="308" r:id="rId27"/>
    <p:sldId id="278" r:id="rId28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33"/>
    <a:srgbClr val="66FF33"/>
    <a:srgbClr val="FF0066"/>
    <a:srgbClr val="FFFF00"/>
    <a:srgbClr val="CCCC00"/>
    <a:srgbClr val="FFFF99"/>
    <a:srgbClr val="FF66CC"/>
    <a:srgbClr val="CCFF99"/>
    <a:srgbClr val="008000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91BE1C-AF81-419E-AFD9-14B9E4358836}" type="datetimeFigureOut">
              <a:rPr lang="ru-RU" smtClean="0"/>
              <a:pPr/>
              <a:t>26.02.2020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7F35B1-E81F-41EB-957F-218E0A1FA1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27178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01925" y="2130425"/>
            <a:ext cx="4800600" cy="1470025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01925" y="3886200"/>
            <a:ext cx="41148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2/26/2020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2/26/2020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439025" y="274638"/>
            <a:ext cx="15811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2637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2/26/2020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55613" y="2130425"/>
            <a:ext cx="7313612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55613" y="3886200"/>
            <a:ext cx="7313612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605DF3-C19C-4495-B0E6-C1150C9D9E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7C5E9A-20BA-4F1C-A3ED-A624438E3A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774BD8-8091-4F22-A1BA-C61815FD0E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5613" y="1600200"/>
            <a:ext cx="40370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70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7D4059-92C4-4795-B613-ED858EB202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626157-2BF1-4955-9A36-13F9A246F4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A02BA3-E8E6-4616-9483-42A8671A3F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52A90B-808A-4959-8493-2AEF6F0898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315DDB-A318-479E-BA56-6E95DB2580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2/26/2020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780493-71F1-43DC-BB79-85131A6844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01C3A1-05D8-41C7-91FD-08F703ED3C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225" y="274638"/>
            <a:ext cx="2055813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5613" y="274638"/>
            <a:ext cx="6018212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EF1D94-14E7-4DB7-B87B-C1AE7DA020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01925" y="2130425"/>
            <a:ext cx="4800600" cy="1470025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01925" y="3886200"/>
            <a:ext cx="41148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A1F9E9-3E2C-4D69-922F-7034E2E9B4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A066F0-513F-4E59-B555-8C36176A00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4AC043-538B-4BEC-A1D7-CF74668921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6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932488" y="1600200"/>
            <a:ext cx="30876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56684E-F040-4B28-AC44-36D5A30738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2/26/2020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64535C-0435-407B-B752-C8AE681535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5A40A6-62D6-4628-88DE-AD772538C6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2/26/2020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902B33-5734-443B-BC0C-9A9A847DE5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405DDD-BA84-46A7-9CA8-7EF9BCDF79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82EA0E-7E59-418B-B6CB-B1CC8338C9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439025" y="274638"/>
            <a:ext cx="15811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2637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774C95-4162-4ECF-A135-3132AD7479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55613" y="2130425"/>
            <a:ext cx="7313612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55613" y="3886200"/>
            <a:ext cx="7313612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76D6A5-4660-4AD9-A3B7-A1ABDAE693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AC6637-BE09-4524-BD35-A639623CDF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271D84-5E5A-4C90-B2C9-1BFC9FB17E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5613" y="1600200"/>
            <a:ext cx="40370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70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B60BEC-0DE0-4BC6-84D3-4A635770B1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6AFDC9-2211-4B8A-9CF4-7B26184087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8B3309-53E2-4963-996E-B475B3B94F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6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932488" y="1600200"/>
            <a:ext cx="30876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2/26/2020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9F2954-57BC-4A95-8099-CF62D91E24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AEC762-4922-475A-81DD-94A440CF4E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E98CB6-3757-4E49-9FCD-42E58C2B1B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064EAA-CF57-45C0-9D8A-33C7EEA524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225" y="274638"/>
            <a:ext cx="2055813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5613" y="274638"/>
            <a:ext cx="6018212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5DA531-B438-4393-B3FC-43B3F2783F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2/26/2020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2/26/2020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2/26/2020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2/26/2020</a:t>
            </a:fld>
            <a:endParaRPr lang="en-US"/>
          </a:p>
        </p:txBody>
      </p:sp>
      <p:sp>
        <p:nvSpPr>
          <p:cNvPr id="6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2/26/2020</a:t>
            </a:fld>
            <a:endParaRPr lang="en-US"/>
          </a:p>
        </p:txBody>
      </p:sp>
      <p:sp>
        <p:nvSpPr>
          <p:cNvPr id="8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2/26/2020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2/26/2020</a:t>
            </a:fld>
            <a:endParaRPr lang="en-US"/>
          </a:p>
        </p:txBody>
      </p:sp>
      <p:sp>
        <p:nvSpPr>
          <p:cNvPr id="4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2/26/2020</a:t>
            </a:fld>
            <a:endParaRPr lang="en-US"/>
          </a:p>
        </p:txBody>
      </p:sp>
      <p:sp>
        <p:nvSpPr>
          <p:cNvPr id="3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2/26/2020</a:t>
            </a:fld>
            <a:endParaRPr lang="en-US"/>
          </a:p>
        </p:txBody>
      </p:sp>
      <p:sp>
        <p:nvSpPr>
          <p:cNvPr id="6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2/26/2020</a:t>
            </a:fld>
            <a:endParaRPr lang="en-US"/>
          </a:p>
        </p:txBody>
      </p:sp>
      <p:sp>
        <p:nvSpPr>
          <p:cNvPr id="6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2/26/2020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2/26/2020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2/26/2020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2/26/2020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2/26/2020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2/26/2020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ags" Target="../tags/tag3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ags" Target="../tags/tag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ags" Target="../tags/tag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ags" Target="../tags/tag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ags" Target="../tags/tag7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tags" Target="../tags/tag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2703513" y="274638"/>
            <a:ext cx="63166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2693988" y="1600200"/>
            <a:ext cx="63261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7EAF463A-BC7C-46EE-9F1E-7F377CCA4891}" type="datetimeFigureOut">
              <a:rPr lang="en-US" smtClean="0"/>
              <a:pPr/>
              <a:t>2/26/2020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5613" y="274638"/>
            <a:ext cx="82264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5613" y="1600200"/>
            <a:ext cx="82264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710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11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11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6A090D3-4D65-4605-BEAD-BEE81C85D2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2703513" y="274638"/>
            <a:ext cx="63166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2693988" y="1600200"/>
            <a:ext cx="63261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7EAF463A-BC7C-46EE-9F1E-7F377CCA4891}" type="datetimeFigureOut">
              <a:rPr lang="en-US" smtClean="0"/>
              <a:pPr/>
              <a:t>2/26/2020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5613" y="274638"/>
            <a:ext cx="82264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5613" y="1600200"/>
            <a:ext cx="82264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710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11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11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8246E6C2-BE3E-4A3C-BE9F-9C5658F497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Місце для заголовка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uk-UA" smtClean="0"/>
              <a:t>Зразок заголовка</a:t>
            </a:r>
            <a:endParaRPr lang="ru-RU" smtClean="0"/>
          </a:p>
        </p:txBody>
      </p:sp>
      <p:sp>
        <p:nvSpPr>
          <p:cNvPr id="1027" name="Місце для тексту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 smtClean="0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7EAF463A-BC7C-46EE-9F1E-7F377CCA4891}" type="datetimeFigureOut">
              <a:rPr lang="en-US" smtClean="0"/>
              <a:pPr/>
              <a:t>2/26/2020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838201"/>
            <a:ext cx="7772400" cy="2762250"/>
          </a:xfr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</a:rPr>
              <a:t/>
            </a:r>
            <a:br>
              <a:rPr lang="ru-RU" b="1" dirty="0" smtClean="0">
                <a:solidFill>
                  <a:srgbClr val="FFFF00"/>
                </a:solidFill>
              </a:rPr>
            </a:br>
            <a:r>
              <a:rPr lang="ru-RU" b="1" dirty="0" smtClean="0">
                <a:solidFill>
                  <a:srgbClr val="FFFF00"/>
                </a:solidFill>
              </a:rPr>
              <a:t>«Познавательное развитие</a:t>
            </a:r>
            <a:br>
              <a:rPr lang="ru-RU" b="1" dirty="0" smtClean="0">
                <a:solidFill>
                  <a:srgbClr val="FFFF00"/>
                </a:solidFill>
              </a:rPr>
            </a:br>
            <a:r>
              <a:rPr lang="ru-RU" b="1" dirty="0" smtClean="0">
                <a:solidFill>
                  <a:srgbClr val="FFFF00"/>
                </a:solidFill>
              </a:rPr>
              <a:t> как средство формирования речи детей с ОВЗ»</a:t>
            </a:r>
            <a:r>
              <a:rPr lang="ru-RU" dirty="0" smtClean="0">
                <a:solidFill>
                  <a:srgbClr val="FFFF00"/>
                </a:solidFill>
              </a:rPr>
              <a:t/>
            </a:r>
            <a:br>
              <a:rPr lang="ru-RU" dirty="0" smtClean="0">
                <a:solidFill>
                  <a:srgbClr val="FFFF00"/>
                </a:solidFill>
              </a:rPr>
            </a:b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07904" y="3962400"/>
            <a:ext cx="4826496" cy="1752600"/>
          </a:xfrm>
        </p:spPr>
        <p:txBody>
          <a:bodyPr/>
          <a:lstStyle/>
          <a:p>
            <a:pPr algn="l"/>
            <a:r>
              <a:rPr lang="ru-RU" sz="2400" b="1" dirty="0" smtClean="0">
                <a:solidFill>
                  <a:srgbClr val="C00000"/>
                </a:solidFill>
              </a:rPr>
              <a:t>Подготовила: учитель-дефектолог </a:t>
            </a:r>
          </a:p>
          <a:p>
            <a:pPr algn="l"/>
            <a:r>
              <a:rPr lang="ru-RU" sz="2400" b="1" dirty="0" smtClean="0">
                <a:solidFill>
                  <a:srgbClr val="C00000"/>
                </a:solidFill>
              </a:rPr>
              <a:t>МДОУ «Детский сад № 112»</a:t>
            </a:r>
          </a:p>
          <a:p>
            <a:pPr algn="l"/>
            <a:r>
              <a:rPr lang="ru-RU" sz="2400" b="1" dirty="0" err="1" smtClean="0">
                <a:solidFill>
                  <a:srgbClr val="C00000"/>
                </a:solidFill>
              </a:rPr>
              <a:t>Придыбайлова</a:t>
            </a:r>
            <a:r>
              <a:rPr lang="ru-RU" sz="2400" b="1" dirty="0" smtClean="0">
                <a:solidFill>
                  <a:srgbClr val="C00000"/>
                </a:solidFill>
              </a:rPr>
              <a:t> Анна Николаевна</a:t>
            </a:r>
          </a:p>
        </p:txBody>
      </p:sp>
      <p:pic>
        <p:nvPicPr>
          <p:cNvPr id="4" name="Рисунок 3" descr="f522e4ab35cc20689189bf55b1a84ee5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 rot="19669586">
            <a:off x="7391400" y="228600"/>
            <a:ext cx="1491742" cy="1059417"/>
          </a:xfrm>
          <a:prstGeom prst="rect">
            <a:avLst/>
          </a:prstGeom>
        </p:spPr>
      </p:pic>
      <p:pic>
        <p:nvPicPr>
          <p:cNvPr id="5" name="Рисунок 4" descr="f522e4ab35cc20689189bf55b1a84ee5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 rot="1401883">
            <a:off x="323528" y="3933056"/>
            <a:ext cx="1491742" cy="105941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764704"/>
            <a:ext cx="777686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   Главное </a:t>
            </a:r>
            <a:r>
              <a:rPr lang="ru-RU" sz="2400" dirty="0"/>
              <a:t>значение сенсорного воспитания состоит в создании основы для развития мышления через расширение поля восприятия. Дети, обладающие сенсорной культурой, различают широкую гамму красок, звуков, вкусовых ощущений; мир постепенно предстает перед ними во всем богатстве и многообразии. </a:t>
            </a:r>
          </a:p>
          <a:p>
            <a:r>
              <a:rPr lang="ru-RU" sz="2400" dirty="0" smtClean="0"/>
              <a:t>   Сенсорные </a:t>
            </a:r>
            <a:r>
              <a:rPr lang="ru-RU" sz="2400" dirty="0"/>
              <a:t>упражнения дают возможность различать и классифицировать предметы по форме, размеру и окраске, шуму и звучанию. </a:t>
            </a:r>
            <a:r>
              <a:rPr lang="ru-RU" sz="2400" dirty="0" smtClean="0"/>
              <a:t>Успешность </a:t>
            </a:r>
            <a:r>
              <a:rPr lang="ru-RU" sz="2400" dirty="0"/>
              <a:t>речевого, умственного, физического, эстетического воспитания в значительной степени зависит от уровня сенсорного развития детей, то есть от того, насколько совершенно ребенок слышит, видит, осязает окружающее. </a:t>
            </a:r>
          </a:p>
        </p:txBody>
      </p:sp>
      <p:pic>
        <p:nvPicPr>
          <p:cNvPr id="4" name="Объект 3" descr="f522e4ab35cc20689189bf55b1a84ee5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 rot="1912774">
            <a:off x="354701" y="5557722"/>
            <a:ext cx="1147486" cy="811280"/>
          </a:xfrm>
          <a:prstGeom prst="rect">
            <a:avLst/>
          </a:prstGeom>
        </p:spPr>
      </p:pic>
      <p:pic>
        <p:nvPicPr>
          <p:cNvPr id="5" name="Рисунок 4" descr="0_87539_d7d5e5a5_XL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105021" y="5157205"/>
            <a:ext cx="1499427" cy="1391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85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980728"/>
            <a:ext cx="756084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   Сенсорное </a:t>
            </a:r>
            <a:r>
              <a:rPr lang="ru-RU" sz="2400" dirty="0"/>
              <a:t>развитие </a:t>
            </a:r>
            <a:r>
              <a:rPr lang="ru-RU" sz="2400" dirty="0" smtClean="0"/>
              <a:t>дошкольников с ОВЗ имеет </a:t>
            </a:r>
            <a:r>
              <a:rPr lang="ru-RU" sz="2400" dirty="0"/>
              <a:t>свои особенности: они затрудняются в обследовании предметов, выделении нужных свойств, а главное - в обозначении этих свойств словом. Дети путают названия цветов, геометрических фигур, с трудом ориентируются в пространственных и временных отношениях, далеко не всегда используют те возможности восприятия, которыми обладают. </a:t>
            </a:r>
            <a:r>
              <a:rPr lang="ru-RU" sz="2400" dirty="0" smtClean="0"/>
              <a:t>   </a:t>
            </a:r>
          </a:p>
          <a:p>
            <a:r>
              <a:rPr lang="ru-RU" sz="2400" dirty="0"/>
              <a:t> </a:t>
            </a:r>
            <a:r>
              <a:rPr lang="ru-RU" sz="2400" dirty="0" smtClean="0"/>
              <a:t>  Сенсорное </a:t>
            </a:r>
            <a:r>
              <a:rPr lang="ru-RU" sz="2400" dirty="0"/>
              <a:t>развитие играет огромную роль в коррекционной работе с детьми с </a:t>
            </a:r>
            <a:r>
              <a:rPr lang="ru-RU" sz="2400" dirty="0" smtClean="0"/>
              <a:t>ОВЗ. </a:t>
            </a:r>
            <a:endParaRPr lang="ru-RU" sz="2400" dirty="0"/>
          </a:p>
        </p:txBody>
      </p:sp>
      <p:pic>
        <p:nvPicPr>
          <p:cNvPr id="3" name="Рисунок 2" descr="ad734132edfba3d18a16ec72a846791f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652120" y="4389955"/>
            <a:ext cx="3296425" cy="2448773"/>
          </a:xfrm>
          <a:prstGeom prst="rect">
            <a:avLst/>
          </a:prstGeom>
        </p:spPr>
      </p:pic>
      <p:pic>
        <p:nvPicPr>
          <p:cNvPr id="4" name="Объект 3" descr="f522e4ab35cc20689189bf55b1a84ee5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2580759">
            <a:off x="1043608" y="5013176"/>
            <a:ext cx="1495425" cy="1057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5791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://raguda.ru/images/sensornoe-vospitanie-detej-doshkolnogo-vozrasta-15_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491" y="3096844"/>
            <a:ext cx="5040560" cy="345272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971600" y="692696"/>
            <a:ext cx="777686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   Дидактическая </a:t>
            </a:r>
            <a:r>
              <a:rPr lang="ru-RU" sz="2400" dirty="0"/>
              <a:t>игра как средство развития </a:t>
            </a:r>
            <a:r>
              <a:rPr lang="ru-RU" sz="2400" dirty="0" smtClean="0"/>
              <a:t>познавательной деятельности </a:t>
            </a:r>
            <a:r>
              <a:rPr lang="ru-RU" sz="2400" dirty="0"/>
              <a:t>ребенка с </a:t>
            </a:r>
            <a:r>
              <a:rPr lang="ru-RU" sz="2400" dirty="0" smtClean="0"/>
              <a:t>особыми возможностями здоровья </a:t>
            </a:r>
            <a:r>
              <a:rPr lang="ru-RU" sz="2400" dirty="0"/>
              <a:t>выступает и как средство развития сенсорного восприятия, и как средство сенсорного развития в целом</a:t>
            </a:r>
            <a:r>
              <a:rPr lang="ru-RU" sz="2400" dirty="0" smtClean="0"/>
              <a:t>.</a:t>
            </a:r>
          </a:p>
          <a:p>
            <a:endParaRPr lang="ru-RU" sz="2400" dirty="0" smtClean="0"/>
          </a:p>
          <a:p>
            <a:pPr marL="342900" indent="-342900">
              <a:buFontTx/>
              <a:buChar char="-"/>
            </a:pPr>
            <a:endParaRPr lang="ru-RU" sz="2400" dirty="0"/>
          </a:p>
        </p:txBody>
      </p:sp>
      <p:pic>
        <p:nvPicPr>
          <p:cNvPr id="3" name="Объект 3" descr="f522e4ab35cc20689189bf55b1a84ee5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2580759">
            <a:off x="213179" y="342748"/>
            <a:ext cx="989946" cy="699898"/>
          </a:xfrm>
          <a:prstGeom prst="rect">
            <a:avLst/>
          </a:prstGeom>
        </p:spPr>
      </p:pic>
      <p:pic>
        <p:nvPicPr>
          <p:cNvPr id="4" name="Объект 3" descr="f522e4ab35cc20689189bf55b1a84ee5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20354065">
            <a:off x="7928861" y="5669026"/>
            <a:ext cx="989946" cy="699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586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97346"/>
            <a:ext cx="8136904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  </a:t>
            </a:r>
            <a:r>
              <a:rPr lang="ru-RU" sz="2200" dirty="0" smtClean="0"/>
              <a:t> В </a:t>
            </a:r>
            <a:r>
              <a:rPr lang="ru-RU" sz="2200" dirty="0"/>
              <a:t>дидактических играх познавательные задачи (определение свойств и качеств предмета, классификация и группировка различных предметов) соединяются с игровыми (отгадать, выполнить роль, соревноваться), что и делает дидактическую игру особой формой обучения - легкого, быстрого и непреднамеренного усвоения детьми знаний. </a:t>
            </a:r>
            <a:endParaRPr lang="ru-RU" sz="2200" dirty="0" smtClean="0"/>
          </a:p>
          <a:p>
            <a:r>
              <a:rPr lang="ru-RU" sz="2200" dirty="0"/>
              <a:t> </a:t>
            </a:r>
            <a:r>
              <a:rPr lang="ru-RU" sz="2200" dirty="0" smtClean="0"/>
              <a:t> При </a:t>
            </a:r>
            <a:r>
              <a:rPr lang="ru-RU" sz="2200" dirty="0"/>
              <a:t>использовании дидактической игры </a:t>
            </a:r>
            <a:r>
              <a:rPr lang="ru-RU" sz="2200" dirty="0" smtClean="0"/>
              <a:t>необходимо следовать </a:t>
            </a:r>
            <a:r>
              <a:rPr lang="ru-RU" sz="2200" dirty="0"/>
              <a:t>определенным педагогическим принципам:</a:t>
            </a:r>
          </a:p>
          <a:p>
            <a:r>
              <a:rPr lang="ru-RU" sz="2200" dirty="0" smtClean="0"/>
              <a:t>- Опираться </a:t>
            </a:r>
            <a:r>
              <a:rPr lang="ru-RU" sz="2200" dirty="0"/>
              <a:t>на уже имеющиеся знания, полученные, как правило, путем непосредственного восприятия.</a:t>
            </a:r>
          </a:p>
          <a:p>
            <a:r>
              <a:rPr lang="ru-RU" sz="2200" dirty="0" smtClean="0"/>
              <a:t>-  </a:t>
            </a:r>
            <a:r>
              <a:rPr lang="ru-RU" sz="2200" dirty="0"/>
              <a:t>Следить за тем, чтобы дидактическая задача была достаточно трудна и в то же время доступна детям. </a:t>
            </a:r>
          </a:p>
          <a:p>
            <a:r>
              <a:rPr lang="ru-RU" sz="2200" dirty="0" smtClean="0"/>
              <a:t>-  </a:t>
            </a:r>
            <a:r>
              <a:rPr lang="ru-RU" sz="2200" dirty="0"/>
              <a:t>Поддерживать интерес и разнообразие игрового действия.</a:t>
            </a:r>
          </a:p>
          <a:p>
            <a:r>
              <a:rPr lang="ru-RU" sz="2200" dirty="0" smtClean="0"/>
              <a:t>-  </a:t>
            </a:r>
            <a:r>
              <a:rPr lang="ru-RU" sz="2200" dirty="0"/>
              <a:t>Постепенно усложнять дидактическую задачу и игровые приемы.</a:t>
            </a:r>
          </a:p>
          <a:p>
            <a:r>
              <a:rPr lang="ru-RU" sz="2200" dirty="0"/>
              <a:t>-</a:t>
            </a:r>
            <a:r>
              <a:rPr lang="ru-RU" sz="2200" dirty="0" smtClean="0"/>
              <a:t> </a:t>
            </a:r>
            <a:r>
              <a:rPr lang="ru-RU" sz="2200" dirty="0"/>
              <a:t>Конкретно и четко объяснять </a:t>
            </a:r>
            <a:r>
              <a:rPr lang="ru-RU" sz="2200" dirty="0" smtClean="0"/>
              <a:t>правила. </a:t>
            </a:r>
            <a:endParaRPr lang="ru-RU" sz="2200" dirty="0"/>
          </a:p>
        </p:txBody>
      </p:sp>
      <p:pic>
        <p:nvPicPr>
          <p:cNvPr id="3" name="Объект 3" descr="f522e4ab35cc20689189bf55b1a84ee5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 rot="20354065">
            <a:off x="7117137" y="5237155"/>
            <a:ext cx="1414894" cy="1000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270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620689"/>
            <a:ext cx="756084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К дидактическим играм относят:</a:t>
            </a:r>
          </a:p>
          <a:p>
            <a:pPr marL="342900" indent="-342900">
              <a:buFontTx/>
              <a:buChar char="-"/>
            </a:pPr>
            <a:r>
              <a:rPr lang="ru-RU" sz="2400" dirty="0"/>
              <a:t>игры для развития осязания (тактильного восприятия). К осязанию относят тактильную чувствительность (ощущение прикосновения, давления, боли, тепла, холода и др.);</a:t>
            </a:r>
          </a:p>
          <a:p>
            <a:pPr marL="342900" indent="-342900">
              <a:buFontTx/>
              <a:buChar char="-"/>
            </a:pPr>
            <a:r>
              <a:rPr lang="ru-RU" sz="2400" dirty="0"/>
              <a:t>игры для развития зрительного восприятия (восприятие формы, цвета, величины, пространства);</a:t>
            </a:r>
          </a:p>
          <a:p>
            <a:pPr marL="342900" indent="-342900">
              <a:buFontTx/>
              <a:buChar char="-"/>
            </a:pPr>
            <a:r>
              <a:rPr lang="ru-RU" sz="2400" dirty="0"/>
              <a:t>игры для </a:t>
            </a:r>
            <a:r>
              <a:rPr lang="ru-RU" sz="2400" dirty="0" smtClean="0"/>
              <a:t>развития </a:t>
            </a:r>
            <a:r>
              <a:rPr lang="ru-RU" sz="2400" dirty="0"/>
              <a:t>слуха;</a:t>
            </a:r>
          </a:p>
          <a:p>
            <a:pPr marL="342900" indent="-342900">
              <a:buFontTx/>
              <a:buChar char="-"/>
            </a:pPr>
            <a:r>
              <a:rPr lang="ru-RU" sz="2400" dirty="0"/>
              <a:t>игры для развития вкусового восприятия;</a:t>
            </a:r>
          </a:p>
          <a:p>
            <a:pPr marL="342900" indent="-342900">
              <a:buFontTx/>
              <a:buChar char="-"/>
            </a:pPr>
            <a:r>
              <a:rPr lang="ru-RU" sz="2400" dirty="0"/>
              <a:t>игры для развития обоняния.</a:t>
            </a:r>
          </a:p>
        </p:txBody>
      </p:sp>
      <p:pic>
        <p:nvPicPr>
          <p:cNvPr id="3" name="Рисунок 2" descr="ad734132edfba3d18a16ec72a846791f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292080" y="4029600"/>
            <a:ext cx="3296425" cy="2448773"/>
          </a:xfrm>
          <a:prstGeom prst="rect">
            <a:avLst/>
          </a:prstGeom>
        </p:spPr>
      </p:pic>
      <p:pic>
        <p:nvPicPr>
          <p:cNvPr id="4" name="Объект 3" descr="f522e4ab35cc20689189bf55b1a84ee5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2580759">
            <a:off x="1043608" y="5013176"/>
            <a:ext cx="1495425" cy="1057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6669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0_87539_d7d5e5a5_XL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83568" y="4149080"/>
            <a:ext cx="2552700" cy="2369757"/>
          </a:xfrm>
          <a:prstGeom prst="rect">
            <a:avLst/>
          </a:prstGeom>
        </p:spPr>
      </p:pic>
      <p:pic>
        <p:nvPicPr>
          <p:cNvPr id="10248" name="Picture 8" descr="C:\Users\Наталья\Pictures\2017-01\IMG_20170102_135827_14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910897"/>
            <a:ext cx="3124200" cy="22479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sp>
        <p:nvSpPr>
          <p:cNvPr id="2" name="Прямоугольник 1"/>
          <p:cNvSpPr/>
          <p:nvPr/>
        </p:nvSpPr>
        <p:spPr>
          <a:xfrm>
            <a:off x="1115616" y="476672"/>
            <a:ext cx="730066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ea typeface="Times New Roman" pitchFamily="18" charset="0"/>
                <a:cs typeface="Times New Roman" pitchFamily="18" charset="0"/>
              </a:rPr>
              <a:t>   Могучим </a:t>
            </a:r>
            <a:r>
              <a:rPr lang="ru-RU" sz="2400" dirty="0">
                <a:ea typeface="Times New Roman" pitchFamily="18" charset="0"/>
                <a:cs typeface="Times New Roman" pitchFamily="18" charset="0"/>
              </a:rPr>
              <a:t>фактором, способствующим интеллектуальной активности детей, является природа, поэтому возможна такая организация познавательной деятельности, где воспитание их познавательных интересов осуществляется через наблюдение и труд в природе. В практической работе необходимо уделять  внимание прежде всего организации наблюдений за объектами природы</a:t>
            </a:r>
            <a:r>
              <a:rPr lang="ru-RU" sz="2400" b="1" dirty="0">
                <a:ea typeface="Times New Roman" pitchFamily="18" charset="0"/>
                <a:cs typeface="Times New Roman" pitchFamily="18" charset="0"/>
              </a:rPr>
              <a:t>. </a:t>
            </a:r>
            <a:endParaRPr lang="ru-RU" sz="2400" b="1" dirty="0"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1340768"/>
            <a:ext cx="770485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   Интерес </a:t>
            </a:r>
            <a:r>
              <a:rPr lang="ru-RU" sz="2400" dirty="0"/>
              <a:t>ведет человека к бесконечным целям познания, которые начинаются с удивления. </a:t>
            </a:r>
            <a:endParaRPr lang="ru-RU" sz="2400" dirty="0" smtClean="0"/>
          </a:p>
          <a:p>
            <a:r>
              <a:rPr lang="ru-RU" sz="2400" dirty="0"/>
              <a:t> </a:t>
            </a:r>
            <a:r>
              <a:rPr lang="ru-RU" sz="2400" dirty="0" smtClean="0"/>
              <a:t>  В </a:t>
            </a:r>
            <a:r>
              <a:rPr lang="ru-RU" sz="2400" dirty="0"/>
              <a:t>свою очередь, удивлением для дошкольника может быть окружающая действительность, являющаяся источником пробуждения познавательных интересов. </a:t>
            </a:r>
            <a:endParaRPr lang="ru-RU" sz="2400" dirty="0" smtClean="0"/>
          </a:p>
          <a:p>
            <a:r>
              <a:rPr lang="ru-RU" sz="2400" dirty="0" smtClean="0"/>
              <a:t>   Ребенка старшего </a:t>
            </a:r>
            <a:r>
              <a:rPr lang="ru-RU" sz="2400" dirty="0"/>
              <a:t>дошкольного возраста, у которого развит познавательный интерес, характеризует желание задавать вопросы и способность находить ответы на них. </a:t>
            </a:r>
          </a:p>
        </p:txBody>
      </p:sp>
      <p:pic>
        <p:nvPicPr>
          <p:cNvPr id="4" name="Объект 3" descr="f522e4ab35cc20689189bf55b1a84ee5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 rot="19712599">
            <a:off x="7164288" y="440066"/>
            <a:ext cx="1495425" cy="1057275"/>
          </a:xfrm>
          <a:prstGeom prst="rect">
            <a:avLst/>
          </a:prstGeom>
        </p:spPr>
      </p:pic>
      <p:pic>
        <p:nvPicPr>
          <p:cNvPr id="5" name="Объект 3" descr="f522e4ab35cc20689189bf55b1a84ee5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 rot="2580759">
            <a:off x="1043608" y="5013176"/>
            <a:ext cx="1495425" cy="1057275"/>
          </a:xfrm>
          <a:prstGeom prst="rect">
            <a:avLst/>
          </a:prstGeom>
        </p:spPr>
      </p:pic>
      <p:pic>
        <p:nvPicPr>
          <p:cNvPr id="6" name="Рисунок 5" descr="0_87539_d7d5e5a5_XL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112734" y="4653136"/>
            <a:ext cx="2103108" cy="1952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4551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548680"/>
            <a:ext cx="828092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   Такой </a:t>
            </a:r>
            <a:r>
              <a:rPr lang="ru-RU" sz="2400" dirty="0"/>
              <a:t>дошкольник склонен к экспериментированию, к активной поисковой деятельности. Он может длительно сосредотачиваться на интересующей его проблеме: </a:t>
            </a:r>
            <a:endParaRPr lang="ru-RU" sz="2400" dirty="0" smtClean="0"/>
          </a:p>
          <a:p>
            <a:r>
              <a:rPr lang="ru-RU" sz="2400" dirty="0" smtClean="0"/>
              <a:t>изучать </a:t>
            </a:r>
            <a:r>
              <a:rPr lang="ru-RU" sz="2400" dirty="0"/>
              <a:t>жизнь </a:t>
            </a:r>
            <a:r>
              <a:rPr lang="ru-RU" sz="2400" dirty="0" smtClean="0"/>
              <a:t>муравейника</a:t>
            </a:r>
            <a:r>
              <a:rPr lang="ru-RU" sz="2400" dirty="0"/>
              <a:t>; </a:t>
            </a:r>
            <a:r>
              <a:rPr lang="ru-RU" sz="2400" dirty="0" smtClean="0"/>
              <a:t>экспериментировать  </a:t>
            </a:r>
            <a:r>
              <a:rPr lang="ru-RU" sz="2400" dirty="0"/>
              <a:t>-  какие предметы плавают, а какие тонут, придумывать новые конструкции</a:t>
            </a:r>
            <a:r>
              <a:rPr lang="ru-RU" sz="2400" dirty="0" smtClean="0"/>
              <a:t>.</a:t>
            </a:r>
          </a:p>
          <a:p>
            <a:r>
              <a:rPr lang="ru-RU" sz="2400" dirty="0"/>
              <a:t> </a:t>
            </a:r>
            <a:r>
              <a:rPr lang="ru-RU" sz="2400" dirty="0" smtClean="0"/>
              <a:t>   </a:t>
            </a:r>
            <a:r>
              <a:rPr lang="ru-RU" sz="2400" dirty="0"/>
              <a:t>При усвоении новых знаний он задает взрослому много вопросов, пытается самостоятельно найти связь с личным опытом, высказывает оригинальные догадки, предположения, другими словами, проявляет творческое отношение к объекту и процессу познания. </a:t>
            </a:r>
          </a:p>
        </p:txBody>
      </p:sp>
      <p:pic>
        <p:nvPicPr>
          <p:cNvPr id="1028" name="Picture 4" descr="https://img1.liveinternet.ru/images/attach/d/1/135/313/135313635_RSSRRSRyo___1_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365104"/>
            <a:ext cx="1857267" cy="2329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 descr="0_93daf_635d4e65_XL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267744" y="4787157"/>
            <a:ext cx="2145432" cy="1885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7467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404664"/>
            <a:ext cx="806489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   Экскурсии </a:t>
            </a:r>
            <a:r>
              <a:rPr lang="ru-RU" sz="2400" dirty="0">
                <a:solidFill>
                  <a:srgbClr val="FF0000"/>
                </a:solidFill>
              </a:rPr>
              <a:t>-  </a:t>
            </a:r>
            <a:r>
              <a:rPr lang="ru-RU" sz="2400" dirty="0"/>
              <a:t>один из видов занятий по ознакомлению детей с природой. Во время экскурсии ребенок может в естественной обстановке наблюдать явления природы, сезонные изменения, увидеть, как люди преобразуют природу в соответствии с требованиями жизни и как природа служит им. </a:t>
            </a:r>
            <a:endParaRPr lang="ru-RU" sz="2400" dirty="0" smtClean="0"/>
          </a:p>
          <a:p>
            <a:r>
              <a:rPr lang="ru-RU" sz="2400" dirty="0"/>
              <a:t> </a:t>
            </a:r>
            <a:r>
              <a:rPr lang="ru-RU" sz="2400" dirty="0" smtClean="0"/>
              <a:t>  Экскурсии </a:t>
            </a:r>
            <a:r>
              <a:rPr lang="ru-RU" sz="2400" dirty="0"/>
              <a:t>привлекают внимание детей, предоставляют возможность под руководством воспитателя собирать разнообразный материал для последующих наблюдений и работы в группе, в уголке природы.</a:t>
            </a:r>
          </a:p>
        </p:txBody>
      </p:sp>
      <p:pic>
        <p:nvPicPr>
          <p:cNvPr id="3" name="Рисунок 2" descr="ad734132edfba3d18a16ec72a846791f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508104" y="4005064"/>
            <a:ext cx="3296425" cy="2448773"/>
          </a:xfrm>
          <a:prstGeom prst="rect">
            <a:avLst/>
          </a:prstGeom>
        </p:spPr>
      </p:pic>
      <p:pic>
        <p:nvPicPr>
          <p:cNvPr id="5" name="Объект 3" descr="f522e4ab35cc20689189bf55b1a84ee5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2580759">
            <a:off x="6935316" y="3928444"/>
            <a:ext cx="476901" cy="337172"/>
          </a:xfrm>
          <a:prstGeom prst="rect">
            <a:avLst/>
          </a:prstGeom>
        </p:spPr>
      </p:pic>
      <p:pic>
        <p:nvPicPr>
          <p:cNvPr id="6" name="Объект 3" descr="f522e4ab35cc20689189bf55b1a84ee5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18834599">
            <a:off x="7537337" y="4664605"/>
            <a:ext cx="503290" cy="355829"/>
          </a:xfrm>
          <a:prstGeom prst="rect">
            <a:avLst/>
          </a:prstGeom>
        </p:spPr>
      </p:pic>
      <p:pic>
        <p:nvPicPr>
          <p:cNvPr id="7" name="Объект 3" descr="f522e4ab35cc20689189bf55b1a84ee5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2580759">
            <a:off x="5290201" y="4490589"/>
            <a:ext cx="437401" cy="309245"/>
          </a:xfrm>
          <a:prstGeom prst="rect">
            <a:avLst/>
          </a:prstGeom>
        </p:spPr>
      </p:pic>
      <p:pic>
        <p:nvPicPr>
          <p:cNvPr id="10" name="Рисунок 9" descr="0_87539_d7d5e5a5_XL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83568" y="4941375"/>
            <a:ext cx="1784040" cy="1656184"/>
          </a:xfrm>
          <a:prstGeom prst="rect">
            <a:avLst/>
          </a:prstGeom>
        </p:spPr>
      </p:pic>
      <p:pic>
        <p:nvPicPr>
          <p:cNvPr id="11" name="Объект 3" descr="f522e4ab35cc20689189bf55b1a84ee5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2580759">
            <a:off x="599703" y="5051622"/>
            <a:ext cx="437401" cy="309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225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597456"/>
            <a:ext cx="820891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FF0000"/>
                </a:solidFill>
                <a:ea typeface="Times New Roman" pitchFamily="18" charset="0"/>
                <a:cs typeface="Arial" pitchFamily="34" charset="0"/>
              </a:rPr>
              <a:t> 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2400" dirty="0">
              <a:solidFill>
                <a:srgbClr val="FF0000"/>
              </a:solidFill>
              <a:ea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FF0000"/>
                </a:solidFill>
                <a:ea typeface="Times New Roman" pitchFamily="18" charset="0"/>
                <a:cs typeface="Arial" pitchFamily="34" charset="0"/>
              </a:rPr>
              <a:t> Развлечения</a:t>
            </a:r>
            <a:r>
              <a:rPr lang="ru-RU" sz="2400" dirty="0">
                <a:solidFill>
                  <a:srgbClr val="FF0000"/>
                </a:solidFill>
                <a:ea typeface="Times New Roman" pitchFamily="18" charset="0"/>
                <a:cs typeface="Arial" pitchFamily="34" charset="0"/>
              </a:rPr>
              <a:t>, викторины, конкурсы</a:t>
            </a:r>
            <a:r>
              <a:rPr lang="ru-RU" sz="2400" dirty="0">
                <a:solidFill>
                  <a:srgbClr val="C00000"/>
                </a:solidFill>
                <a:ea typeface="Times New Roman" pitchFamily="18" charset="0"/>
                <a:cs typeface="Arial" pitchFamily="34" charset="0"/>
              </a:rPr>
              <a:t> </a:t>
            </a:r>
            <a:r>
              <a:rPr lang="ru-RU" sz="2400" dirty="0" smtClean="0">
                <a:ea typeface="Times New Roman" pitchFamily="18" charset="0"/>
                <a:cs typeface="Arial" pitchFamily="34" charset="0"/>
              </a:rPr>
              <a:t>можно </a:t>
            </a:r>
            <a:r>
              <a:rPr lang="ru-RU" sz="2400" dirty="0">
                <a:ea typeface="Times New Roman" pitchFamily="18" charset="0"/>
                <a:cs typeface="Arial" pitchFamily="34" charset="0"/>
              </a:rPr>
              <a:t>рассматривать как своеобразные формы познавательной деятельности с </a:t>
            </a:r>
            <a:r>
              <a:rPr lang="ru-RU" sz="2400" dirty="0" smtClean="0">
                <a:ea typeface="Times New Roman" pitchFamily="18" charset="0"/>
                <a:cs typeface="Arial" pitchFamily="34" charset="0"/>
              </a:rPr>
              <a:t>использованием </a:t>
            </a:r>
            <a:r>
              <a:rPr lang="ru-RU" sz="2400" dirty="0">
                <a:ea typeface="Times New Roman" pitchFamily="18" charset="0"/>
                <a:cs typeface="Arial" pitchFamily="34" charset="0"/>
              </a:rPr>
              <a:t>информационно-развлекательного содержания, в которых предполагается посильное участие детей. </a:t>
            </a:r>
            <a:endParaRPr lang="ru-RU" sz="2400" dirty="0" smtClean="0">
              <a:ea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ea typeface="Times New Roman" pitchFamily="18" charset="0"/>
                <a:cs typeface="Arial" pitchFamily="34" charset="0"/>
              </a:rPr>
              <a:t> </a:t>
            </a:r>
            <a:r>
              <a:rPr lang="ru-RU" sz="2400" dirty="0" smtClean="0">
                <a:ea typeface="Times New Roman" pitchFamily="18" charset="0"/>
                <a:cs typeface="Arial" pitchFamily="34" charset="0"/>
              </a:rPr>
              <a:t>  Возможность </a:t>
            </a:r>
            <a:r>
              <a:rPr lang="ru-RU" sz="2400" dirty="0">
                <a:ea typeface="Times New Roman" pitchFamily="18" charset="0"/>
                <a:cs typeface="Arial" pitchFamily="34" charset="0"/>
              </a:rPr>
              <a:t>проявить находчивость, сообразительность и смекалку, признание собственных успехов придают ценность тому, чем дети овладели в других формах познавательной деятельности, которые позволяют реализовать речевую потребность </a:t>
            </a:r>
          </a:p>
        </p:txBody>
      </p:sp>
      <p:pic>
        <p:nvPicPr>
          <p:cNvPr id="3" name="Объект 3" descr="f522e4ab35cc20689189bf55b1a84ee5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 rot="1658636">
            <a:off x="467544" y="260648"/>
            <a:ext cx="1495425" cy="1057275"/>
          </a:xfrm>
          <a:prstGeom prst="rect">
            <a:avLst/>
          </a:prstGeom>
        </p:spPr>
      </p:pic>
      <p:pic>
        <p:nvPicPr>
          <p:cNvPr id="4" name="Рисунок 3" descr="0_7eb4d_25f7a8d2_XL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084168" y="4519600"/>
            <a:ext cx="2324165" cy="2469232"/>
          </a:xfrm>
          <a:prstGeom prst="rect">
            <a:avLst/>
          </a:prstGeom>
        </p:spPr>
      </p:pic>
      <p:pic>
        <p:nvPicPr>
          <p:cNvPr id="5" name="Объект 3" descr="f522e4ab35cc20689189bf55b1a84ee5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 rot="2545237">
            <a:off x="6230994" y="4696942"/>
            <a:ext cx="600886" cy="424830"/>
          </a:xfrm>
          <a:prstGeom prst="rect">
            <a:avLst/>
          </a:prstGeom>
        </p:spPr>
      </p:pic>
      <p:pic>
        <p:nvPicPr>
          <p:cNvPr id="6" name="Объект 3" descr="f522e4ab35cc20689189bf55b1a84ee5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 rot="19150739">
            <a:off x="7876997" y="5155897"/>
            <a:ext cx="600886" cy="424830"/>
          </a:xfrm>
          <a:prstGeom prst="rect">
            <a:avLst/>
          </a:prstGeom>
        </p:spPr>
      </p:pic>
      <p:pic>
        <p:nvPicPr>
          <p:cNvPr id="7" name="Рисунок 6" descr="0_87539_d7d5e5a5_XL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409507" y="5249429"/>
            <a:ext cx="1426767" cy="1340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0187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Исследования Л.С. Выготского, </a:t>
            </a:r>
            <a:r>
              <a:rPr lang="ru-RU" dirty="0" err="1"/>
              <a:t>Л.А.Венгера</a:t>
            </a:r>
            <a:r>
              <a:rPr lang="ru-RU" dirty="0"/>
              <a:t>, А.Г. Запорожца показывают, что познавательный интерес формируется более успешно при активной познавательной деятельности. Он проявляется в стремлении узнавать новое, выяснять непонятное о качествах, свойствах предметов, явлений действительности, в желании понять их сущность, найти между ними имеющиеся отношения и связи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/>
              <a:t>Речь неразрывно связана с познанием.</a:t>
            </a:r>
          </a:p>
          <a:p>
            <a:endParaRPr lang="ru-RU" dirty="0"/>
          </a:p>
        </p:txBody>
      </p:sp>
      <p:pic>
        <p:nvPicPr>
          <p:cNvPr id="4" name="Рисунок 3" descr="f522e4ab35cc20689189bf55b1a84ee5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 rot="19826524">
            <a:off x="7380312" y="5201083"/>
            <a:ext cx="1491742" cy="1059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9873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1"/>
          <p:cNvSpPr>
            <a:spLocks noChangeArrowheads="1"/>
          </p:cNvSpPr>
          <p:nvPr/>
        </p:nvSpPr>
        <p:spPr bwMode="auto">
          <a:xfrm>
            <a:off x="381000" y="258864"/>
            <a:ext cx="8458200" cy="6378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>
              <a:lnSpc>
                <a:spcPct val="115000"/>
              </a:lnSpc>
              <a:spcBef>
                <a:spcPts val="750"/>
              </a:spcBef>
              <a:spcAft>
                <a:spcPts val="750"/>
              </a:spcAft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  Дошкольный возраст – </a:t>
            </a:r>
            <a:r>
              <a:rPr kumimoji="0" lang="ru-RU" sz="240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сензитивный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период для развития познавательных потребностей, поэтому очень важно своевременное стимулирование познавательных процессов и развитие их во всех сферах деятельности детей. Интерес к познанию выступает как залог успешного обучения и эффективности образовательной деятельности в целом.    </a:t>
            </a:r>
            <a:r>
              <a:rPr kumimoji="0" lang="ru-RU" sz="2400" i="0" u="none" strike="noStrike" cap="none" normalizeH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  </a:t>
            </a:r>
          </a:p>
          <a:p>
            <a:pPr algn="just">
              <a:lnSpc>
                <a:spcPct val="115000"/>
              </a:lnSpc>
              <a:spcBef>
                <a:spcPts val="750"/>
              </a:spcBef>
              <a:spcAft>
                <a:spcPts val="750"/>
              </a:spcAft>
            </a:pPr>
            <a:r>
              <a:rPr lang="ru-RU" sz="2400" dirty="0">
                <a:ea typeface="Times New Roman" pitchFamily="18" charset="0"/>
                <a:cs typeface="Arial" pitchFamily="34" charset="0"/>
              </a:rPr>
              <a:t> </a:t>
            </a:r>
            <a:r>
              <a:rPr lang="ru-RU" sz="2400" dirty="0" smtClean="0"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Познавательный интерес объемлет все три традиционно выделяемые в дидактике функции процесса обучения: обучающую, развивающую, воспитательную.</a:t>
            </a:r>
            <a:r>
              <a:rPr lang="ru-RU" sz="2400" dirty="0">
                <a:solidFill>
                  <a:srgbClr val="000000"/>
                </a:solidFill>
                <a:ea typeface="Times New Roman"/>
                <a:cs typeface="Times New Roman"/>
              </a:rPr>
              <a:t>   Умение наблюдать вырабатываемое в процессе познания окружающего, рождает привычку делать выводы, воспитывает логику мысли, чёткость и красоту речи – развитие мышления и речи идёт как единый процесс.</a:t>
            </a:r>
            <a:endParaRPr lang="ru-RU" sz="2400" dirty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Bef>
                <a:spcPts val="750"/>
              </a:spcBef>
              <a:spcAft>
                <a:spcPts val="750"/>
              </a:spcAft>
            </a:pPr>
            <a:r>
              <a:rPr lang="ru-RU" sz="2000" dirty="0">
                <a:solidFill>
                  <a:srgbClr val="000000"/>
                </a:solidFill>
                <a:ea typeface="Times New Roman"/>
                <a:cs typeface="Times New Roman"/>
              </a:rPr>
              <a:t> 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Объект 3" descr="f522e4ab35cc20689189bf55b1a84ee5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 rot="19711123">
            <a:off x="7217041" y="5828452"/>
            <a:ext cx="1123859" cy="7945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3" y="588723"/>
            <a:ext cx="8187941" cy="4064414"/>
          </a:xfrm>
        </p:spPr>
        <p:txBody>
          <a:bodyPr/>
          <a:lstStyle/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 smtClean="0">
                <a:solidFill>
                  <a:srgbClr val="000000"/>
                </a:solidFill>
                <a:ea typeface="Times New Roman"/>
                <a:cs typeface="Times New Roman"/>
              </a:rPr>
              <a:t>   Процесс </a:t>
            </a:r>
            <a:r>
              <a:rPr lang="ru-RU" sz="2400" dirty="0">
                <a:solidFill>
                  <a:srgbClr val="000000"/>
                </a:solidFill>
                <a:ea typeface="Times New Roman"/>
                <a:cs typeface="Times New Roman"/>
              </a:rPr>
              <a:t>познания окружающего во всём его многообразии способствует пониманию и использованию в связной речи различных грамматических категорий, обозначающих название, действие, качества и помогающих анализировать предмет и явление со всех сторон</a:t>
            </a:r>
            <a:r>
              <a:rPr lang="ru-RU" sz="2400" dirty="0" smtClean="0">
                <a:solidFill>
                  <a:srgbClr val="000000"/>
                </a:solidFill>
                <a:ea typeface="Times New Roman"/>
                <a:cs typeface="Times New Roman"/>
              </a:rPr>
              <a:t>.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 smtClean="0">
                <a:solidFill>
                  <a:srgbClr val="000000"/>
                </a:solidFill>
                <a:ea typeface="Times New Roman"/>
                <a:cs typeface="Times New Roman"/>
              </a:rPr>
              <a:t>   Итак</a:t>
            </a:r>
            <a:r>
              <a:rPr lang="ru-RU" sz="2400" dirty="0">
                <a:solidFill>
                  <a:srgbClr val="000000"/>
                </a:solidFill>
                <a:ea typeface="Times New Roman"/>
                <a:cs typeface="Times New Roman"/>
              </a:rPr>
              <a:t>, можно выделить три задачи по формированию речи посредством познавательной деятельности:</a:t>
            </a:r>
            <a:endParaRPr lang="ru-RU" sz="2400" dirty="0">
              <a:ea typeface="Calibri"/>
              <a:cs typeface="Times New Roman"/>
            </a:endParaRPr>
          </a:p>
          <a:p>
            <a:pPr lvl="0" algn="just">
              <a:spcBef>
                <a:spcPts val="0"/>
              </a:spcBef>
              <a:spcAft>
                <a:spcPts val="0"/>
              </a:spcAft>
              <a:buFont typeface="Symbol"/>
              <a:buChar char=""/>
              <a:tabLst>
                <a:tab pos="457200" algn="l"/>
              </a:tabLst>
            </a:pPr>
            <a:r>
              <a:rPr lang="ru-RU" sz="2400" dirty="0">
                <a:solidFill>
                  <a:srgbClr val="000000"/>
                </a:solidFill>
                <a:ea typeface="Times New Roman"/>
                <a:cs typeface="Times New Roman"/>
              </a:rPr>
              <a:t>Последовательное формирование знаний с учётом возможностей и особенностей окружающего мира.</a:t>
            </a:r>
            <a:endParaRPr lang="ru-RU" sz="2400" dirty="0">
              <a:ea typeface="Calibri"/>
              <a:cs typeface="Times New Roman"/>
            </a:endParaRPr>
          </a:p>
          <a:p>
            <a:pPr lvl="0" algn="just">
              <a:spcBef>
                <a:spcPts val="0"/>
              </a:spcBef>
              <a:spcAft>
                <a:spcPts val="0"/>
              </a:spcAft>
              <a:buFont typeface="Symbol"/>
              <a:buChar char=""/>
              <a:tabLst>
                <a:tab pos="457200" algn="l"/>
              </a:tabLst>
            </a:pPr>
            <a:r>
              <a:rPr lang="ru-RU" sz="2400" dirty="0">
                <a:solidFill>
                  <a:srgbClr val="000000"/>
                </a:solidFill>
                <a:ea typeface="Times New Roman"/>
                <a:cs typeface="Times New Roman"/>
              </a:rPr>
              <a:t>Подбор методов и способов развития речи посредством познавательной деятельности.</a:t>
            </a:r>
            <a:endParaRPr lang="ru-RU" sz="2400" dirty="0">
              <a:ea typeface="Calibri"/>
              <a:cs typeface="Times New Roman"/>
            </a:endParaRPr>
          </a:p>
          <a:p>
            <a:pPr lvl="0" algn="just">
              <a:spcBef>
                <a:spcPts val="0"/>
              </a:spcBef>
              <a:spcAft>
                <a:spcPts val="0"/>
              </a:spcAft>
              <a:buFont typeface="Symbol"/>
              <a:buChar char=""/>
              <a:tabLst>
                <a:tab pos="457200" algn="l"/>
              </a:tabLst>
            </a:pPr>
            <a:r>
              <a:rPr lang="ru-RU" sz="2400" dirty="0">
                <a:solidFill>
                  <a:srgbClr val="000000"/>
                </a:solidFill>
                <a:ea typeface="Times New Roman"/>
                <a:cs typeface="Times New Roman"/>
              </a:rPr>
              <a:t>Использование разнообразных форм организации дошкольников при ознакомлении с окружающим.</a:t>
            </a:r>
            <a:endParaRPr lang="ru-RU" sz="2400" dirty="0">
              <a:ea typeface="Calibri"/>
              <a:cs typeface="Times New Roman"/>
            </a:endParaRP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endParaRPr lang="ru-RU" sz="2400" dirty="0">
              <a:ea typeface="Calibri"/>
              <a:cs typeface="Times New Roman"/>
            </a:endParaRP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solidFill>
                  <a:srgbClr val="000000"/>
                </a:solidFill>
                <a:ea typeface="Times New Roman"/>
                <a:cs typeface="Times New Roman"/>
              </a:rPr>
              <a:t> </a:t>
            </a:r>
            <a:endParaRPr lang="ru-RU" sz="2400" dirty="0">
              <a:solidFill>
                <a:srgbClr val="444444"/>
              </a:solidFill>
              <a:ea typeface="Times New Roman" pitchFamily="18" charset="0"/>
              <a:cs typeface="Arial" pitchFamily="34" charset="0"/>
            </a:endParaRPr>
          </a:p>
          <a:p>
            <a:pPr marL="0" lvl="0" indent="0" eaLnBrk="0" hangingPunct="0">
              <a:spcBef>
                <a:spcPts val="0"/>
              </a:spcBef>
              <a:spcAft>
                <a:spcPts val="0"/>
              </a:spcAft>
              <a:buNone/>
            </a:pPr>
            <a:endParaRPr lang="ru-RU" sz="1800" dirty="0">
              <a:ea typeface="Times New Roman" pitchFamily="18" charset="0"/>
              <a:cs typeface="Arial" pitchFamily="34" charset="0"/>
            </a:endParaRPr>
          </a:p>
          <a:p>
            <a:pPr marL="0" lvl="0" indent="0" eaLnBrk="0" hangingPunct="0">
              <a:spcBef>
                <a:spcPts val="0"/>
              </a:spcBef>
              <a:spcAft>
                <a:spcPts val="0"/>
              </a:spcAft>
              <a:buNone/>
            </a:pPr>
            <a:endParaRPr lang="ru-RU" sz="2800" dirty="0">
              <a:cs typeface="Arial" pitchFamily="34" charset="0"/>
            </a:endParaRPr>
          </a:p>
          <a:p>
            <a:endParaRPr lang="ru-RU" dirty="0"/>
          </a:p>
        </p:txBody>
      </p:sp>
      <p:pic>
        <p:nvPicPr>
          <p:cNvPr id="5" name="Объект 3" descr="f522e4ab35cc20689189bf55b1a84ee5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 rot="19711123">
            <a:off x="7217041" y="5828452"/>
            <a:ext cx="1123859" cy="794575"/>
          </a:xfrm>
          <a:prstGeom prst="rect">
            <a:avLst/>
          </a:prstGeom>
        </p:spPr>
      </p:pic>
      <p:pic>
        <p:nvPicPr>
          <p:cNvPr id="6" name="Объект 3" descr="f522e4ab35cc20689189bf55b1a84ee5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 rot="1676745">
            <a:off x="376281" y="5752207"/>
            <a:ext cx="1123859" cy="79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5472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620688"/>
            <a:ext cx="8075240" cy="5505475"/>
          </a:xfrm>
        </p:spPr>
        <p:txBody>
          <a:bodyPr/>
          <a:lstStyle/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>
                <a:solidFill>
                  <a:srgbClr val="000000"/>
                </a:solidFill>
                <a:ea typeface="Times New Roman"/>
                <a:cs typeface="Times New Roman"/>
              </a:rPr>
              <a:t> Таким образом, для детей дошкольного возраста познавательно-речевое развитие - это сложный комплексный феномен, включающий в себя формирование умственных процессов. Но если педагог подходит к решению задач этого раздела грамотно и творчески, то проблем в усвоение задач у детей не возникает, а наоборот идёт процесс углубления и систематизации знаний об окружающей действительности. Происходит совершенствование формы выражения мыслей: обогащение лексики, достижение чёткости и последовательности изложения, эмоциональной речи.</a:t>
            </a:r>
            <a:endParaRPr lang="ru-RU" sz="2400" dirty="0">
              <a:ea typeface="Calibri"/>
              <a:cs typeface="Times New Roman"/>
            </a:endParaRPr>
          </a:p>
          <a:p>
            <a:pPr marL="0" indent="0">
              <a:buNone/>
            </a:pPr>
            <a:endParaRPr lang="ru-RU" sz="2400" dirty="0"/>
          </a:p>
        </p:txBody>
      </p:sp>
      <p:pic>
        <p:nvPicPr>
          <p:cNvPr id="4" name="Объект 3" descr="f522e4ab35cc20689189bf55b1a84ee5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 rot="19711123">
            <a:off x="7361056" y="5463958"/>
            <a:ext cx="1123859" cy="794575"/>
          </a:xfrm>
          <a:prstGeom prst="rect">
            <a:avLst/>
          </a:prstGeom>
        </p:spPr>
      </p:pic>
      <p:pic>
        <p:nvPicPr>
          <p:cNvPr id="5" name="Объект 3" descr="f522e4ab35cc20689189bf55b1a84ee5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 rot="2364495">
            <a:off x="592305" y="5348591"/>
            <a:ext cx="1123859" cy="794575"/>
          </a:xfrm>
          <a:prstGeom prst="rect">
            <a:avLst/>
          </a:prstGeom>
        </p:spPr>
      </p:pic>
      <p:pic>
        <p:nvPicPr>
          <p:cNvPr id="6" name="Рисунок 5" descr="ad734132edfba3d18a16ec72a846791f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219589" y="4756282"/>
            <a:ext cx="2664296" cy="1979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1334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2088232"/>
          </a:xfrm>
          <a:noFill/>
        </p:spPr>
        <p:txBody>
          <a:bodyPr/>
          <a:lstStyle/>
          <a:p>
            <a:r>
              <a:rPr lang="ru-RU" sz="7200" b="1" spc="60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/>
            </a:r>
            <a:br>
              <a:rPr lang="ru-RU" sz="7200" b="1" spc="60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</a:br>
            <a:r>
              <a:rPr lang="ru-RU" sz="7200" b="1" spc="600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/>
            </a:r>
            <a:br>
              <a:rPr lang="ru-RU" sz="7200" b="1" spc="600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</a:br>
            <a:r>
              <a:rPr lang="ru-RU" sz="7200" b="1" spc="60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СПАСИБО ЗА</a:t>
            </a:r>
            <a:br>
              <a:rPr lang="ru-RU" sz="7200" b="1" spc="60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</a:br>
            <a:r>
              <a:rPr lang="ru-RU" sz="7200" b="1" spc="60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/>
            </a:r>
            <a:br>
              <a:rPr lang="ru-RU" sz="7200" b="1" spc="60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</a:br>
            <a:r>
              <a:rPr lang="ru-RU" sz="7200" b="1" spc="60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 ВНИМАНИЕ</a:t>
            </a:r>
            <a:endParaRPr lang="ru-RU" sz="7200" b="1" spc="60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+mn-lt"/>
            </a:endParaRPr>
          </a:p>
        </p:txBody>
      </p:sp>
      <p:pic>
        <p:nvPicPr>
          <p:cNvPr id="6" name="Объект 3" descr="f522e4ab35cc20689189bf55b1a84ee5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 rot="19019633">
            <a:off x="7155938" y="5042110"/>
            <a:ext cx="1686995" cy="1192716"/>
          </a:xfrm>
          <a:prstGeom prst="rect">
            <a:avLst/>
          </a:prstGeom>
        </p:spPr>
      </p:pic>
      <p:pic>
        <p:nvPicPr>
          <p:cNvPr id="7" name="Объект 3" descr="f522e4ab35cc20689189bf55b1a84ee5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 rot="7562872">
            <a:off x="402960" y="550168"/>
            <a:ext cx="1502548" cy="1062310"/>
          </a:xfrm>
          <a:prstGeom prst="rect">
            <a:avLst/>
          </a:prstGeom>
        </p:spPr>
      </p:pic>
      <p:pic>
        <p:nvPicPr>
          <p:cNvPr id="8" name="Объект 3" descr="f522e4ab35cc20689189bf55b1a84ee5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 rot="2450841">
            <a:off x="244405" y="5059852"/>
            <a:ext cx="1606818" cy="1136029"/>
          </a:xfrm>
          <a:prstGeom prst="rect">
            <a:avLst/>
          </a:prstGeom>
        </p:spPr>
      </p:pic>
      <p:pic>
        <p:nvPicPr>
          <p:cNvPr id="9" name="Объект 3" descr="f522e4ab35cc20689189bf55b1a84ee5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 rot="14247104">
            <a:off x="7256135" y="509929"/>
            <a:ext cx="1579866" cy="11169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5897563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/>
              <a:t>Д</a:t>
            </a:r>
            <a:r>
              <a:rPr lang="ru-RU" sz="2400" dirty="0" smtClean="0"/>
              <a:t>ошкольный </a:t>
            </a:r>
            <a:r>
              <a:rPr lang="ru-RU" sz="2400" dirty="0"/>
              <a:t>возраст – это благоприятный период для развития всех сторон речи, расширения и обогащения детских представлений о разнообразии окружающего мира. Поэтому </a:t>
            </a:r>
            <a:r>
              <a:rPr lang="ru-RU" sz="2400" b="1" dirty="0"/>
              <a:t>задача детского сада заключается не в том, чтобы поскорее научить ребенка писать и считать, а чтобы обогатить его речь и представления об окружающем мире, научить видеть в нем закономерности.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/>
              <a:t>Согласно Федеральному государственному образовательному стандарту дошкольного </a:t>
            </a:r>
            <a:r>
              <a:rPr lang="ru-RU" sz="2400" dirty="0" smtClean="0"/>
              <a:t>образования, образовательные </a:t>
            </a:r>
            <a:r>
              <a:rPr lang="ru-RU" sz="2400" dirty="0"/>
              <a:t>области представляют следующие направления развития ребенка: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/>
              <a:t>- социально – коммуникативное развитие;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/>
              <a:t>- познавательное развитие;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/>
              <a:t>- речевое развитие;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/>
              <a:t>- художественно – эстетическое;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/>
              <a:t>- физическое развитие.</a:t>
            </a:r>
          </a:p>
          <a:p>
            <a:endParaRPr lang="ru-RU" dirty="0"/>
          </a:p>
        </p:txBody>
      </p:sp>
      <p:pic>
        <p:nvPicPr>
          <p:cNvPr id="4" name="Рисунок 3" descr="f522e4ab35cc20689189bf55b1a84ee5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 rot="19693774">
            <a:off x="7238122" y="4336521"/>
            <a:ext cx="1209806" cy="859189"/>
          </a:xfrm>
          <a:prstGeom prst="rect">
            <a:avLst/>
          </a:prstGeom>
        </p:spPr>
      </p:pic>
      <p:pic>
        <p:nvPicPr>
          <p:cNvPr id="5" name="Рисунок 4" descr="0_87539_d7d5e5a5_XL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292080" y="4941168"/>
            <a:ext cx="1872208" cy="1738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1047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_92918_6475cf4a_XL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588224" y="3717032"/>
            <a:ext cx="2438400" cy="3048001"/>
          </a:xfrm>
          <a:prstGeom prst="rect">
            <a:avLst/>
          </a:prstGeom>
        </p:spPr>
      </p:pic>
      <p:pic>
        <p:nvPicPr>
          <p:cNvPr id="4" name="Рисунок 3" descr="f522e4ab35cc20689189bf55b1a84ee5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2233846">
            <a:off x="137263" y="279705"/>
            <a:ext cx="1215326" cy="86311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Познавательно </a:t>
            </a:r>
            <a:r>
              <a:rPr lang="ru-RU" sz="2400" b="1" dirty="0">
                <a:solidFill>
                  <a:srgbClr val="C00000"/>
                </a:solidFill>
              </a:rPr>
              <a:t>– </a:t>
            </a:r>
            <a:r>
              <a:rPr lang="ru-RU" sz="2400" b="1" dirty="0" smtClean="0">
                <a:solidFill>
                  <a:srgbClr val="C00000"/>
                </a:solidFill>
              </a:rPr>
              <a:t>речевое</a:t>
            </a:r>
            <a:r>
              <a:rPr lang="ru-RU" sz="2400" b="1" dirty="0">
                <a:solidFill>
                  <a:srgbClr val="C00000"/>
                </a:solidFill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</a:rPr>
              <a:t>развитие</a:t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> </a:t>
            </a:r>
            <a:r>
              <a:rPr lang="ru-RU" sz="2400" b="1" dirty="0">
                <a:solidFill>
                  <a:srgbClr val="C00000"/>
                </a:solidFill>
              </a:rPr>
              <a:t>разделили на две самостоятельные области.</a:t>
            </a:r>
            <a:br>
              <a:rPr lang="ru-RU" sz="2400" b="1" dirty="0">
                <a:solidFill>
                  <a:srgbClr val="C00000"/>
                </a:solidFill>
              </a:rPr>
            </a:b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/>
              <a:t>Познавательное развитие предполагает развитие интересов детей, любознательности и познавательной мотивации; формирование познавательных действий, становление сознания; развитие воображения и творческой активности; формирование первичных представлений о себе, других людях, объектах окружающего мира, о свойствах и отношениях объектов окружающего мира (форме, цвете, размере, материале, звучании, ритме, темпе, количестве, числе, части и целом, пространстве и времени, движении и покое, причинах и следствиях и др.), о малой родине и Отечестве, представлений о социокультурных ценностях нашего народа, об отечественных традициях и праздниках, о планете Земля как общем доме людей, об особенностях ее природы, многообразии стран и народов мира.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8963018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3400" y="228600"/>
            <a:ext cx="8229600" cy="5897563"/>
          </a:xfrm>
        </p:spPr>
        <p:txBody>
          <a:bodyPr/>
          <a:lstStyle/>
          <a:p>
            <a:pPr marL="0" indent="0">
              <a:buNone/>
            </a:pPr>
            <a:endParaRPr lang="ru-RU" sz="2000" dirty="0" smtClean="0"/>
          </a:p>
          <a:p>
            <a:pPr marL="0" indent="0">
              <a:buNone/>
            </a:pPr>
            <a:r>
              <a:rPr lang="ru-RU" sz="2400" dirty="0" smtClean="0"/>
              <a:t>   </a:t>
            </a:r>
          </a:p>
          <a:p>
            <a:pPr marL="0" indent="0">
              <a:buNone/>
            </a:pPr>
            <a:r>
              <a:rPr lang="ru-RU" sz="2400" dirty="0"/>
              <a:t> </a:t>
            </a:r>
            <a:r>
              <a:rPr lang="ru-RU" sz="2400" dirty="0" smtClean="0"/>
              <a:t>   Речевое </a:t>
            </a:r>
            <a:r>
              <a:rPr lang="ru-RU" sz="2400" dirty="0"/>
              <a:t>развитие включает владение речью как средством общения и культуры; обогащение активного словаря; развитие связной, грамматически правильной диалогической и монологической речи; развитие речевого творчества; развитие звуковой и интонационной культуры речи, фонематического слуха; знакомство с книжной культурой, детской литературой, понимание на слух текстов различных жанров детской литературы; формирование звуковой аналитико-синтетической активности как предпосылки обучения грамоте</a:t>
            </a:r>
            <a:r>
              <a:rPr lang="ru-RU" sz="2400" dirty="0" smtClean="0"/>
              <a:t>.</a:t>
            </a:r>
          </a:p>
          <a:p>
            <a:pPr marL="0" indent="0" algn="just">
              <a:buNone/>
            </a:pPr>
            <a:endParaRPr lang="ru-RU" sz="2000" dirty="0" smtClean="0"/>
          </a:p>
          <a:p>
            <a:pPr marL="0" indent="0" algn="just">
              <a:buNone/>
            </a:pPr>
            <a:r>
              <a:rPr lang="ru-RU" sz="2000" dirty="0"/>
              <a:t> </a:t>
            </a:r>
          </a:p>
        </p:txBody>
      </p:sp>
      <p:pic>
        <p:nvPicPr>
          <p:cNvPr id="4" name="Рисунок 3" descr="f522e4ab35cc20689189bf55b1a84ee5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 rot="3002577">
            <a:off x="5817833" y="5150606"/>
            <a:ext cx="631398" cy="448411"/>
          </a:xfrm>
          <a:prstGeom prst="rect">
            <a:avLst/>
          </a:prstGeom>
        </p:spPr>
      </p:pic>
      <p:pic>
        <p:nvPicPr>
          <p:cNvPr id="5" name="Рисунок 4" descr="0_87539_d7d5e5a5_XL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516216" y="4725144"/>
            <a:ext cx="2112285" cy="1960905"/>
          </a:xfrm>
          <a:prstGeom prst="rect">
            <a:avLst/>
          </a:prstGeom>
        </p:spPr>
      </p:pic>
      <p:pic>
        <p:nvPicPr>
          <p:cNvPr id="6" name="Рисунок 5" descr="f522e4ab35cc20689189bf55b1a84ee5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 rot="19375938">
            <a:off x="8027722" y="4395438"/>
            <a:ext cx="631398" cy="448411"/>
          </a:xfrm>
          <a:prstGeom prst="rect">
            <a:avLst/>
          </a:prstGeom>
        </p:spPr>
      </p:pic>
      <p:pic>
        <p:nvPicPr>
          <p:cNvPr id="7" name="Рисунок 6" descr="f522e4ab35cc20689189bf55b1a84ee5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 rot="3002577">
            <a:off x="511884" y="494429"/>
            <a:ext cx="631398" cy="448411"/>
          </a:xfrm>
          <a:prstGeom prst="rect">
            <a:avLst/>
          </a:prstGeom>
        </p:spPr>
      </p:pic>
      <p:pic>
        <p:nvPicPr>
          <p:cNvPr id="8" name="Рисунок 7" descr="f522e4ab35cc20689189bf55b1a84ee5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 rot="3002577">
            <a:off x="886490" y="5346768"/>
            <a:ext cx="631398" cy="448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2970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pPr marL="0" indent="0">
              <a:buNone/>
            </a:pPr>
            <a:r>
              <a:rPr lang="ru-RU" sz="2000" dirty="0"/>
              <a:t> </a:t>
            </a:r>
            <a:r>
              <a:rPr lang="ru-RU" sz="2400" dirty="0"/>
              <a:t> В период дошкольного детства благодаря познавательной активности ребенка происходит зарождение первичного образа мира. Образ мира формируется в процессе развития ребенка. </a:t>
            </a:r>
            <a:endParaRPr lang="ru-RU" sz="2400" dirty="0" smtClean="0"/>
          </a:p>
          <a:p>
            <a:pPr marL="0" indent="0">
              <a:buNone/>
            </a:pPr>
            <a:r>
              <a:rPr lang="ru-RU" sz="2400" dirty="0"/>
              <a:t> </a:t>
            </a:r>
            <a:r>
              <a:rPr lang="ru-RU" sz="2400" dirty="0" smtClean="0"/>
              <a:t>  Однако </a:t>
            </a:r>
            <a:r>
              <a:rPr lang="ru-RU" sz="2400" dirty="0"/>
              <a:t>следует помнить, что процесс познания маленького человека отличается от процесса познания взрослого. Взрослые познают мир умом, а маленькие дети эмоциями. Для взрослых людей информация первична, а отношение вторично. А у детей все наоборот: отношение первично, информация вторична. </a:t>
            </a:r>
            <a:endParaRPr lang="ru-RU" sz="2400" dirty="0" smtClean="0"/>
          </a:p>
          <a:p>
            <a:pPr marL="0" indent="0">
              <a:buNone/>
            </a:pPr>
            <a:r>
              <a:rPr lang="ru-RU" sz="2400" dirty="0"/>
              <a:t> </a:t>
            </a:r>
            <a:r>
              <a:rPr lang="ru-RU" sz="2400" dirty="0" smtClean="0"/>
              <a:t>  Важно </a:t>
            </a:r>
            <a:r>
              <a:rPr lang="ru-RU" sz="2400" dirty="0"/>
              <a:t>с самых первых шагов ребёнка научить его целостному взгляду на мир, дать представить неполную, но целостную картину мира. </a:t>
            </a:r>
          </a:p>
        </p:txBody>
      </p:sp>
      <p:pic>
        <p:nvPicPr>
          <p:cNvPr id="4" name="Рисунок 3" descr="f522e4ab35cc20689189bf55b1a84ee5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 rot="19734227">
            <a:off x="6538603" y="5301209"/>
            <a:ext cx="1491742" cy="1059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9065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0_87539_d7d5e5a5_XL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612162" y="4460928"/>
            <a:ext cx="2249442" cy="2088232"/>
          </a:xfrm>
          <a:prstGeom prst="rect">
            <a:avLst/>
          </a:prstGeom>
        </p:spPr>
      </p:pic>
      <p:pic>
        <p:nvPicPr>
          <p:cNvPr id="4" name="Объект 3" descr="f522e4ab35cc20689189bf55b1a84ee5.pn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>
          <a:xfrm rot="2165845">
            <a:off x="134135" y="269098"/>
            <a:ext cx="1186954" cy="83918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84434" y="980728"/>
            <a:ext cx="770485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   Ребёнок </a:t>
            </a:r>
            <a:r>
              <a:rPr lang="ru-RU" sz="2400" dirty="0"/>
              <a:t>познаёт мир, сравнивая его с собой, как </a:t>
            </a:r>
            <a:r>
              <a:rPr lang="ru-RU" sz="2400" dirty="0" smtClean="0"/>
              <a:t>с наиболее </a:t>
            </a:r>
            <a:r>
              <a:rPr lang="ru-RU" sz="2400" dirty="0"/>
              <a:t>известным ему объектом. В процессе ознакомления с окружающим </a:t>
            </a:r>
            <a:r>
              <a:rPr lang="ru-RU" sz="2400" dirty="0" smtClean="0"/>
              <a:t>происходит </a:t>
            </a:r>
          </a:p>
          <a:p>
            <a:pPr marL="342900" indent="-342900">
              <a:buFontTx/>
              <a:buChar char="-"/>
            </a:pPr>
            <a:r>
              <a:rPr lang="ru-RU" sz="2400" dirty="0" smtClean="0"/>
              <a:t>развитие </a:t>
            </a:r>
            <a:r>
              <a:rPr lang="ru-RU" sz="2400" dirty="0"/>
              <a:t>дошкольника в познавательной сфере; </a:t>
            </a:r>
            <a:endParaRPr lang="ru-RU" sz="2400" dirty="0" smtClean="0"/>
          </a:p>
          <a:p>
            <a:pPr marL="342900" indent="-342900">
              <a:buFontTx/>
              <a:buChar char="-"/>
            </a:pPr>
            <a:r>
              <a:rPr lang="ru-RU" sz="2400" dirty="0" smtClean="0"/>
              <a:t>развивается </a:t>
            </a:r>
            <a:r>
              <a:rPr lang="ru-RU" sz="2400" dirty="0"/>
              <a:t>способность видеть мир с точки зрения </a:t>
            </a:r>
            <a:r>
              <a:rPr lang="ru-RU" sz="2400" dirty="0" smtClean="0"/>
              <a:t>других;</a:t>
            </a:r>
          </a:p>
          <a:p>
            <a:pPr marL="342900" indent="-342900">
              <a:buFontTx/>
              <a:buChar char="-"/>
            </a:pPr>
            <a:r>
              <a:rPr lang="ru-RU" sz="2400" dirty="0" smtClean="0"/>
              <a:t>развивается </a:t>
            </a:r>
            <a:r>
              <a:rPr lang="ru-RU" sz="2400" dirty="0"/>
              <a:t>речь. </a:t>
            </a:r>
            <a:endParaRPr lang="ru-RU" sz="2400" dirty="0" smtClean="0"/>
          </a:p>
          <a:p>
            <a:r>
              <a:rPr lang="ru-RU" sz="2400" dirty="0"/>
              <a:t> </a:t>
            </a:r>
            <a:r>
              <a:rPr lang="ru-RU" sz="2400" dirty="0" smtClean="0"/>
              <a:t>  Ознакомление </a:t>
            </a:r>
            <a:r>
              <a:rPr lang="ru-RU" sz="2400" dirty="0"/>
              <a:t>с окружающим миром обогащает чувственный опыт ребёнка, учит быть внимательным к тому, что его окружает. Дети учатся видеть, слушать, ощупывать и осязать, тем самым создаётся чувственная основа для слова.</a:t>
            </a:r>
          </a:p>
        </p:txBody>
      </p:sp>
    </p:spTree>
    <p:extLst>
      <p:ext uri="{BB962C8B-B14F-4D97-AF65-F5344CB8AC3E}">
        <p14:creationId xmlns:p14="http://schemas.microsoft.com/office/powerpoint/2010/main" val="5871060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1268760"/>
            <a:ext cx="762642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   Педагогические </a:t>
            </a:r>
            <a:r>
              <a:rPr lang="ru-RU" sz="2400" dirty="0"/>
              <a:t>задачи успешно решаются при правильном выборе методов, приёмов. </a:t>
            </a:r>
            <a:endParaRPr lang="ru-RU" sz="2400" dirty="0" smtClean="0"/>
          </a:p>
          <a:p>
            <a:r>
              <a:rPr lang="ru-RU" sz="2400" dirty="0"/>
              <a:t> </a:t>
            </a:r>
            <a:r>
              <a:rPr lang="ru-RU" sz="2400" dirty="0" smtClean="0"/>
              <a:t>  Учитывая</a:t>
            </a:r>
            <a:r>
              <a:rPr lang="ru-RU" sz="2400" dirty="0"/>
              <a:t>, что у дошкольников преобладает наглядно – образное </a:t>
            </a:r>
            <a:r>
              <a:rPr lang="ru-RU" sz="2400" dirty="0" smtClean="0"/>
              <a:t>мышление, необходимо широко использовать </a:t>
            </a:r>
            <a:r>
              <a:rPr lang="ru-RU" sz="2400" dirty="0"/>
              <a:t>наглядно – выставочный материал, игрушки, картины, натуральные предметы. </a:t>
            </a:r>
            <a:r>
              <a:rPr lang="ru-RU" sz="2400" dirty="0" smtClean="0"/>
              <a:t>Использовать </a:t>
            </a:r>
            <a:r>
              <a:rPr lang="ru-RU" sz="2400" dirty="0"/>
              <a:t>специально – организованные ситуации, игры, которые способствуют повышению внимания, интереса к занятию и к речевой активности. </a:t>
            </a:r>
            <a:endParaRPr lang="ru-RU" sz="2400" dirty="0" smtClean="0"/>
          </a:p>
          <a:p>
            <a:r>
              <a:rPr lang="ru-RU" sz="2400" dirty="0"/>
              <a:t> </a:t>
            </a:r>
            <a:r>
              <a:rPr lang="ru-RU" sz="2400" dirty="0" smtClean="0"/>
              <a:t>  В </a:t>
            </a:r>
            <a:r>
              <a:rPr lang="ru-RU" sz="2400" dirty="0"/>
              <a:t>игре дети учатся вычленять различные и сходные признаки, группировать предметы по отдельным признакам, узнавать качества предмета.</a:t>
            </a:r>
          </a:p>
        </p:txBody>
      </p:sp>
      <p:pic>
        <p:nvPicPr>
          <p:cNvPr id="3" name="Объект 3" descr="f522e4ab35cc20689189bf55b1a84ee5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 rot="19821549">
            <a:off x="7164288" y="440066"/>
            <a:ext cx="1495425" cy="1057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0710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404664"/>
            <a:ext cx="806489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ea typeface="Times New Roman" pitchFamily="18" charset="0"/>
                <a:cs typeface="Times New Roman" pitchFamily="18" charset="0"/>
              </a:rPr>
              <a:t>   Начальной </a:t>
            </a:r>
            <a:r>
              <a:rPr lang="ru-RU" sz="2400" dirty="0">
                <a:ea typeface="Times New Roman" pitchFamily="18" charset="0"/>
                <a:cs typeface="Times New Roman" pitchFamily="18" charset="0"/>
              </a:rPr>
              <a:t>ступенью умственной деятельности ребенка являются ощущения и восприятие. Формирование и совершенствование ощущений и восприятия </a:t>
            </a:r>
            <a:r>
              <a:rPr lang="ru-RU" sz="2400" dirty="0" smtClean="0">
                <a:ea typeface="Times New Roman" pitchFamily="18" charset="0"/>
                <a:cs typeface="Times New Roman" pitchFamily="18" charset="0"/>
              </a:rPr>
              <a:t>– это и есть  </a:t>
            </a:r>
            <a:r>
              <a:rPr lang="ru-RU" sz="2400" dirty="0">
                <a:ea typeface="Times New Roman" pitchFamily="18" charset="0"/>
                <a:cs typeface="Times New Roman" pitchFamily="18" charset="0"/>
              </a:rPr>
              <a:t>сенсорное воспитание - </a:t>
            </a:r>
            <a:r>
              <a:rPr lang="ru-RU" sz="2400" dirty="0" smtClean="0">
                <a:ea typeface="Times New Roman" pitchFamily="18" charset="0"/>
                <a:cs typeface="Times New Roman" pitchFamily="18" charset="0"/>
              </a:rPr>
              <a:t>неотъемлемая </a:t>
            </a:r>
            <a:r>
              <a:rPr lang="ru-RU" sz="2400" dirty="0">
                <a:ea typeface="Times New Roman" pitchFamily="18" charset="0"/>
                <a:cs typeface="Times New Roman" pitchFamily="18" charset="0"/>
              </a:rPr>
              <a:t>часть любой детской деятельности. </a:t>
            </a:r>
            <a:endParaRPr lang="ru-RU" sz="2400" dirty="0" smtClean="0">
              <a:ea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cs typeface="Times New Roman" pitchFamily="18" charset="0"/>
              </a:rPr>
              <a:t> </a:t>
            </a:r>
            <a:r>
              <a:rPr lang="ru-RU" sz="2400" dirty="0" smtClean="0">
                <a:cs typeface="Times New Roman" pitchFamily="18" charset="0"/>
              </a:rPr>
              <a:t>  </a:t>
            </a:r>
            <a:r>
              <a:rPr lang="ru-RU" sz="2400" dirty="0" smtClean="0"/>
              <a:t>Существует </a:t>
            </a:r>
            <a:r>
              <a:rPr lang="ru-RU" sz="2400" dirty="0"/>
              <a:t>пять сенсорных систем, с помощью которых человек познает мир: зрение, слух, осязание, обоняние, вкус. </a:t>
            </a:r>
            <a:endParaRPr lang="ru-RU" sz="2400" dirty="0" smtClean="0">
              <a:ea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/>
              <a:t>   Сенсорное </a:t>
            </a:r>
            <a:r>
              <a:rPr lang="ru-RU" sz="2400" dirty="0"/>
              <a:t>развитие ребенка - это развитие его восприятия и формирование представлений о внешних свойствах предметов: их форме, цвете, величине, положении в пространстве, а также запахе, вкусе и т. п. </a:t>
            </a:r>
            <a:r>
              <a:rPr lang="ru-RU" sz="2400" dirty="0" smtClean="0"/>
              <a:t>   </a:t>
            </a:r>
          </a:p>
          <a:p>
            <a:r>
              <a:rPr lang="ru-RU" sz="2400" dirty="0"/>
              <a:t> </a:t>
            </a:r>
            <a:r>
              <a:rPr lang="ru-RU" sz="2400" dirty="0" smtClean="0"/>
              <a:t>  </a:t>
            </a:r>
            <a:endParaRPr lang="ru-RU" dirty="0"/>
          </a:p>
        </p:txBody>
      </p:sp>
      <p:pic>
        <p:nvPicPr>
          <p:cNvPr id="3" name="Объект 3" descr="f522e4ab35cc20689189bf55b1a84ee5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 rot="19821549">
            <a:off x="7089439" y="5169774"/>
            <a:ext cx="1495425" cy="1057275"/>
          </a:xfrm>
          <a:prstGeom prst="rect">
            <a:avLst/>
          </a:prstGeom>
        </p:spPr>
      </p:pic>
      <p:pic>
        <p:nvPicPr>
          <p:cNvPr id="4" name="Рисунок 3" descr="0_87539_d7d5e5a5_XL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83568" y="4795164"/>
            <a:ext cx="1889402" cy="1753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4143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itl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ext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itl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ext"/>
</p:tagLst>
</file>

<file path=ppt/theme/theme1.xml><?xml version="1.0" encoding="utf-8"?>
<a:theme xmlns:a="http://schemas.openxmlformats.org/drawingml/2006/main" name="01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Тема Offic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CC00"/>
        </a:lt1>
        <a:dk2>
          <a:srgbClr val="000000"/>
        </a:dk2>
        <a:lt2>
          <a:srgbClr val="CCCCCC"/>
        </a:lt2>
        <a:accent1>
          <a:srgbClr val="A18100"/>
        </a:accent1>
        <a:accent2>
          <a:srgbClr val="916D00"/>
        </a:accent2>
        <a:accent3>
          <a:srgbClr val="FFE2AA"/>
        </a:accent3>
        <a:accent4>
          <a:srgbClr val="000000"/>
        </a:accent4>
        <a:accent5>
          <a:srgbClr val="CDC1AA"/>
        </a:accent5>
        <a:accent6>
          <a:srgbClr val="836200"/>
        </a:accent6>
        <a:hlink>
          <a:srgbClr val="735C00"/>
        </a:hlink>
        <a:folHlink>
          <a:srgbClr val="6652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CC00"/>
        </a:lt1>
        <a:dk2>
          <a:srgbClr val="000000"/>
        </a:dk2>
        <a:lt2>
          <a:srgbClr val="CCCCCC"/>
        </a:lt2>
        <a:accent1>
          <a:srgbClr val="A66708"/>
        </a:accent1>
        <a:accent2>
          <a:srgbClr val="6E6E00"/>
        </a:accent2>
        <a:accent3>
          <a:srgbClr val="FFE2AA"/>
        </a:accent3>
        <a:accent4>
          <a:srgbClr val="000000"/>
        </a:accent4>
        <a:accent5>
          <a:srgbClr val="D0B8AA"/>
        </a:accent5>
        <a:accent6>
          <a:srgbClr val="636300"/>
        </a:accent6>
        <a:hlink>
          <a:srgbClr val="6E5800"/>
        </a:hlink>
        <a:folHlink>
          <a:srgbClr val="2B591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CC00"/>
        </a:lt1>
        <a:dk2>
          <a:srgbClr val="000000"/>
        </a:dk2>
        <a:lt2>
          <a:srgbClr val="CCCCCC"/>
        </a:lt2>
        <a:accent1>
          <a:srgbClr val="3D6399"/>
        </a:accent1>
        <a:accent2>
          <a:srgbClr val="735C00"/>
        </a:accent2>
        <a:accent3>
          <a:srgbClr val="FFE2AA"/>
        </a:accent3>
        <a:accent4>
          <a:srgbClr val="000000"/>
        </a:accent4>
        <a:accent5>
          <a:srgbClr val="AFB7CA"/>
        </a:accent5>
        <a:accent6>
          <a:srgbClr val="685300"/>
        </a:accent6>
        <a:hlink>
          <a:srgbClr val="913A5C"/>
        </a:hlink>
        <a:folHlink>
          <a:srgbClr val="57427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CC00"/>
        </a:lt1>
        <a:dk2>
          <a:srgbClr val="000000"/>
        </a:dk2>
        <a:lt2>
          <a:srgbClr val="CCCCCC"/>
        </a:lt2>
        <a:accent1>
          <a:srgbClr val="198019"/>
        </a:accent1>
        <a:accent2>
          <a:srgbClr val="994545"/>
        </a:accent2>
        <a:accent3>
          <a:srgbClr val="FFE2AA"/>
        </a:accent3>
        <a:accent4>
          <a:srgbClr val="000000"/>
        </a:accent4>
        <a:accent5>
          <a:srgbClr val="ABC0AB"/>
        </a:accent5>
        <a:accent6>
          <a:srgbClr val="8A3E3E"/>
        </a:accent6>
        <a:hlink>
          <a:srgbClr val="574E85"/>
        </a:hlink>
        <a:folHlink>
          <a:srgbClr val="6652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A18100"/>
        </a:accent1>
        <a:accent2>
          <a:srgbClr val="916D00"/>
        </a:accent2>
        <a:accent3>
          <a:srgbClr val="FFFFFF"/>
        </a:accent3>
        <a:accent4>
          <a:srgbClr val="000000"/>
        </a:accent4>
        <a:accent5>
          <a:srgbClr val="CDC1AA"/>
        </a:accent5>
        <a:accent6>
          <a:srgbClr val="836200"/>
        </a:accent6>
        <a:hlink>
          <a:srgbClr val="735C00"/>
        </a:hlink>
        <a:folHlink>
          <a:srgbClr val="6652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A66708"/>
        </a:accent1>
        <a:accent2>
          <a:srgbClr val="6E6E00"/>
        </a:accent2>
        <a:accent3>
          <a:srgbClr val="FFFFFF"/>
        </a:accent3>
        <a:accent4>
          <a:srgbClr val="000000"/>
        </a:accent4>
        <a:accent5>
          <a:srgbClr val="D0B8AA"/>
        </a:accent5>
        <a:accent6>
          <a:srgbClr val="636300"/>
        </a:accent6>
        <a:hlink>
          <a:srgbClr val="6E5800"/>
        </a:hlink>
        <a:folHlink>
          <a:srgbClr val="2B591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8F8F8"/>
        </a:lt1>
        <a:dk2>
          <a:srgbClr val="000000"/>
        </a:dk2>
        <a:lt2>
          <a:srgbClr val="CCCCCC"/>
        </a:lt2>
        <a:accent1>
          <a:srgbClr val="3D6399"/>
        </a:accent1>
        <a:accent2>
          <a:srgbClr val="735C00"/>
        </a:accent2>
        <a:accent3>
          <a:srgbClr val="FBFBFB"/>
        </a:accent3>
        <a:accent4>
          <a:srgbClr val="000000"/>
        </a:accent4>
        <a:accent5>
          <a:srgbClr val="AFB7CA"/>
        </a:accent5>
        <a:accent6>
          <a:srgbClr val="685300"/>
        </a:accent6>
        <a:hlink>
          <a:srgbClr val="913A5C"/>
        </a:hlink>
        <a:folHlink>
          <a:srgbClr val="57427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198019"/>
        </a:accent1>
        <a:accent2>
          <a:srgbClr val="994545"/>
        </a:accent2>
        <a:accent3>
          <a:srgbClr val="FFFFFF"/>
        </a:accent3>
        <a:accent4>
          <a:srgbClr val="000000"/>
        </a:accent4>
        <a:accent5>
          <a:srgbClr val="ABC0AB"/>
        </a:accent5>
        <a:accent6>
          <a:srgbClr val="8A3E3E"/>
        </a:accent6>
        <a:hlink>
          <a:srgbClr val="574E85"/>
        </a:hlink>
        <a:folHlink>
          <a:srgbClr val="6652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1_Default Design 2">
      <a:dk1>
        <a:srgbClr val="000000"/>
      </a:dk1>
      <a:lt1>
        <a:srgbClr val="FFCC00"/>
      </a:lt1>
      <a:dk2>
        <a:srgbClr val="000000"/>
      </a:dk2>
      <a:lt2>
        <a:srgbClr val="CCCCCC"/>
      </a:lt2>
      <a:accent1>
        <a:srgbClr val="A66708"/>
      </a:accent1>
      <a:accent2>
        <a:srgbClr val="6E6E00"/>
      </a:accent2>
      <a:accent3>
        <a:srgbClr val="FFE2AA"/>
      </a:accent3>
      <a:accent4>
        <a:srgbClr val="000000"/>
      </a:accent4>
      <a:accent5>
        <a:srgbClr val="D0B8AA"/>
      </a:accent5>
      <a:accent6>
        <a:srgbClr val="636300"/>
      </a:accent6>
      <a:hlink>
        <a:srgbClr val="6E5800"/>
      </a:hlink>
      <a:folHlink>
        <a:srgbClr val="2B5912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CC00"/>
        </a:lt1>
        <a:dk2>
          <a:srgbClr val="000000"/>
        </a:dk2>
        <a:lt2>
          <a:srgbClr val="CCCCCC"/>
        </a:lt2>
        <a:accent1>
          <a:srgbClr val="A18100"/>
        </a:accent1>
        <a:accent2>
          <a:srgbClr val="916D00"/>
        </a:accent2>
        <a:accent3>
          <a:srgbClr val="FFE2AA"/>
        </a:accent3>
        <a:accent4>
          <a:srgbClr val="000000"/>
        </a:accent4>
        <a:accent5>
          <a:srgbClr val="CDC1AA"/>
        </a:accent5>
        <a:accent6>
          <a:srgbClr val="836200"/>
        </a:accent6>
        <a:hlink>
          <a:srgbClr val="735C00"/>
        </a:hlink>
        <a:folHlink>
          <a:srgbClr val="6652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CC00"/>
        </a:lt1>
        <a:dk2>
          <a:srgbClr val="000000"/>
        </a:dk2>
        <a:lt2>
          <a:srgbClr val="CCCCCC"/>
        </a:lt2>
        <a:accent1>
          <a:srgbClr val="A66708"/>
        </a:accent1>
        <a:accent2>
          <a:srgbClr val="6E6E00"/>
        </a:accent2>
        <a:accent3>
          <a:srgbClr val="FFE2AA"/>
        </a:accent3>
        <a:accent4>
          <a:srgbClr val="000000"/>
        </a:accent4>
        <a:accent5>
          <a:srgbClr val="D0B8AA"/>
        </a:accent5>
        <a:accent6>
          <a:srgbClr val="636300"/>
        </a:accent6>
        <a:hlink>
          <a:srgbClr val="6E5800"/>
        </a:hlink>
        <a:folHlink>
          <a:srgbClr val="2B591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CC00"/>
        </a:lt1>
        <a:dk2>
          <a:srgbClr val="000000"/>
        </a:dk2>
        <a:lt2>
          <a:srgbClr val="CCCCCC"/>
        </a:lt2>
        <a:accent1>
          <a:srgbClr val="3D6399"/>
        </a:accent1>
        <a:accent2>
          <a:srgbClr val="735C00"/>
        </a:accent2>
        <a:accent3>
          <a:srgbClr val="FFE2AA"/>
        </a:accent3>
        <a:accent4>
          <a:srgbClr val="000000"/>
        </a:accent4>
        <a:accent5>
          <a:srgbClr val="AFB7CA"/>
        </a:accent5>
        <a:accent6>
          <a:srgbClr val="685300"/>
        </a:accent6>
        <a:hlink>
          <a:srgbClr val="913A5C"/>
        </a:hlink>
        <a:folHlink>
          <a:srgbClr val="57427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CC00"/>
        </a:lt1>
        <a:dk2>
          <a:srgbClr val="000000"/>
        </a:dk2>
        <a:lt2>
          <a:srgbClr val="CCCCCC"/>
        </a:lt2>
        <a:accent1>
          <a:srgbClr val="198019"/>
        </a:accent1>
        <a:accent2>
          <a:srgbClr val="994545"/>
        </a:accent2>
        <a:accent3>
          <a:srgbClr val="FFE2AA"/>
        </a:accent3>
        <a:accent4>
          <a:srgbClr val="000000"/>
        </a:accent4>
        <a:accent5>
          <a:srgbClr val="ABC0AB"/>
        </a:accent5>
        <a:accent6>
          <a:srgbClr val="8A3E3E"/>
        </a:accent6>
        <a:hlink>
          <a:srgbClr val="574E85"/>
        </a:hlink>
        <a:folHlink>
          <a:srgbClr val="6652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A18100"/>
        </a:accent1>
        <a:accent2>
          <a:srgbClr val="916D00"/>
        </a:accent2>
        <a:accent3>
          <a:srgbClr val="FFFFFF"/>
        </a:accent3>
        <a:accent4>
          <a:srgbClr val="000000"/>
        </a:accent4>
        <a:accent5>
          <a:srgbClr val="CDC1AA"/>
        </a:accent5>
        <a:accent6>
          <a:srgbClr val="836200"/>
        </a:accent6>
        <a:hlink>
          <a:srgbClr val="735C00"/>
        </a:hlink>
        <a:folHlink>
          <a:srgbClr val="6652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A66708"/>
        </a:accent1>
        <a:accent2>
          <a:srgbClr val="6E6E00"/>
        </a:accent2>
        <a:accent3>
          <a:srgbClr val="FFFFFF"/>
        </a:accent3>
        <a:accent4>
          <a:srgbClr val="000000"/>
        </a:accent4>
        <a:accent5>
          <a:srgbClr val="D0B8AA"/>
        </a:accent5>
        <a:accent6>
          <a:srgbClr val="636300"/>
        </a:accent6>
        <a:hlink>
          <a:srgbClr val="6E5800"/>
        </a:hlink>
        <a:folHlink>
          <a:srgbClr val="2B591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8F8F8"/>
        </a:lt1>
        <a:dk2>
          <a:srgbClr val="000000"/>
        </a:dk2>
        <a:lt2>
          <a:srgbClr val="CCCCCC"/>
        </a:lt2>
        <a:accent1>
          <a:srgbClr val="3D6399"/>
        </a:accent1>
        <a:accent2>
          <a:srgbClr val="735C00"/>
        </a:accent2>
        <a:accent3>
          <a:srgbClr val="FBFBFB"/>
        </a:accent3>
        <a:accent4>
          <a:srgbClr val="000000"/>
        </a:accent4>
        <a:accent5>
          <a:srgbClr val="AFB7CA"/>
        </a:accent5>
        <a:accent6>
          <a:srgbClr val="685300"/>
        </a:accent6>
        <a:hlink>
          <a:srgbClr val="913A5C"/>
        </a:hlink>
        <a:folHlink>
          <a:srgbClr val="57427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198019"/>
        </a:accent1>
        <a:accent2>
          <a:srgbClr val="994545"/>
        </a:accent2>
        <a:accent3>
          <a:srgbClr val="FFFFFF"/>
        </a:accent3>
        <a:accent4>
          <a:srgbClr val="000000"/>
        </a:accent4>
        <a:accent5>
          <a:srgbClr val="ABC0AB"/>
        </a:accent5>
        <a:accent6>
          <a:srgbClr val="8A3E3E"/>
        </a:accent6>
        <a:hlink>
          <a:srgbClr val="574E85"/>
        </a:hlink>
        <a:folHlink>
          <a:srgbClr val="6652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01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Тема Offic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CC00"/>
        </a:lt1>
        <a:dk2>
          <a:srgbClr val="000000"/>
        </a:dk2>
        <a:lt2>
          <a:srgbClr val="CCCCCC"/>
        </a:lt2>
        <a:accent1>
          <a:srgbClr val="A18100"/>
        </a:accent1>
        <a:accent2>
          <a:srgbClr val="916D00"/>
        </a:accent2>
        <a:accent3>
          <a:srgbClr val="FFE2AA"/>
        </a:accent3>
        <a:accent4>
          <a:srgbClr val="000000"/>
        </a:accent4>
        <a:accent5>
          <a:srgbClr val="CDC1AA"/>
        </a:accent5>
        <a:accent6>
          <a:srgbClr val="836200"/>
        </a:accent6>
        <a:hlink>
          <a:srgbClr val="735C00"/>
        </a:hlink>
        <a:folHlink>
          <a:srgbClr val="6652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CC00"/>
        </a:lt1>
        <a:dk2>
          <a:srgbClr val="000000"/>
        </a:dk2>
        <a:lt2>
          <a:srgbClr val="CCCCCC"/>
        </a:lt2>
        <a:accent1>
          <a:srgbClr val="A66708"/>
        </a:accent1>
        <a:accent2>
          <a:srgbClr val="6E6E00"/>
        </a:accent2>
        <a:accent3>
          <a:srgbClr val="FFE2AA"/>
        </a:accent3>
        <a:accent4>
          <a:srgbClr val="000000"/>
        </a:accent4>
        <a:accent5>
          <a:srgbClr val="D0B8AA"/>
        </a:accent5>
        <a:accent6>
          <a:srgbClr val="636300"/>
        </a:accent6>
        <a:hlink>
          <a:srgbClr val="6E5800"/>
        </a:hlink>
        <a:folHlink>
          <a:srgbClr val="2B591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CC00"/>
        </a:lt1>
        <a:dk2>
          <a:srgbClr val="000000"/>
        </a:dk2>
        <a:lt2>
          <a:srgbClr val="CCCCCC"/>
        </a:lt2>
        <a:accent1>
          <a:srgbClr val="3D6399"/>
        </a:accent1>
        <a:accent2>
          <a:srgbClr val="735C00"/>
        </a:accent2>
        <a:accent3>
          <a:srgbClr val="FFE2AA"/>
        </a:accent3>
        <a:accent4>
          <a:srgbClr val="000000"/>
        </a:accent4>
        <a:accent5>
          <a:srgbClr val="AFB7CA"/>
        </a:accent5>
        <a:accent6>
          <a:srgbClr val="685300"/>
        </a:accent6>
        <a:hlink>
          <a:srgbClr val="913A5C"/>
        </a:hlink>
        <a:folHlink>
          <a:srgbClr val="57427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CC00"/>
        </a:lt1>
        <a:dk2>
          <a:srgbClr val="000000"/>
        </a:dk2>
        <a:lt2>
          <a:srgbClr val="CCCCCC"/>
        </a:lt2>
        <a:accent1>
          <a:srgbClr val="198019"/>
        </a:accent1>
        <a:accent2>
          <a:srgbClr val="994545"/>
        </a:accent2>
        <a:accent3>
          <a:srgbClr val="FFE2AA"/>
        </a:accent3>
        <a:accent4>
          <a:srgbClr val="000000"/>
        </a:accent4>
        <a:accent5>
          <a:srgbClr val="ABC0AB"/>
        </a:accent5>
        <a:accent6>
          <a:srgbClr val="8A3E3E"/>
        </a:accent6>
        <a:hlink>
          <a:srgbClr val="574E85"/>
        </a:hlink>
        <a:folHlink>
          <a:srgbClr val="6652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A18100"/>
        </a:accent1>
        <a:accent2>
          <a:srgbClr val="916D00"/>
        </a:accent2>
        <a:accent3>
          <a:srgbClr val="FFFFFF"/>
        </a:accent3>
        <a:accent4>
          <a:srgbClr val="000000"/>
        </a:accent4>
        <a:accent5>
          <a:srgbClr val="CDC1AA"/>
        </a:accent5>
        <a:accent6>
          <a:srgbClr val="836200"/>
        </a:accent6>
        <a:hlink>
          <a:srgbClr val="735C00"/>
        </a:hlink>
        <a:folHlink>
          <a:srgbClr val="6652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A66708"/>
        </a:accent1>
        <a:accent2>
          <a:srgbClr val="6E6E00"/>
        </a:accent2>
        <a:accent3>
          <a:srgbClr val="FFFFFF"/>
        </a:accent3>
        <a:accent4>
          <a:srgbClr val="000000"/>
        </a:accent4>
        <a:accent5>
          <a:srgbClr val="D0B8AA"/>
        </a:accent5>
        <a:accent6>
          <a:srgbClr val="636300"/>
        </a:accent6>
        <a:hlink>
          <a:srgbClr val="6E5800"/>
        </a:hlink>
        <a:folHlink>
          <a:srgbClr val="2B591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8F8F8"/>
        </a:lt1>
        <a:dk2>
          <a:srgbClr val="000000"/>
        </a:dk2>
        <a:lt2>
          <a:srgbClr val="CCCCCC"/>
        </a:lt2>
        <a:accent1>
          <a:srgbClr val="3D6399"/>
        </a:accent1>
        <a:accent2>
          <a:srgbClr val="735C00"/>
        </a:accent2>
        <a:accent3>
          <a:srgbClr val="FBFBFB"/>
        </a:accent3>
        <a:accent4>
          <a:srgbClr val="000000"/>
        </a:accent4>
        <a:accent5>
          <a:srgbClr val="AFB7CA"/>
        </a:accent5>
        <a:accent6>
          <a:srgbClr val="685300"/>
        </a:accent6>
        <a:hlink>
          <a:srgbClr val="913A5C"/>
        </a:hlink>
        <a:folHlink>
          <a:srgbClr val="57427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198019"/>
        </a:accent1>
        <a:accent2>
          <a:srgbClr val="994545"/>
        </a:accent2>
        <a:accent3>
          <a:srgbClr val="FFFFFF"/>
        </a:accent3>
        <a:accent4>
          <a:srgbClr val="000000"/>
        </a:accent4>
        <a:accent5>
          <a:srgbClr val="ABC0AB"/>
        </a:accent5>
        <a:accent6>
          <a:srgbClr val="8A3E3E"/>
        </a:accent6>
        <a:hlink>
          <a:srgbClr val="574E85"/>
        </a:hlink>
        <a:folHlink>
          <a:srgbClr val="6652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Default Design">
  <a:themeElements>
    <a:clrScheme name="1_Default Design 2">
      <a:dk1>
        <a:srgbClr val="000000"/>
      </a:dk1>
      <a:lt1>
        <a:srgbClr val="FFCC00"/>
      </a:lt1>
      <a:dk2>
        <a:srgbClr val="000000"/>
      </a:dk2>
      <a:lt2>
        <a:srgbClr val="CCCCCC"/>
      </a:lt2>
      <a:accent1>
        <a:srgbClr val="A66708"/>
      </a:accent1>
      <a:accent2>
        <a:srgbClr val="6E6E00"/>
      </a:accent2>
      <a:accent3>
        <a:srgbClr val="FFE2AA"/>
      </a:accent3>
      <a:accent4>
        <a:srgbClr val="000000"/>
      </a:accent4>
      <a:accent5>
        <a:srgbClr val="D0B8AA"/>
      </a:accent5>
      <a:accent6>
        <a:srgbClr val="636300"/>
      </a:accent6>
      <a:hlink>
        <a:srgbClr val="6E5800"/>
      </a:hlink>
      <a:folHlink>
        <a:srgbClr val="2B5912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CC00"/>
        </a:lt1>
        <a:dk2>
          <a:srgbClr val="000000"/>
        </a:dk2>
        <a:lt2>
          <a:srgbClr val="CCCCCC"/>
        </a:lt2>
        <a:accent1>
          <a:srgbClr val="A18100"/>
        </a:accent1>
        <a:accent2>
          <a:srgbClr val="916D00"/>
        </a:accent2>
        <a:accent3>
          <a:srgbClr val="FFE2AA"/>
        </a:accent3>
        <a:accent4>
          <a:srgbClr val="000000"/>
        </a:accent4>
        <a:accent5>
          <a:srgbClr val="CDC1AA"/>
        </a:accent5>
        <a:accent6>
          <a:srgbClr val="836200"/>
        </a:accent6>
        <a:hlink>
          <a:srgbClr val="735C00"/>
        </a:hlink>
        <a:folHlink>
          <a:srgbClr val="6652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CC00"/>
        </a:lt1>
        <a:dk2>
          <a:srgbClr val="000000"/>
        </a:dk2>
        <a:lt2>
          <a:srgbClr val="CCCCCC"/>
        </a:lt2>
        <a:accent1>
          <a:srgbClr val="A66708"/>
        </a:accent1>
        <a:accent2>
          <a:srgbClr val="6E6E00"/>
        </a:accent2>
        <a:accent3>
          <a:srgbClr val="FFE2AA"/>
        </a:accent3>
        <a:accent4>
          <a:srgbClr val="000000"/>
        </a:accent4>
        <a:accent5>
          <a:srgbClr val="D0B8AA"/>
        </a:accent5>
        <a:accent6>
          <a:srgbClr val="636300"/>
        </a:accent6>
        <a:hlink>
          <a:srgbClr val="6E5800"/>
        </a:hlink>
        <a:folHlink>
          <a:srgbClr val="2B591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CC00"/>
        </a:lt1>
        <a:dk2>
          <a:srgbClr val="000000"/>
        </a:dk2>
        <a:lt2>
          <a:srgbClr val="CCCCCC"/>
        </a:lt2>
        <a:accent1>
          <a:srgbClr val="3D6399"/>
        </a:accent1>
        <a:accent2>
          <a:srgbClr val="735C00"/>
        </a:accent2>
        <a:accent3>
          <a:srgbClr val="FFE2AA"/>
        </a:accent3>
        <a:accent4>
          <a:srgbClr val="000000"/>
        </a:accent4>
        <a:accent5>
          <a:srgbClr val="AFB7CA"/>
        </a:accent5>
        <a:accent6>
          <a:srgbClr val="685300"/>
        </a:accent6>
        <a:hlink>
          <a:srgbClr val="913A5C"/>
        </a:hlink>
        <a:folHlink>
          <a:srgbClr val="57427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CC00"/>
        </a:lt1>
        <a:dk2>
          <a:srgbClr val="000000"/>
        </a:dk2>
        <a:lt2>
          <a:srgbClr val="CCCCCC"/>
        </a:lt2>
        <a:accent1>
          <a:srgbClr val="198019"/>
        </a:accent1>
        <a:accent2>
          <a:srgbClr val="994545"/>
        </a:accent2>
        <a:accent3>
          <a:srgbClr val="FFE2AA"/>
        </a:accent3>
        <a:accent4>
          <a:srgbClr val="000000"/>
        </a:accent4>
        <a:accent5>
          <a:srgbClr val="ABC0AB"/>
        </a:accent5>
        <a:accent6>
          <a:srgbClr val="8A3E3E"/>
        </a:accent6>
        <a:hlink>
          <a:srgbClr val="574E85"/>
        </a:hlink>
        <a:folHlink>
          <a:srgbClr val="6652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A18100"/>
        </a:accent1>
        <a:accent2>
          <a:srgbClr val="916D00"/>
        </a:accent2>
        <a:accent3>
          <a:srgbClr val="FFFFFF"/>
        </a:accent3>
        <a:accent4>
          <a:srgbClr val="000000"/>
        </a:accent4>
        <a:accent5>
          <a:srgbClr val="CDC1AA"/>
        </a:accent5>
        <a:accent6>
          <a:srgbClr val="836200"/>
        </a:accent6>
        <a:hlink>
          <a:srgbClr val="735C00"/>
        </a:hlink>
        <a:folHlink>
          <a:srgbClr val="6652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A66708"/>
        </a:accent1>
        <a:accent2>
          <a:srgbClr val="6E6E00"/>
        </a:accent2>
        <a:accent3>
          <a:srgbClr val="FFFFFF"/>
        </a:accent3>
        <a:accent4>
          <a:srgbClr val="000000"/>
        </a:accent4>
        <a:accent5>
          <a:srgbClr val="D0B8AA"/>
        </a:accent5>
        <a:accent6>
          <a:srgbClr val="636300"/>
        </a:accent6>
        <a:hlink>
          <a:srgbClr val="6E5800"/>
        </a:hlink>
        <a:folHlink>
          <a:srgbClr val="2B591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8F8F8"/>
        </a:lt1>
        <a:dk2>
          <a:srgbClr val="000000"/>
        </a:dk2>
        <a:lt2>
          <a:srgbClr val="CCCCCC"/>
        </a:lt2>
        <a:accent1>
          <a:srgbClr val="3D6399"/>
        </a:accent1>
        <a:accent2>
          <a:srgbClr val="735C00"/>
        </a:accent2>
        <a:accent3>
          <a:srgbClr val="FBFBFB"/>
        </a:accent3>
        <a:accent4>
          <a:srgbClr val="000000"/>
        </a:accent4>
        <a:accent5>
          <a:srgbClr val="AFB7CA"/>
        </a:accent5>
        <a:accent6>
          <a:srgbClr val="685300"/>
        </a:accent6>
        <a:hlink>
          <a:srgbClr val="913A5C"/>
        </a:hlink>
        <a:folHlink>
          <a:srgbClr val="57427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198019"/>
        </a:accent1>
        <a:accent2>
          <a:srgbClr val="994545"/>
        </a:accent2>
        <a:accent3>
          <a:srgbClr val="FFFFFF"/>
        </a:accent3>
        <a:accent4>
          <a:srgbClr val="000000"/>
        </a:accent4>
        <a:accent5>
          <a:srgbClr val="ABC0AB"/>
        </a:accent5>
        <a:accent6>
          <a:srgbClr val="8A3E3E"/>
        </a:accent6>
        <a:hlink>
          <a:srgbClr val="574E85"/>
        </a:hlink>
        <a:folHlink>
          <a:srgbClr val="6652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51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40</Template>
  <TotalTime>986</TotalTime>
  <Words>1390</Words>
  <Application>Microsoft Office PowerPoint</Application>
  <PresentationFormat>Экран (4:3)</PresentationFormat>
  <Paragraphs>79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23</vt:i4>
      </vt:variant>
    </vt:vector>
  </HeadingPairs>
  <TitlesOfParts>
    <vt:vector size="28" baseType="lpstr">
      <vt:lpstr>01</vt:lpstr>
      <vt:lpstr>1_Default Design</vt:lpstr>
      <vt:lpstr>1_01</vt:lpstr>
      <vt:lpstr>2_Default Design</vt:lpstr>
      <vt:lpstr>51</vt:lpstr>
      <vt:lpstr> «Познавательное развитие  как средство формирования речи детей с ОВЗ» </vt:lpstr>
      <vt:lpstr>Презентация PowerPoint</vt:lpstr>
      <vt:lpstr>Презентация PowerPoint</vt:lpstr>
      <vt:lpstr>Познавательно – речевое развитие  разделили на две самостоятельные области.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СПАСИБО ЗА  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«Развитие познавательных интересов у дошкольников»</dc:title>
  <dc:creator>Наталья</dc:creator>
  <cp:lastModifiedBy>Воспитатель</cp:lastModifiedBy>
  <cp:revision>100</cp:revision>
  <dcterms:created xsi:type="dcterms:W3CDTF">2015-03-16T19:23:25Z</dcterms:created>
  <dcterms:modified xsi:type="dcterms:W3CDTF">2020-02-26T16:47:13Z</dcterms:modified>
</cp:coreProperties>
</file>