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60" r:id="rId4"/>
    <p:sldId id="261" r:id="rId5"/>
    <p:sldId id="262" r:id="rId6"/>
    <p:sldId id="263" r:id="rId7"/>
    <p:sldId id="264" r:id="rId8"/>
    <p:sldId id="266" r:id="rId9"/>
    <p:sldId id="267" r:id="rId10"/>
    <p:sldId id="268" r:id="rId11"/>
    <p:sldId id="269" r:id="rId12"/>
    <p:sldId id="270" r:id="rId13"/>
    <p:sldId id="271" r:id="rId14"/>
    <p:sldId id="275" r:id="rId15"/>
    <p:sldId id="277" r:id="rId16"/>
    <p:sldId id="280" r:id="rId17"/>
    <p:sldId id="281" r:id="rId18"/>
    <p:sldId id="282" r:id="rId19"/>
    <p:sldId id="283" r:id="rId20"/>
    <p:sldId id="284" r:id="rId21"/>
    <p:sldId id="286" r:id="rId22"/>
    <p:sldId id="311" r:id="rId23"/>
    <p:sldId id="312" r:id="rId24"/>
    <p:sldId id="313" r:id="rId25"/>
    <p:sldId id="314" r:id="rId26"/>
    <p:sldId id="315" r:id="rId27"/>
    <p:sldId id="316" r:id="rId28"/>
    <p:sldId id="318" r:id="rId29"/>
    <p:sldId id="317" r:id="rId30"/>
    <p:sldId id="320" r:id="rId31"/>
    <p:sldId id="319" r:id="rId32"/>
    <p:sldId id="321" r:id="rId33"/>
    <p:sldId id="322" r:id="rId34"/>
    <p:sldId id="323" r:id="rId35"/>
    <p:sldId id="332" r:id="rId36"/>
    <p:sldId id="287" r:id="rId37"/>
    <p:sldId id="288" r:id="rId38"/>
    <p:sldId id="324" r:id="rId39"/>
    <p:sldId id="326" r:id="rId40"/>
    <p:sldId id="325" r:id="rId41"/>
    <p:sldId id="327" r:id="rId42"/>
    <p:sldId id="330" r:id="rId43"/>
    <p:sldId id="328" r:id="rId44"/>
    <p:sldId id="329" r:id="rId45"/>
    <p:sldId id="331" r:id="rId46"/>
    <p:sldId id="289" r:id="rId47"/>
    <p:sldId id="290" r:id="rId48"/>
    <p:sldId id="298" r:id="rId49"/>
    <p:sldId id="297" r:id="rId50"/>
    <p:sldId id="292" r:id="rId51"/>
    <p:sldId id="305" r:id="rId52"/>
    <p:sldId id="299" r:id="rId53"/>
    <p:sldId id="293" r:id="rId54"/>
    <p:sldId id="300" r:id="rId55"/>
    <p:sldId id="301" r:id="rId5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DF9608D-949F-4B4A-B4FA-885E4103D980}" type="datetimeFigureOut">
              <a:rPr lang="ru-RU" smtClean="0"/>
              <a:pPr/>
              <a:t>17.10.2018</a:t>
            </a:fld>
            <a:endParaRPr lang="ru-RU"/>
          </a:p>
        </p:txBody>
      </p:sp>
      <p:sp>
        <p:nvSpPr>
          <p:cNvPr id="5" name="Footer Placeholder 4"/>
          <p:cNvSpPr>
            <a:spLocks noGrp="1"/>
          </p:cNvSpPr>
          <p:nvPr>
            <p:ph type="ftr" sz="quarter" idx="11"/>
          </p:nvPr>
        </p:nvSpPr>
        <p:spPr>
          <a:xfrm>
            <a:off x="1371600" y="4323845"/>
            <a:ext cx="6400800" cy="365125"/>
          </a:xfrm>
        </p:spPr>
        <p:txBody>
          <a:bodyPr/>
          <a:lstStyle/>
          <a:p>
            <a:endParaRPr lang="ru-RU"/>
          </a:p>
        </p:txBody>
      </p:sp>
      <p:sp>
        <p:nvSpPr>
          <p:cNvPr id="6" name="Slide Number Placeholder 5"/>
          <p:cNvSpPr>
            <a:spLocks noGrp="1"/>
          </p:cNvSpPr>
          <p:nvPr>
            <p:ph type="sldNum" sz="quarter" idx="12"/>
          </p:nvPr>
        </p:nvSpPr>
        <p:spPr>
          <a:xfrm>
            <a:off x="8077200" y="1430866"/>
            <a:ext cx="2743200" cy="365125"/>
          </a:xfrm>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1457910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F9608D-949F-4B4A-B4FA-885E4103D980}" type="datetimeFigureOut">
              <a:rPr lang="ru-RU" smtClean="0"/>
              <a:pPr/>
              <a:t>17.10.2018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2702310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DF9608D-949F-4B4A-B4FA-885E4103D980}" type="datetimeFigureOut">
              <a:rPr lang="ru-RU" smtClean="0"/>
              <a:pPr/>
              <a:t>17.10.2018</a:t>
            </a:fld>
            <a:endParaRPr lang="ru-RU"/>
          </a:p>
        </p:txBody>
      </p:sp>
      <p:sp>
        <p:nvSpPr>
          <p:cNvPr id="6" name="Footer Placeholder 5"/>
          <p:cNvSpPr>
            <a:spLocks noGrp="1"/>
          </p:cNvSpPr>
          <p:nvPr>
            <p:ph type="ftr" sz="quarter" idx="11"/>
          </p:nvPr>
        </p:nvSpPr>
        <p:spPr>
          <a:xfrm>
            <a:off x="685800" y="379941"/>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3246285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DF9608D-949F-4B4A-B4FA-885E4103D980}" type="datetimeFigureOut">
              <a:rPr lang="ru-RU" smtClean="0"/>
              <a:pPr/>
              <a:t>17.10.2018</a:t>
            </a:fld>
            <a:endParaRPr lang="ru-RU"/>
          </a:p>
        </p:txBody>
      </p:sp>
      <p:sp>
        <p:nvSpPr>
          <p:cNvPr id="6" name="Footer Placeholder 5"/>
          <p:cNvSpPr>
            <a:spLocks noGrp="1"/>
          </p:cNvSpPr>
          <p:nvPr>
            <p:ph type="ftr" sz="quarter" idx="11"/>
          </p:nvPr>
        </p:nvSpPr>
        <p:spPr>
          <a:xfrm>
            <a:off x="685800" y="379941"/>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8621EB3D-4477-48E5-835A-F3CFAA196A56}" type="slidenum">
              <a:rPr lang="ru-RU" smtClean="0"/>
              <a:pPr/>
              <a:t>‹#›</a:t>
            </a:fld>
            <a:endParaRPr lang="ru-RU"/>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8978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DF9608D-949F-4B4A-B4FA-885E4103D980}" type="datetimeFigureOut">
              <a:rPr lang="ru-RU" smtClean="0"/>
              <a:pPr/>
              <a:t>17.10.2018</a:t>
            </a:fld>
            <a:endParaRPr lang="ru-RU"/>
          </a:p>
        </p:txBody>
      </p:sp>
      <p:sp>
        <p:nvSpPr>
          <p:cNvPr id="6" name="Footer Placeholder 5"/>
          <p:cNvSpPr>
            <a:spLocks noGrp="1"/>
          </p:cNvSpPr>
          <p:nvPr>
            <p:ph type="ftr" sz="quarter" idx="11"/>
          </p:nvPr>
        </p:nvSpPr>
        <p:spPr>
          <a:xfrm>
            <a:off x="685800" y="378883"/>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752837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DF9608D-949F-4B4A-B4FA-885E4103D980}" type="datetimeFigureOut">
              <a:rPr lang="ru-RU" smtClean="0"/>
              <a:pPr/>
              <a:t>17.10.2018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1542380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DF9608D-949F-4B4A-B4FA-885E4103D980}" type="datetimeFigureOut">
              <a:rPr lang="ru-RU" smtClean="0"/>
              <a:pPr/>
              <a:t>17.10.2018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1917074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F9608D-949F-4B4A-B4FA-885E4103D980}" type="datetimeFigureOut">
              <a:rPr lang="ru-RU" smtClean="0"/>
              <a:pPr/>
              <a:t>17.10.2018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568412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DF9608D-949F-4B4A-B4FA-885E4103D980}" type="datetimeFigureOut">
              <a:rPr lang="ru-RU" smtClean="0"/>
              <a:pPr/>
              <a:t>17.10.2018</a:t>
            </a:fld>
            <a:endParaRPr lang="ru-RU"/>
          </a:p>
        </p:txBody>
      </p:sp>
      <p:sp>
        <p:nvSpPr>
          <p:cNvPr id="5" name="Footer Placeholder 4"/>
          <p:cNvSpPr>
            <a:spLocks noGrp="1"/>
          </p:cNvSpPr>
          <p:nvPr>
            <p:ph type="ftr" sz="quarter" idx="11"/>
          </p:nvPr>
        </p:nvSpPr>
        <p:spPr>
          <a:xfrm>
            <a:off x="685800" y="381000"/>
            <a:ext cx="6991492" cy="365125"/>
          </a:xfrm>
        </p:spPr>
        <p:txBody>
          <a:bodyPr/>
          <a:lstStyle/>
          <a:p>
            <a:endParaRPr lang="ru-RU"/>
          </a:p>
        </p:txBody>
      </p:sp>
      <p:sp>
        <p:nvSpPr>
          <p:cNvPr id="6" name="Slide Number Placeholder 5"/>
          <p:cNvSpPr>
            <a:spLocks noGrp="1"/>
          </p:cNvSpPr>
          <p:nvPr>
            <p:ph type="sldNum" sz="quarter" idx="12"/>
          </p:nvPr>
        </p:nvSpPr>
        <p:spPr>
          <a:xfrm>
            <a:off x="10862452" y="381000"/>
            <a:ext cx="643748" cy="365125"/>
          </a:xfrm>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1643346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F9608D-949F-4B4A-B4FA-885E4103D980}" type="datetimeFigureOut">
              <a:rPr lang="ru-RU" smtClean="0"/>
              <a:pPr/>
              <a:t>17.10.2018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174240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DF9608D-949F-4B4A-B4FA-885E4103D980}" type="datetimeFigureOut">
              <a:rPr lang="ru-RU" smtClean="0"/>
              <a:pPr/>
              <a:t>17.10.2018</a:t>
            </a:fld>
            <a:endParaRPr lang="ru-RU"/>
          </a:p>
        </p:txBody>
      </p:sp>
      <p:sp>
        <p:nvSpPr>
          <p:cNvPr id="5" name="Footer Placeholder 4"/>
          <p:cNvSpPr>
            <a:spLocks noGrp="1"/>
          </p:cNvSpPr>
          <p:nvPr>
            <p:ph type="ftr" sz="quarter" idx="11"/>
          </p:nvPr>
        </p:nvSpPr>
        <p:spPr>
          <a:xfrm>
            <a:off x="685800" y="381001"/>
            <a:ext cx="6991492" cy="364065"/>
          </a:xfrm>
        </p:spPr>
        <p:txBody>
          <a:bodyPr/>
          <a:lstStyle/>
          <a:p>
            <a:endParaRPr lang="ru-RU"/>
          </a:p>
        </p:txBody>
      </p:sp>
      <p:sp>
        <p:nvSpPr>
          <p:cNvPr id="6" name="Slide Number Placeholder 5"/>
          <p:cNvSpPr>
            <a:spLocks noGrp="1"/>
          </p:cNvSpPr>
          <p:nvPr>
            <p:ph type="sldNum" sz="quarter" idx="12"/>
          </p:nvPr>
        </p:nvSpPr>
        <p:spPr>
          <a:xfrm>
            <a:off x="10862452" y="381000"/>
            <a:ext cx="643748" cy="365125"/>
          </a:xfrm>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3434133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DF9608D-949F-4B4A-B4FA-885E4103D980}" type="datetimeFigureOut">
              <a:rPr lang="ru-RU" smtClean="0"/>
              <a:pPr/>
              <a:t>17.10.2018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1036928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5800" y="3132666"/>
            <a:ext cx="5311775" cy="30860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132666"/>
            <a:ext cx="5334000" cy="30860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DF9608D-949F-4B4A-B4FA-885E4103D980}" type="datetimeFigureOut">
              <a:rPr lang="ru-RU" smtClean="0"/>
              <a:pPr/>
              <a:t>17.10.2018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4040145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DF9608D-949F-4B4A-B4FA-885E4103D980}" type="datetimeFigureOut">
              <a:rPr lang="ru-RU" smtClean="0"/>
              <a:pPr/>
              <a:t>17.10.2018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276974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9608D-949F-4B4A-B4FA-885E4103D980}" type="datetimeFigureOut">
              <a:rPr lang="ru-RU" smtClean="0"/>
              <a:pPr/>
              <a:t>17.10.2018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173834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ru-RU" smtClean="0"/>
              <a:t>Образец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F9608D-949F-4B4A-B4FA-885E4103D980}" type="datetimeFigureOut">
              <a:rPr lang="ru-RU" smtClean="0"/>
              <a:pPr/>
              <a:t>17.10.2018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906185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F9608D-949F-4B4A-B4FA-885E4103D980}" type="datetimeFigureOut">
              <a:rPr lang="ru-RU" smtClean="0"/>
              <a:pPr/>
              <a:t>17.10.2018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621EB3D-4477-48E5-835A-F3CFAA196A56}" type="slidenum">
              <a:rPr lang="ru-RU" smtClean="0"/>
              <a:pPr/>
              <a:t>‹#›</a:t>
            </a:fld>
            <a:endParaRPr lang="ru-RU"/>
          </a:p>
        </p:txBody>
      </p:sp>
    </p:spTree>
    <p:extLst>
      <p:ext uri="{BB962C8B-B14F-4D97-AF65-F5344CB8AC3E}">
        <p14:creationId xmlns:p14="http://schemas.microsoft.com/office/powerpoint/2010/main" val="1731921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bg1"/>
          </a:fgClr>
          <a:bgClr>
            <a:srgbClr val="FFFF00"/>
          </a:bgClr>
        </a:pattFill>
        <a:effectLst/>
      </p:bgPr>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DF9608D-949F-4B4A-B4FA-885E4103D980}" type="datetimeFigureOut">
              <a:rPr lang="ru-RU" smtClean="0"/>
              <a:pPr/>
              <a:t>17.10.2018</a:t>
            </a:fld>
            <a:endParaRPr lang="ru-RU"/>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621EB3D-4477-48E5-835A-F3CFAA196A56}" type="slidenum">
              <a:rPr lang="ru-RU" smtClean="0"/>
              <a:pPr/>
              <a:t>‹#›</a:t>
            </a:fld>
            <a:endParaRPr lang="ru-RU"/>
          </a:p>
        </p:txBody>
      </p:sp>
    </p:spTree>
    <p:extLst>
      <p:ext uri="{BB962C8B-B14F-4D97-AF65-F5344CB8AC3E}">
        <p14:creationId xmlns:p14="http://schemas.microsoft.com/office/powerpoint/2010/main" val="208843074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sub_0"/><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ivo.garant.ru/document?id=2440422&amp;sub=0" TargetMode="External"/><Relationship Id="rId2" Type="http://schemas.openxmlformats.org/officeDocument/2006/relationships/hyperlink" Target="http://ivo.garant.ru/document?id=10003000&amp;sub=0" TargetMode="External"/><Relationship Id="rId1" Type="http://schemas.openxmlformats.org/officeDocument/2006/relationships/slideLayout" Target="../slideLayouts/slideLayout2.xml"/><Relationship Id="rId4" Type="http://schemas.openxmlformats.org/officeDocument/2006/relationships/hyperlink" Target="http://ivo.garant.ru/document?id=2465085&amp;sub=0"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sub_1108"/><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sub_10000"/><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docs.cntd.ru/document/902389617"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3670" y="551146"/>
            <a:ext cx="10509338" cy="5448822"/>
          </a:xfrm>
        </p:spPr>
        <p:txBody>
          <a:bodyPr>
            <a:noAutofit/>
          </a:bodyPr>
          <a:lstStyle/>
          <a:p>
            <a:pPr algn="ctr"/>
            <a:r>
              <a:rPr lang="ru-RU" sz="2800" b="1" dirty="0" smtClean="0">
                <a:solidFill>
                  <a:srgbClr val="FF0000"/>
                </a:solidFill>
                <a:latin typeface="Times New Roman" panose="02020603050405020304" pitchFamily="18" charset="0"/>
                <a:cs typeface="Times New Roman" panose="02020603050405020304" pitchFamily="18" charset="0"/>
              </a:rPr>
              <a:t/>
            </a:r>
            <a:br>
              <a:rPr lang="ru-RU" sz="2800" b="1" dirty="0" smtClean="0">
                <a:solidFill>
                  <a:srgbClr val="FF0000"/>
                </a:solidFill>
                <a:latin typeface="Times New Roman" panose="02020603050405020304" pitchFamily="18" charset="0"/>
                <a:cs typeface="Times New Roman" panose="02020603050405020304" pitchFamily="18" charset="0"/>
              </a:rPr>
            </a:br>
            <a:r>
              <a:rPr lang="ru-RU" sz="2800" b="1" dirty="0" smtClean="0">
                <a:solidFill>
                  <a:srgbClr val="FF0000"/>
                </a:solidFill>
                <a:latin typeface="Times New Roman" panose="02020603050405020304" pitchFamily="18" charset="0"/>
                <a:cs typeface="Times New Roman" panose="02020603050405020304" pitchFamily="18" charset="0"/>
              </a:rPr>
              <a:t>Нормативно-правовая база,</a:t>
            </a:r>
            <a:br>
              <a:rPr lang="ru-RU" sz="2800" b="1" dirty="0" smtClean="0">
                <a:solidFill>
                  <a:srgbClr val="FF0000"/>
                </a:solidFill>
                <a:latin typeface="Times New Roman" panose="02020603050405020304" pitchFamily="18" charset="0"/>
                <a:cs typeface="Times New Roman" panose="02020603050405020304" pitchFamily="18" charset="0"/>
              </a:rPr>
            </a:br>
            <a:r>
              <a:rPr lang="ru-RU" sz="2800" b="1" dirty="0" smtClean="0">
                <a:solidFill>
                  <a:srgbClr val="FF0000"/>
                </a:solidFill>
                <a:latin typeface="Times New Roman" panose="02020603050405020304" pitchFamily="18" charset="0"/>
                <a:cs typeface="Times New Roman" panose="02020603050405020304" pitchFamily="18" charset="0"/>
              </a:rPr>
              <a:t> </a:t>
            </a:r>
            <a:br>
              <a:rPr lang="ru-RU" sz="2800" b="1" dirty="0" smtClean="0">
                <a:solidFill>
                  <a:srgbClr val="FF0000"/>
                </a:solidFill>
                <a:latin typeface="Times New Roman" panose="02020603050405020304" pitchFamily="18" charset="0"/>
                <a:cs typeface="Times New Roman" panose="02020603050405020304" pitchFamily="18" charset="0"/>
              </a:rPr>
            </a:br>
            <a:r>
              <a:rPr lang="ru-RU" sz="2800" b="1" dirty="0" smtClean="0">
                <a:solidFill>
                  <a:srgbClr val="FF0000"/>
                </a:solidFill>
                <a:latin typeface="Times New Roman" panose="02020603050405020304" pitchFamily="18" charset="0"/>
                <a:cs typeface="Times New Roman" panose="02020603050405020304" pitchFamily="18" charset="0"/>
              </a:rPr>
              <a:t>регламентирующая работу с детьми </a:t>
            </a:r>
            <a:br>
              <a:rPr lang="ru-RU" sz="2800" b="1" dirty="0" smtClean="0">
                <a:solidFill>
                  <a:srgbClr val="FF0000"/>
                </a:solidFill>
                <a:latin typeface="Times New Roman" panose="02020603050405020304" pitchFamily="18" charset="0"/>
                <a:cs typeface="Times New Roman" panose="02020603050405020304" pitchFamily="18" charset="0"/>
              </a:rPr>
            </a:br>
            <a:r>
              <a:rPr lang="ru-RU" sz="2800" b="1" dirty="0">
                <a:solidFill>
                  <a:srgbClr val="FF0000"/>
                </a:solidFill>
                <a:latin typeface="Times New Roman" panose="02020603050405020304" pitchFamily="18" charset="0"/>
                <a:cs typeface="Times New Roman" panose="02020603050405020304" pitchFamily="18" charset="0"/>
              </a:rPr>
              <a:t/>
            </a:r>
            <a:br>
              <a:rPr lang="ru-RU" sz="2800" b="1" dirty="0">
                <a:solidFill>
                  <a:srgbClr val="FF0000"/>
                </a:solidFill>
                <a:latin typeface="Times New Roman" panose="02020603050405020304" pitchFamily="18" charset="0"/>
                <a:cs typeface="Times New Roman" panose="02020603050405020304" pitchFamily="18" charset="0"/>
              </a:rPr>
            </a:br>
            <a:r>
              <a:rPr lang="ru-RU" sz="2800" b="1" dirty="0" smtClean="0">
                <a:solidFill>
                  <a:srgbClr val="FF0000"/>
                </a:solidFill>
                <a:latin typeface="Times New Roman" panose="02020603050405020304" pitchFamily="18" charset="0"/>
                <a:cs typeface="Times New Roman" panose="02020603050405020304" pitchFamily="18" charset="0"/>
              </a:rPr>
              <a:t>с ограниченными возможностями</a:t>
            </a:r>
            <a:br>
              <a:rPr lang="ru-RU" sz="2800" b="1" dirty="0" smtClean="0">
                <a:solidFill>
                  <a:srgbClr val="FF0000"/>
                </a:solidFill>
                <a:latin typeface="Times New Roman" panose="02020603050405020304" pitchFamily="18" charset="0"/>
                <a:cs typeface="Times New Roman" panose="02020603050405020304" pitchFamily="18" charset="0"/>
              </a:rPr>
            </a:br>
            <a:r>
              <a:rPr lang="ru-RU" sz="2800" b="1" dirty="0" smtClean="0">
                <a:solidFill>
                  <a:srgbClr val="FF0000"/>
                </a:solidFill>
                <a:latin typeface="Times New Roman" panose="02020603050405020304" pitchFamily="18" charset="0"/>
                <a:cs typeface="Times New Roman" panose="02020603050405020304" pitchFamily="18" charset="0"/>
              </a:rPr>
              <a:t> </a:t>
            </a:r>
            <a:br>
              <a:rPr lang="ru-RU" sz="2800" b="1" dirty="0" smtClean="0">
                <a:solidFill>
                  <a:srgbClr val="FF0000"/>
                </a:solidFill>
                <a:latin typeface="Times New Roman" panose="02020603050405020304" pitchFamily="18" charset="0"/>
                <a:cs typeface="Times New Roman" panose="02020603050405020304" pitchFamily="18" charset="0"/>
              </a:rPr>
            </a:br>
            <a:r>
              <a:rPr lang="ru-RU" sz="2800" b="1" dirty="0" smtClean="0">
                <a:solidFill>
                  <a:srgbClr val="FF0000"/>
                </a:solidFill>
                <a:latin typeface="Times New Roman" panose="02020603050405020304" pitchFamily="18" charset="0"/>
                <a:cs typeface="Times New Roman" panose="02020603050405020304" pitchFamily="18" charset="0"/>
              </a:rPr>
              <a:t>здоровья </a:t>
            </a:r>
            <a:br>
              <a:rPr lang="ru-RU" sz="2800" b="1" dirty="0" smtClean="0">
                <a:solidFill>
                  <a:srgbClr val="FF0000"/>
                </a:solidFill>
                <a:latin typeface="Times New Roman" panose="02020603050405020304" pitchFamily="18" charset="0"/>
                <a:cs typeface="Times New Roman" panose="02020603050405020304" pitchFamily="18" charset="0"/>
              </a:rPr>
            </a:br>
            <a:r>
              <a:rPr lang="ru-RU" sz="2800" b="1" dirty="0" smtClean="0">
                <a:solidFill>
                  <a:srgbClr val="FF0000"/>
                </a:solidFill>
                <a:latin typeface="Times New Roman" panose="02020603050405020304" pitchFamily="18" charset="0"/>
                <a:cs typeface="Times New Roman" panose="02020603050405020304" pitchFamily="18" charset="0"/>
              </a:rPr>
              <a:t> </a:t>
            </a:r>
            <a:br>
              <a:rPr lang="ru-RU" sz="2800" b="1" dirty="0" smtClean="0">
                <a:solidFill>
                  <a:srgbClr val="FF0000"/>
                </a:solidFill>
                <a:latin typeface="Times New Roman" panose="02020603050405020304" pitchFamily="18" charset="0"/>
                <a:cs typeface="Times New Roman" panose="02020603050405020304" pitchFamily="18" charset="0"/>
              </a:rPr>
            </a:br>
            <a:r>
              <a:rPr lang="ru-RU" sz="2800" b="1" dirty="0" smtClean="0">
                <a:solidFill>
                  <a:srgbClr val="FF0000"/>
                </a:solidFill>
                <a:latin typeface="Times New Roman" panose="02020603050405020304" pitchFamily="18" charset="0"/>
                <a:cs typeface="Times New Roman" panose="02020603050405020304" pitchFamily="18" charset="0"/>
              </a:rPr>
              <a:t>и детьми-инвалидами </a:t>
            </a:r>
            <a:br>
              <a:rPr lang="ru-RU" sz="2800" b="1" dirty="0" smtClean="0">
                <a:solidFill>
                  <a:srgbClr val="FF0000"/>
                </a:solidFill>
                <a:latin typeface="Times New Roman" panose="02020603050405020304" pitchFamily="18" charset="0"/>
                <a:cs typeface="Times New Roman" panose="02020603050405020304" pitchFamily="18" charset="0"/>
              </a:rPr>
            </a:br>
            <a:r>
              <a:rPr lang="ru-RU" sz="2800" b="1" dirty="0" smtClean="0">
                <a:solidFill>
                  <a:srgbClr val="FF0000"/>
                </a:solidFill>
                <a:latin typeface="Times New Roman" panose="02020603050405020304" pitchFamily="18" charset="0"/>
                <a:cs typeface="Times New Roman" panose="02020603050405020304" pitchFamily="18" charset="0"/>
              </a:rPr>
              <a:t/>
            </a:r>
            <a:br>
              <a:rPr lang="ru-RU" sz="2800" b="1" dirty="0" smtClean="0">
                <a:solidFill>
                  <a:srgbClr val="FF0000"/>
                </a:solidFill>
                <a:latin typeface="Times New Roman" panose="02020603050405020304" pitchFamily="18" charset="0"/>
                <a:cs typeface="Times New Roman" panose="02020603050405020304" pitchFamily="18" charset="0"/>
              </a:rPr>
            </a:br>
            <a:r>
              <a:rPr lang="ru-RU" sz="2800" b="1" dirty="0" smtClean="0">
                <a:solidFill>
                  <a:srgbClr val="FF0000"/>
                </a:solidFill>
                <a:latin typeface="Times New Roman" panose="02020603050405020304" pitchFamily="18" charset="0"/>
                <a:cs typeface="Times New Roman" panose="02020603050405020304" pitchFamily="18" charset="0"/>
              </a:rPr>
              <a:t>в МДОУ «Детский сад № 112».</a:t>
            </a:r>
            <a:br>
              <a:rPr lang="ru-RU" sz="2800" b="1" dirty="0" smtClean="0">
                <a:solidFill>
                  <a:srgbClr val="FF0000"/>
                </a:solidFill>
                <a:latin typeface="Times New Roman" panose="02020603050405020304" pitchFamily="18" charset="0"/>
                <a:cs typeface="Times New Roman" panose="02020603050405020304" pitchFamily="18" charset="0"/>
              </a:rPr>
            </a:br>
            <a:r>
              <a:rPr lang="ru-RU" sz="2800" b="1" dirty="0" smtClean="0">
                <a:solidFill>
                  <a:srgbClr val="FF0000"/>
                </a:solidFill>
                <a:latin typeface="Times New Roman" panose="02020603050405020304" pitchFamily="18" charset="0"/>
                <a:cs typeface="Times New Roman" panose="02020603050405020304" pitchFamily="18" charset="0"/>
              </a:rPr>
              <a:t/>
            </a:r>
            <a:br>
              <a:rPr lang="ru-RU" sz="2800" b="1" dirty="0" smtClean="0">
                <a:solidFill>
                  <a:srgbClr val="FF0000"/>
                </a:solidFill>
                <a:latin typeface="Times New Roman" panose="02020603050405020304" pitchFamily="18" charset="0"/>
                <a:cs typeface="Times New Roman" panose="02020603050405020304" pitchFamily="18" charset="0"/>
              </a:rPr>
            </a:br>
            <a:endParaRPr lang="ru-RU"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0343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0958" y="1427967"/>
            <a:ext cx="10820400" cy="5430033"/>
          </a:xfrm>
        </p:spPr>
        <p:txBody>
          <a:bodyPr>
            <a:normAutofit/>
          </a:bodyPr>
          <a:lstStyle/>
          <a:p>
            <a:pPr marL="0" indent="0" algn="ctr">
              <a:buNone/>
            </a:pPr>
            <a:r>
              <a:rPr lang="ru-RU" sz="3200" b="1" dirty="0" smtClean="0">
                <a:solidFill>
                  <a:srgbClr val="C00000"/>
                </a:solidFill>
                <a:latin typeface="Times New Roman" panose="02020603050405020304" pitchFamily="18" charset="0"/>
                <a:cs typeface="Times New Roman" panose="02020603050405020304" pitchFamily="18" charset="0"/>
              </a:rPr>
              <a:t>Федеральный государственный образовательный стандарт дошкольного образования (Утвержден приказом Министерства образования и науки РФ от 17.10.2013г. № 1155)</a:t>
            </a:r>
          </a:p>
          <a:p>
            <a:pPr marL="514350" indent="-514350" algn="ctr">
              <a:buAutoNum type="romanUcPeriod"/>
            </a:pPr>
            <a:r>
              <a:rPr lang="ru-RU" sz="2400" b="1" dirty="0" smtClean="0">
                <a:latin typeface="Times New Roman" panose="02020603050405020304" pitchFamily="18" charset="0"/>
                <a:cs typeface="Times New Roman" panose="02020603050405020304" pitchFamily="18" charset="0"/>
              </a:rPr>
              <a:t>ОБЩИЕ ПОЛОЖЕНИЯ</a:t>
            </a:r>
          </a:p>
          <a:p>
            <a:pPr marL="0" indent="0">
              <a:buNone/>
            </a:pPr>
            <a:r>
              <a:rPr lang="ru-RU" sz="2400" dirty="0" smtClean="0">
                <a:latin typeface="Times New Roman" panose="02020603050405020304" pitchFamily="18" charset="0"/>
                <a:cs typeface="Times New Roman" panose="02020603050405020304" pitchFamily="18" charset="0"/>
              </a:rPr>
              <a:t>   1.3</a:t>
            </a:r>
            <a:r>
              <a:rPr lang="ru-RU" sz="2400" dirty="0">
                <a:latin typeface="Times New Roman" panose="02020603050405020304" pitchFamily="18" charset="0"/>
                <a:cs typeface="Times New Roman" panose="02020603050405020304" pitchFamily="18" charset="0"/>
              </a:rPr>
              <a:t>. В Стандарте учитываются:</a:t>
            </a:r>
          </a:p>
          <a:p>
            <a:pPr marL="0" indent="0">
              <a:buNone/>
            </a:pPr>
            <a:r>
              <a:rPr lang="ru-RU" sz="2400" dirty="0">
                <a:latin typeface="Times New Roman" panose="02020603050405020304" pitchFamily="18" charset="0"/>
                <a:cs typeface="Times New Roman" panose="02020603050405020304" pitchFamily="18" charset="0"/>
              </a:rPr>
              <a:t>1) </a:t>
            </a:r>
            <a:r>
              <a:rPr lang="ru-RU" sz="2400" b="1" dirty="0">
                <a:latin typeface="Times New Roman" panose="02020603050405020304" pitchFamily="18" charset="0"/>
                <a:cs typeface="Times New Roman" panose="02020603050405020304" pitchFamily="18" charset="0"/>
              </a:rPr>
              <a:t>индивидуальные потребности </a:t>
            </a:r>
            <a:r>
              <a:rPr lang="ru-RU" sz="2400" dirty="0">
                <a:latin typeface="Times New Roman" panose="02020603050405020304" pitchFamily="18" charset="0"/>
                <a:cs typeface="Times New Roman" panose="02020603050405020304" pitchFamily="18" charset="0"/>
              </a:rPr>
              <a:t>ребенка, связанные с его </a:t>
            </a:r>
            <a:r>
              <a:rPr lang="ru-RU" sz="2400" b="1" dirty="0">
                <a:latin typeface="Times New Roman" panose="02020603050405020304" pitchFamily="18" charset="0"/>
                <a:cs typeface="Times New Roman" panose="02020603050405020304" pitchFamily="18" charset="0"/>
              </a:rPr>
              <a:t>жизненной ситуацией и состоянием здоровья</a:t>
            </a:r>
            <a:r>
              <a:rPr lang="ru-RU" sz="2400" dirty="0">
                <a:latin typeface="Times New Roman" panose="02020603050405020304" pitchFamily="18" charset="0"/>
                <a:cs typeface="Times New Roman" panose="02020603050405020304" pitchFamily="18" charset="0"/>
              </a:rPr>
              <a:t>, определяющие </a:t>
            </a:r>
            <a:r>
              <a:rPr lang="ru-RU" sz="2400" b="1" dirty="0">
                <a:latin typeface="Times New Roman" panose="02020603050405020304" pitchFamily="18" charset="0"/>
                <a:cs typeface="Times New Roman" panose="02020603050405020304" pitchFamily="18" charset="0"/>
              </a:rPr>
              <a:t>особые условия </a:t>
            </a:r>
            <a:r>
              <a:rPr lang="ru-RU" sz="2400" dirty="0">
                <a:latin typeface="Times New Roman" panose="02020603050405020304" pitchFamily="18" charset="0"/>
                <a:cs typeface="Times New Roman" panose="02020603050405020304" pitchFamily="18" charset="0"/>
              </a:rPr>
              <a:t>получения им образования (далее - особые образовательные потребности), </a:t>
            </a:r>
            <a:r>
              <a:rPr lang="ru-RU" sz="2400" b="1" dirty="0">
                <a:latin typeface="Times New Roman" panose="02020603050405020304" pitchFamily="18" charset="0"/>
                <a:cs typeface="Times New Roman" panose="02020603050405020304" pitchFamily="18" charset="0"/>
              </a:rPr>
              <a:t>индивидуальные потребности отдельных категорий детей, в том числе с </a:t>
            </a:r>
            <a:r>
              <a:rPr lang="ru-RU" sz="2400" b="1" dirty="0">
                <a:solidFill>
                  <a:srgbClr val="C00000"/>
                </a:solidFill>
                <a:latin typeface="Times New Roman" panose="02020603050405020304" pitchFamily="18" charset="0"/>
                <a:cs typeface="Times New Roman" panose="02020603050405020304" pitchFamily="18" charset="0"/>
              </a:rPr>
              <a:t>ограниченными возможностями </a:t>
            </a:r>
            <a:r>
              <a:rPr lang="ru-RU" sz="2400" b="1" dirty="0" smtClean="0">
                <a:solidFill>
                  <a:srgbClr val="C00000"/>
                </a:solidFill>
                <a:latin typeface="Times New Roman" panose="02020603050405020304" pitchFamily="18" charset="0"/>
                <a:cs typeface="Times New Roman" panose="02020603050405020304" pitchFamily="18" charset="0"/>
              </a:rPr>
              <a:t>здоровья.</a:t>
            </a:r>
            <a:endParaRPr lang="ru-RU" sz="2400" b="1" dirty="0">
              <a:solidFill>
                <a:srgbClr val="C00000"/>
              </a:solidFill>
              <a:latin typeface="Times New Roman" panose="02020603050405020304" pitchFamily="18" charset="0"/>
              <a:cs typeface="Times New Roman" panose="02020603050405020304" pitchFamily="18" charset="0"/>
            </a:endParaRPr>
          </a:p>
          <a:p>
            <a:pPr marL="0" indent="0">
              <a:buNone/>
            </a:pPr>
            <a:endParaRPr lang="ru-RU" sz="24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endParaRPr lang="ru-RU"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3940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2830" y="1265130"/>
            <a:ext cx="12069170" cy="5394978"/>
          </a:xfrm>
        </p:spPr>
        <p:txBody>
          <a:bodyPr>
            <a:normAutofit/>
          </a:bodyPr>
          <a:lstStyle/>
          <a:p>
            <a:pPr marL="0" indent="0">
              <a:buNone/>
            </a:pPr>
            <a:r>
              <a:rPr lang="ru-RU" dirty="0" smtClean="0">
                <a:latin typeface="Times New Roman" panose="02020603050405020304" pitchFamily="18" charset="0"/>
                <a:cs typeface="Times New Roman" panose="02020603050405020304" pitchFamily="18" charset="0"/>
              </a:rPr>
              <a:t>   1.4</a:t>
            </a:r>
            <a:r>
              <a:rPr lang="ru-RU" dirty="0">
                <a:latin typeface="Times New Roman" panose="02020603050405020304" pitchFamily="18" charset="0"/>
                <a:cs typeface="Times New Roman" panose="02020603050405020304" pitchFamily="18" charset="0"/>
              </a:rPr>
              <a:t>. Основные принципы дошкольного образования</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2</a:t>
            </a:r>
            <a:r>
              <a:rPr lang="ru-RU" dirty="0">
                <a:latin typeface="Times New Roman" panose="02020603050405020304" pitchFamily="18" charset="0"/>
                <a:cs typeface="Times New Roman" panose="02020603050405020304" pitchFamily="18" charset="0"/>
              </a:rPr>
              <a:t>) построение образовательной деятельности </a:t>
            </a:r>
            <a:r>
              <a:rPr lang="ru-RU" b="1" dirty="0">
                <a:latin typeface="Times New Roman" panose="02020603050405020304" pitchFamily="18" charset="0"/>
                <a:cs typeface="Times New Roman" panose="02020603050405020304" pitchFamily="18" charset="0"/>
              </a:rPr>
              <a:t>на основе индивидуальных особенностей </a:t>
            </a:r>
            <a:r>
              <a:rPr lang="ru-RU" dirty="0">
                <a:latin typeface="Times New Roman" panose="02020603050405020304" pitchFamily="18" charset="0"/>
                <a:cs typeface="Times New Roman" panose="02020603050405020304" pitchFamily="18" charset="0"/>
              </a:rPr>
              <a:t>каждого ребенка, при котором сам ребенок становится активным в выборе содержания своего образования, становится субъектом образования (далее - индивидуализация дошкольного образования</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1.5</a:t>
            </a:r>
            <a:r>
              <a:rPr lang="ru-RU" dirty="0">
                <a:latin typeface="Times New Roman" panose="02020603050405020304" pitchFamily="18" charset="0"/>
                <a:cs typeface="Times New Roman" panose="02020603050405020304" pitchFamily="18" charset="0"/>
              </a:rPr>
              <a:t>. Стандарт направлен на достижение следующих целей</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2</a:t>
            </a:r>
            <a:r>
              <a:rPr lang="ru-RU" dirty="0">
                <a:latin typeface="Times New Roman" panose="02020603050405020304" pitchFamily="18" charset="0"/>
                <a:cs typeface="Times New Roman" panose="02020603050405020304" pitchFamily="18" charset="0"/>
              </a:rPr>
              <a:t>) обеспечение государством </a:t>
            </a:r>
            <a:r>
              <a:rPr lang="ru-RU" b="1" dirty="0">
                <a:latin typeface="Times New Roman" panose="02020603050405020304" pitchFamily="18" charset="0"/>
                <a:cs typeface="Times New Roman" panose="02020603050405020304" pitchFamily="18" charset="0"/>
              </a:rPr>
              <a:t>равенства возможностей </a:t>
            </a:r>
            <a:r>
              <a:rPr lang="ru-RU" dirty="0">
                <a:latin typeface="Times New Roman" panose="02020603050405020304" pitchFamily="18" charset="0"/>
                <a:cs typeface="Times New Roman" panose="02020603050405020304" pitchFamily="18" charset="0"/>
              </a:rPr>
              <a:t>для каждого ребенка в получении </a:t>
            </a:r>
            <a:r>
              <a:rPr lang="ru-RU" dirty="0" smtClean="0">
                <a:latin typeface="Times New Roman" panose="02020603050405020304" pitchFamily="18" charset="0"/>
                <a:cs typeface="Times New Roman" panose="02020603050405020304" pitchFamily="18" charset="0"/>
              </a:rPr>
              <a:t>качественного </a:t>
            </a:r>
            <a:r>
              <a:rPr lang="ru-RU" dirty="0">
                <a:latin typeface="Times New Roman" panose="02020603050405020304" pitchFamily="18" charset="0"/>
                <a:cs typeface="Times New Roman" panose="02020603050405020304" pitchFamily="18" charset="0"/>
              </a:rPr>
              <a:t>дошкольного образования</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1.6</a:t>
            </a:r>
            <a:r>
              <a:rPr lang="ru-RU" dirty="0">
                <a:latin typeface="Times New Roman" panose="02020603050405020304" pitchFamily="18" charset="0"/>
                <a:cs typeface="Times New Roman" panose="02020603050405020304" pitchFamily="18" charset="0"/>
              </a:rPr>
              <a:t>. Стандарт направлен на решение следующих задач:</a:t>
            </a:r>
          </a:p>
          <a:p>
            <a:pPr marL="0" indent="0">
              <a:buNone/>
            </a:pPr>
            <a:r>
              <a:rPr lang="ru-RU" dirty="0" smtClean="0">
                <a:latin typeface="Times New Roman" panose="02020603050405020304" pitchFamily="18" charset="0"/>
                <a:cs typeface="Times New Roman" panose="02020603050405020304" pitchFamily="18" charset="0"/>
              </a:rPr>
              <a:t>  1</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охраны и укрепления физического и психического здоровья детей</a:t>
            </a:r>
            <a:r>
              <a:rPr lang="ru-RU" dirty="0">
                <a:latin typeface="Times New Roman" panose="02020603050405020304" pitchFamily="18" charset="0"/>
                <a:cs typeface="Times New Roman" panose="02020603050405020304" pitchFamily="18" charset="0"/>
              </a:rPr>
              <a:t>, в том числе их эмоционального благополучия;</a:t>
            </a:r>
          </a:p>
          <a:p>
            <a:pPr marL="0" indent="0">
              <a:buNone/>
            </a:pPr>
            <a:r>
              <a:rPr lang="ru-RU" dirty="0" smtClean="0">
                <a:latin typeface="Times New Roman" panose="02020603050405020304" pitchFamily="18" charset="0"/>
                <a:cs typeface="Times New Roman" panose="02020603050405020304" pitchFamily="18" charset="0"/>
              </a:rPr>
              <a:t>  2</a:t>
            </a:r>
            <a:r>
              <a:rPr lang="ru-RU" dirty="0">
                <a:latin typeface="Times New Roman" panose="02020603050405020304" pitchFamily="18" charset="0"/>
                <a:cs typeface="Times New Roman" panose="02020603050405020304" pitchFamily="18" charset="0"/>
              </a:rPr>
              <a:t>) обеспечения </a:t>
            </a:r>
            <a:r>
              <a:rPr lang="ru-RU" b="1" dirty="0">
                <a:latin typeface="Times New Roman" panose="02020603050405020304" pitchFamily="18" charset="0"/>
                <a:cs typeface="Times New Roman" panose="02020603050405020304" pitchFamily="18" charset="0"/>
              </a:rPr>
              <a:t>равных возможностей </a:t>
            </a:r>
            <a:r>
              <a:rPr lang="ru-RU" dirty="0">
                <a:latin typeface="Times New Roman" panose="02020603050405020304" pitchFamily="18" charset="0"/>
                <a:cs typeface="Times New Roman" panose="02020603050405020304" pitchFamily="18" charset="0"/>
              </a:rPr>
              <a:t>для полноценного развития каждого ребенка в период дошкольного детства независимо от места жительства, пола, нации, языка, социального статуса, психофизиологических и других особенностей </a:t>
            </a:r>
            <a:r>
              <a:rPr lang="ru-RU" dirty="0">
                <a:solidFill>
                  <a:srgbClr val="C00000"/>
                </a:solidFill>
                <a:latin typeface="Times New Roman" panose="02020603050405020304" pitchFamily="18" charset="0"/>
                <a:cs typeface="Times New Roman" panose="02020603050405020304" pitchFamily="18" charset="0"/>
              </a:rPr>
              <a:t>(в том числе ограниченных возможностей здоровья</a:t>
            </a:r>
            <a:r>
              <a:rPr lang="ru-RU" dirty="0" smtClean="0">
                <a:solidFill>
                  <a:srgbClr val="C00000"/>
                </a:solidFill>
                <a:latin typeface="Times New Roman" panose="02020603050405020304" pitchFamily="18" charset="0"/>
                <a:cs typeface="Times New Roman" panose="02020603050405020304" pitchFamily="18" charset="0"/>
              </a:rPr>
              <a:t>)</a:t>
            </a:r>
            <a:r>
              <a:rPr lang="ru-RU" dirty="0">
                <a:solidFill>
                  <a:srgbClr val="C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41309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2012" y="1077238"/>
            <a:ext cx="11655188" cy="5610165"/>
          </a:xfrm>
        </p:spPr>
        <p:txBody>
          <a:bodyPr/>
          <a:lstStyle/>
          <a:p>
            <a:pPr marL="0" indent="0">
              <a:buNone/>
            </a:pPr>
            <a:r>
              <a:rPr lang="ru-RU" sz="2400" dirty="0" smtClean="0">
                <a:latin typeface="Times New Roman" panose="02020603050405020304" pitchFamily="18" charset="0"/>
                <a:cs typeface="Times New Roman" panose="02020603050405020304" pitchFamily="18" charset="0"/>
              </a:rPr>
              <a:t>   4</a:t>
            </a:r>
            <a:r>
              <a:rPr lang="ru-RU" sz="2400" dirty="0">
                <a:latin typeface="Times New Roman" panose="02020603050405020304" pitchFamily="18" charset="0"/>
                <a:cs typeface="Times New Roman" panose="02020603050405020304" pitchFamily="18" charset="0"/>
              </a:rPr>
              <a:t>) создания благоприятных условий развития детей в соответствии с их возрастными и </a:t>
            </a:r>
            <a:r>
              <a:rPr lang="ru-RU" sz="2400" b="1" dirty="0">
                <a:latin typeface="Times New Roman" panose="02020603050405020304" pitchFamily="18" charset="0"/>
                <a:cs typeface="Times New Roman" panose="02020603050405020304" pitchFamily="18" charset="0"/>
              </a:rPr>
              <a:t>индивидуальными особенностями и склонностями</a:t>
            </a:r>
            <a:r>
              <a:rPr lang="ru-RU" sz="2400" dirty="0">
                <a:latin typeface="Times New Roman" panose="02020603050405020304" pitchFamily="18" charset="0"/>
                <a:cs typeface="Times New Roman" panose="02020603050405020304" pitchFamily="18" charset="0"/>
              </a:rPr>
              <a:t>, развития способностей и творческого потенциала каждого ребенка как субъекта отношений с самим собой, другими детьми, взрослыми и миром</a:t>
            </a:r>
            <a:r>
              <a:rPr lang="ru-RU" sz="2400" dirty="0" smtClean="0">
                <a:latin typeface="Times New Roman" panose="02020603050405020304" pitchFamily="18" charset="0"/>
                <a:cs typeface="Times New Roman" panose="02020603050405020304" pitchFamily="18" charset="0"/>
              </a:rPr>
              <a:t>;</a:t>
            </a:r>
          </a:p>
          <a:p>
            <a:pPr marL="0" indent="0">
              <a:buNone/>
            </a:pPr>
            <a:r>
              <a:rPr lang="ru-RU" sz="2400" dirty="0" smtClean="0">
                <a:latin typeface="Times New Roman" panose="02020603050405020304" pitchFamily="18" charset="0"/>
                <a:cs typeface="Times New Roman" panose="02020603050405020304" pitchFamily="18" charset="0"/>
              </a:rPr>
              <a:t>   7</a:t>
            </a:r>
            <a:r>
              <a:rPr lang="ru-RU" sz="2400" dirty="0">
                <a:latin typeface="Times New Roman" panose="02020603050405020304" pitchFamily="18" charset="0"/>
                <a:cs typeface="Times New Roman" panose="02020603050405020304" pitchFamily="18" charset="0"/>
              </a:rPr>
              <a:t>) обеспечения вариативности и разнообразия содержания Программ и организационных форм дошкольного образования, возможности </a:t>
            </a:r>
            <a:r>
              <a:rPr lang="ru-RU" sz="2400" b="1" dirty="0">
                <a:latin typeface="Times New Roman" panose="02020603050405020304" pitchFamily="18" charset="0"/>
                <a:cs typeface="Times New Roman" panose="02020603050405020304" pitchFamily="18" charset="0"/>
              </a:rPr>
              <a:t>формирования Программ различной направленности с учетом образовательных потребностей, способностей и состояния здоровья детей</a:t>
            </a:r>
            <a:r>
              <a:rPr lang="ru-RU" sz="2400" dirty="0">
                <a:latin typeface="Times New Roman" panose="02020603050405020304" pitchFamily="18" charset="0"/>
                <a:cs typeface="Times New Roman" panose="02020603050405020304" pitchFamily="18" charset="0"/>
              </a:rPr>
              <a:t>;</a:t>
            </a:r>
          </a:p>
          <a:p>
            <a:pPr marL="0" indent="0">
              <a:buNone/>
            </a:pPr>
            <a:r>
              <a:rPr lang="ru-RU" sz="2400" dirty="0" smtClean="0">
                <a:latin typeface="Times New Roman" panose="02020603050405020304" pitchFamily="18" charset="0"/>
                <a:cs typeface="Times New Roman" panose="02020603050405020304" pitchFamily="18" charset="0"/>
              </a:rPr>
              <a:t>   8</a:t>
            </a:r>
            <a:r>
              <a:rPr lang="ru-RU" sz="2400" dirty="0">
                <a:latin typeface="Times New Roman" panose="02020603050405020304" pitchFamily="18" charset="0"/>
                <a:cs typeface="Times New Roman" panose="02020603050405020304" pitchFamily="18" charset="0"/>
              </a:rPr>
              <a:t>) формирования </a:t>
            </a:r>
            <a:r>
              <a:rPr lang="ru-RU" sz="2400" b="1" dirty="0">
                <a:latin typeface="Times New Roman" panose="02020603050405020304" pitchFamily="18" charset="0"/>
                <a:cs typeface="Times New Roman" panose="02020603050405020304" pitchFamily="18" charset="0"/>
              </a:rPr>
              <a:t>социокультурной среды</a:t>
            </a:r>
            <a:r>
              <a:rPr lang="ru-RU" sz="2400" dirty="0">
                <a:latin typeface="Times New Roman" panose="02020603050405020304" pitchFamily="18" charset="0"/>
                <a:cs typeface="Times New Roman" panose="02020603050405020304" pitchFamily="18" charset="0"/>
              </a:rPr>
              <a:t>, соответствующей возрастным, </a:t>
            </a:r>
            <a:r>
              <a:rPr lang="ru-RU" sz="2400" b="1" dirty="0">
                <a:latin typeface="Times New Roman" panose="02020603050405020304" pitchFamily="18" charset="0"/>
                <a:cs typeface="Times New Roman" panose="02020603050405020304" pitchFamily="18" charset="0"/>
              </a:rPr>
              <a:t>индивидуальным, психологическим и физиологическим особенностям </a:t>
            </a:r>
            <a:r>
              <a:rPr lang="ru-RU" sz="2400" dirty="0">
                <a:latin typeface="Times New Roman" panose="02020603050405020304" pitchFamily="18" charset="0"/>
                <a:cs typeface="Times New Roman" panose="02020603050405020304" pitchFamily="18" charset="0"/>
              </a:rPr>
              <a:t>детей;</a:t>
            </a:r>
          </a:p>
          <a:p>
            <a:pPr marL="0" indent="0">
              <a:buNone/>
            </a:pPr>
            <a:r>
              <a:rPr lang="ru-RU" sz="2400" dirty="0" smtClean="0">
                <a:latin typeface="Times New Roman" panose="02020603050405020304" pitchFamily="18" charset="0"/>
                <a:cs typeface="Times New Roman" panose="02020603050405020304" pitchFamily="18" charset="0"/>
              </a:rPr>
              <a:t>   9</a:t>
            </a:r>
            <a:r>
              <a:rPr lang="ru-RU" sz="2400" dirty="0">
                <a:latin typeface="Times New Roman" panose="02020603050405020304" pitchFamily="18" charset="0"/>
                <a:cs typeface="Times New Roman" panose="02020603050405020304" pitchFamily="18" charset="0"/>
              </a:rPr>
              <a:t>) обеспечения </a:t>
            </a:r>
            <a:r>
              <a:rPr lang="ru-RU" sz="2400" b="1" dirty="0">
                <a:latin typeface="Times New Roman" panose="02020603050405020304" pitchFamily="18" charset="0"/>
                <a:cs typeface="Times New Roman" panose="02020603050405020304" pitchFamily="18" charset="0"/>
              </a:rPr>
              <a:t>психолого-педагогической поддержки семьи и повышения компетентности родителей </a:t>
            </a:r>
            <a:r>
              <a:rPr lang="ru-RU" sz="2400" dirty="0">
                <a:latin typeface="Times New Roman" panose="02020603050405020304" pitchFamily="18" charset="0"/>
                <a:cs typeface="Times New Roman" panose="02020603050405020304" pitchFamily="18" charset="0"/>
              </a:rPr>
              <a:t>(законных представителей) в вопросах развития и образования, охраны и укрепления здоровья детей</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9758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252603"/>
            <a:ext cx="10820400" cy="4966082"/>
          </a:xfrm>
        </p:spPr>
        <p:txBody>
          <a:bodyPr>
            <a:normAutofit/>
          </a:bodyPr>
          <a:lstStyle/>
          <a:p>
            <a:pPr marL="0" indent="0">
              <a:buNone/>
            </a:pPr>
            <a:r>
              <a:rPr lang="ru-RU" sz="2400" dirty="0" smtClean="0">
                <a:latin typeface="Times New Roman" panose="02020603050405020304" pitchFamily="18" charset="0"/>
                <a:cs typeface="Times New Roman" panose="02020603050405020304" pitchFamily="18" charset="0"/>
              </a:rPr>
              <a:t>   1.7</a:t>
            </a:r>
            <a:r>
              <a:rPr lang="ru-RU" sz="2400" dirty="0">
                <a:latin typeface="Times New Roman" panose="02020603050405020304" pitchFamily="18" charset="0"/>
                <a:cs typeface="Times New Roman" panose="02020603050405020304" pitchFamily="18" charset="0"/>
              </a:rPr>
              <a:t>. Стандарт является основой для:</a:t>
            </a:r>
          </a:p>
          <a:p>
            <a:pPr marL="0" indent="0">
              <a:buNone/>
            </a:pPr>
            <a:r>
              <a:rPr lang="ru-RU" sz="2400" dirty="0" smtClean="0">
                <a:latin typeface="Times New Roman" panose="02020603050405020304" pitchFamily="18" charset="0"/>
                <a:cs typeface="Times New Roman" panose="02020603050405020304" pitchFamily="18" charset="0"/>
              </a:rPr>
              <a:t>  2</a:t>
            </a:r>
            <a:r>
              <a:rPr lang="ru-RU" sz="2400" dirty="0">
                <a:latin typeface="Times New Roman" panose="02020603050405020304" pitchFamily="18" charset="0"/>
                <a:cs typeface="Times New Roman" panose="02020603050405020304" pitchFamily="18" charset="0"/>
              </a:rPr>
              <a:t>) разработки </a:t>
            </a:r>
            <a:r>
              <a:rPr lang="ru-RU" sz="2400" b="1" dirty="0">
                <a:latin typeface="Times New Roman" panose="02020603050405020304" pitchFamily="18" charset="0"/>
                <a:cs typeface="Times New Roman" panose="02020603050405020304" pitchFamily="18" charset="0"/>
              </a:rPr>
              <a:t>вариативных примерных образовательных программ </a:t>
            </a:r>
            <a:r>
              <a:rPr lang="ru-RU" sz="2400" dirty="0">
                <a:latin typeface="Times New Roman" panose="02020603050405020304" pitchFamily="18" charset="0"/>
                <a:cs typeface="Times New Roman" panose="02020603050405020304" pitchFamily="18" charset="0"/>
              </a:rPr>
              <a:t>дошкольного образования (далее - примерные программы);</a:t>
            </a:r>
          </a:p>
          <a:p>
            <a:pPr marL="0" indent="0">
              <a:buNone/>
            </a:pPr>
            <a:r>
              <a:rPr lang="ru-RU" sz="2400" dirty="0" smtClean="0">
                <a:latin typeface="Times New Roman" panose="02020603050405020304" pitchFamily="18" charset="0"/>
                <a:cs typeface="Times New Roman" panose="02020603050405020304" pitchFamily="18" charset="0"/>
              </a:rPr>
              <a:t>  3</a:t>
            </a:r>
            <a:r>
              <a:rPr lang="ru-RU" sz="2400" dirty="0">
                <a:latin typeface="Times New Roman" panose="02020603050405020304" pitchFamily="18" charset="0"/>
                <a:cs typeface="Times New Roman" panose="02020603050405020304" pitchFamily="18" charset="0"/>
              </a:rPr>
              <a:t>) разработки </a:t>
            </a:r>
            <a:r>
              <a:rPr lang="ru-RU" sz="2400" b="1" dirty="0">
                <a:latin typeface="Times New Roman" panose="02020603050405020304" pitchFamily="18" charset="0"/>
                <a:cs typeface="Times New Roman" panose="02020603050405020304" pitchFamily="18" charset="0"/>
              </a:rPr>
              <a:t>нормативов финансового обеспечения </a:t>
            </a:r>
            <a:r>
              <a:rPr lang="ru-RU" sz="2400" dirty="0">
                <a:latin typeface="Times New Roman" panose="02020603050405020304" pitchFamily="18" charset="0"/>
                <a:cs typeface="Times New Roman" panose="02020603050405020304" pitchFamily="18" charset="0"/>
              </a:rPr>
              <a:t>реализации Программы и нормативных затрат на оказание государственной (муниципальной) услуги в сфере дошкольного образования;</a:t>
            </a:r>
          </a:p>
          <a:p>
            <a:pPr marL="0" indent="0">
              <a:buNone/>
            </a:pPr>
            <a:r>
              <a:rPr lang="ru-RU" sz="2400" dirty="0" smtClean="0">
                <a:latin typeface="Times New Roman" panose="02020603050405020304" pitchFamily="18" charset="0"/>
                <a:cs typeface="Times New Roman" panose="02020603050405020304" pitchFamily="18" charset="0"/>
              </a:rPr>
              <a:t>  6</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оказания помощи родителям </a:t>
            </a:r>
            <a:r>
              <a:rPr lang="ru-RU" sz="2400" dirty="0">
                <a:latin typeface="Times New Roman" panose="02020603050405020304" pitchFamily="18" charset="0"/>
                <a:cs typeface="Times New Roman" panose="02020603050405020304" pitchFamily="18" charset="0"/>
              </a:rPr>
              <a:t>(законным представителям) в воспитании детей, охране и укреплении их физического и психического здоровья, в развитии индивидуальных способностей и </a:t>
            </a:r>
            <a:r>
              <a:rPr lang="ru-RU" sz="2400" dirty="0">
                <a:solidFill>
                  <a:srgbClr val="C00000"/>
                </a:solidFill>
                <a:latin typeface="Times New Roman" panose="02020603050405020304" pitchFamily="18" charset="0"/>
                <a:cs typeface="Times New Roman" panose="02020603050405020304" pitchFamily="18" charset="0"/>
              </a:rPr>
              <a:t>необходимой коррекции нарушений </a:t>
            </a:r>
            <a:r>
              <a:rPr lang="ru-RU" sz="2400" dirty="0">
                <a:latin typeface="Times New Roman" panose="02020603050405020304" pitchFamily="18" charset="0"/>
                <a:cs typeface="Times New Roman" panose="02020603050405020304" pitchFamily="18" charset="0"/>
              </a:rPr>
              <a:t>их развития</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5095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928048"/>
            <a:ext cx="12192000" cy="5929952"/>
          </a:xfrm>
        </p:spPr>
        <p:txBody>
          <a:bodyPr>
            <a:normAutofit lnSpcReduction="10000"/>
          </a:bodyPr>
          <a:lstStyle/>
          <a:p>
            <a:pPr marL="0" indent="0">
              <a:buNone/>
            </a:pPr>
            <a:r>
              <a:rPr lang="ru-RU" dirty="0">
                <a:latin typeface="Times New Roman" panose="02020603050405020304" pitchFamily="18" charset="0"/>
                <a:cs typeface="Times New Roman" panose="02020603050405020304" pitchFamily="18" charset="0"/>
              </a:rPr>
              <a:t>Содержание </a:t>
            </a:r>
            <a:r>
              <a:rPr lang="ru-RU" b="1" dirty="0">
                <a:solidFill>
                  <a:srgbClr val="C00000"/>
                </a:solidFill>
                <a:latin typeface="Times New Roman" panose="02020603050405020304" pitchFamily="18" charset="0"/>
                <a:cs typeface="Times New Roman" panose="02020603050405020304" pitchFamily="18" charset="0"/>
              </a:rPr>
              <a:t>коррекционной работы и/или инклюзивного образования </a:t>
            </a:r>
            <a:r>
              <a:rPr lang="ru-RU" dirty="0">
                <a:latin typeface="Times New Roman" panose="02020603050405020304" pitchFamily="18" charset="0"/>
                <a:cs typeface="Times New Roman" panose="02020603050405020304" pitchFamily="18" charset="0"/>
              </a:rPr>
              <a:t>включается в Программу, если планируется ее освоение детьми с ограниченными возможностями здоровья.</a:t>
            </a:r>
          </a:p>
          <a:p>
            <a:pPr marL="0" indent="0">
              <a:buNone/>
            </a:pPr>
            <a:r>
              <a:rPr lang="ru-RU" dirty="0">
                <a:latin typeface="Times New Roman" panose="02020603050405020304" pitchFamily="18" charset="0"/>
                <a:cs typeface="Times New Roman" panose="02020603050405020304" pitchFamily="18" charset="0"/>
              </a:rPr>
              <a:t>Данный раздел должен содержать </a:t>
            </a:r>
            <a:r>
              <a:rPr lang="ru-RU" dirty="0">
                <a:solidFill>
                  <a:srgbClr val="C00000"/>
                </a:solidFill>
                <a:latin typeface="Times New Roman" panose="02020603050405020304" pitchFamily="18" charset="0"/>
                <a:cs typeface="Times New Roman" panose="02020603050405020304" pitchFamily="18" charset="0"/>
              </a:rPr>
              <a:t>специальные условия </a:t>
            </a:r>
            <a:r>
              <a:rPr lang="ru-RU" dirty="0">
                <a:latin typeface="Times New Roman" panose="02020603050405020304" pitchFamily="18" charset="0"/>
                <a:cs typeface="Times New Roman" panose="02020603050405020304" pitchFamily="18" charset="0"/>
              </a:rPr>
              <a:t>для получения образования детьми с ограниченными возможностями здоровья, в том числе </a:t>
            </a:r>
            <a:r>
              <a:rPr lang="ru-RU" b="1" dirty="0">
                <a:latin typeface="Times New Roman" panose="02020603050405020304" pitchFamily="18" charset="0"/>
                <a:cs typeface="Times New Roman" panose="02020603050405020304" pitchFamily="18" charset="0"/>
              </a:rPr>
              <a:t>механизмы адаптации Программы для указанных детей, использование специальных образовательных программ и методов, специальных методических пособий и дидактических материалов, проведение групповых и индивидуальных коррекционных занятий и осуществления квалифицированной коррекции нарушений их развития</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Коррекционная работа и/или инклюзивное образование должны быть направлены на:</a:t>
            </a:r>
          </a:p>
          <a:p>
            <a:pPr marL="0" indent="0">
              <a:buNone/>
            </a:pPr>
            <a:r>
              <a:rPr lang="ru-RU" dirty="0">
                <a:latin typeface="Times New Roman" panose="02020603050405020304" pitchFamily="18" charset="0"/>
                <a:cs typeface="Times New Roman" panose="02020603050405020304" pitchFamily="18" charset="0"/>
              </a:rPr>
              <a:t>1) обеспечение </a:t>
            </a:r>
            <a:r>
              <a:rPr lang="ru-RU" b="1" dirty="0">
                <a:latin typeface="Times New Roman" panose="02020603050405020304" pitchFamily="18" charset="0"/>
                <a:cs typeface="Times New Roman" panose="02020603050405020304" pitchFamily="18" charset="0"/>
              </a:rPr>
              <a:t>коррекции нарушений </a:t>
            </a:r>
            <a:r>
              <a:rPr lang="ru-RU" dirty="0">
                <a:latin typeface="Times New Roman" panose="02020603050405020304" pitchFamily="18" charset="0"/>
                <a:cs typeface="Times New Roman" panose="02020603050405020304" pitchFamily="18" charset="0"/>
              </a:rPr>
              <a:t>развития различных категорий детей с ограниченными возможностями здоровья, оказание им квалифицированной помощи в освоении Программы;</a:t>
            </a:r>
          </a:p>
          <a:p>
            <a:pPr marL="0" indent="0">
              <a:buNone/>
            </a:pPr>
            <a:r>
              <a:rPr lang="ru-RU" dirty="0">
                <a:latin typeface="Times New Roman" panose="02020603050405020304" pitchFamily="18" charset="0"/>
                <a:cs typeface="Times New Roman" panose="02020603050405020304" pitchFamily="18" charset="0"/>
              </a:rPr>
              <a:t>2) </a:t>
            </a:r>
            <a:r>
              <a:rPr lang="ru-RU" dirty="0">
                <a:solidFill>
                  <a:srgbClr val="C00000"/>
                </a:solidFill>
                <a:latin typeface="Times New Roman" panose="02020603050405020304" pitchFamily="18" charset="0"/>
                <a:cs typeface="Times New Roman" panose="02020603050405020304" pitchFamily="18" charset="0"/>
              </a:rPr>
              <a:t>освоение детьми с ограниченными возможностями здоровья Программы</a:t>
            </a:r>
            <a:r>
              <a:rPr lang="ru-RU" dirty="0">
                <a:latin typeface="Times New Roman" panose="02020603050405020304" pitchFamily="18" charset="0"/>
                <a:cs typeface="Times New Roman" panose="02020603050405020304" pitchFamily="18" charset="0"/>
              </a:rPr>
              <a:t>, их </a:t>
            </a:r>
            <a:r>
              <a:rPr lang="ru-RU" dirty="0">
                <a:solidFill>
                  <a:srgbClr val="C00000"/>
                </a:solidFill>
                <a:latin typeface="Times New Roman" panose="02020603050405020304" pitchFamily="18" charset="0"/>
                <a:cs typeface="Times New Roman" panose="02020603050405020304" pitchFamily="18" charset="0"/>
              </a:rPr>
              <a:t>разностороннее развитие </a:t>
            </a:r>
            <a:r>
              <a:rPr lang="ru-RU" dirty="0">
                <a:latin typeface="Times New Roman" panose="02020603050405020304" pitchFamily="18" charset="0"/>
                <a:cs typeface="Times New Roman" panose="02020603050405020304" pitchFamily="18" charset="0"/>
              </a:rPr>
              <a:t>с учетом возрастных и индивидуальных особенностей и особых образовательных потребностей, </a:t>
            </a:r>
            <a:r>
              <a:rPr lang="ru-RU" dirty="0">
                <a:solidFill>
                  <a:srgbClr val="C00000"/>
                </a:solidFill>
                <a:latin typeface="Times New Roman" panose="02020603050405020304" pitchFamily="18" charset="0"/>
                <a:cs typeface="Times New Roman" panose="02020603050405020304" pitchFamily="18" charset="0"/>
              </a:rPr>
              <a:t>социальной адаптации.</a:t>
            </a:r>
          </a:p>
          <a:p>
            <a:pPr marL="0" indent="0">
              <a:buNone/>
            </a:pPr>
            <a:r>
              <a:rPr lang="ru-RU" dirty="0">
                <a:latin typeface="Times New Roman" panose="02020603050405020304" pitchFamily="18" charset="0"/>
                <a:cs typeface="Times New Roman" panose="02020603050405020304" pitchFamily="18" charset="0"/>
              </a:rPr>
              <a:t>Коррекционная работа и/или инклюзивное образование детей с ограниченными возможностями здоровья, осваивающих Программу в Группах </a:t>
            </a:r>
            <a:r>
              <a:rPr lang="ru-RU" dirty="0">
                <a:solidFill>
                  <a:srgbClr val="C00000"/>
                </a:solidFill>
                <a:latin typeface="Times New Roman" panose="02020603050405020304" pitchFamily="18" charset="0"/>
                <a:cs typeface="Times New Roman" panose="02020603050405020304" pitchFamily="18" charset="0"/>
              </a:rPr>
              <a:t>комбинированной и компенсирующей направленности </a:t>
            </a:r>
            <a:r>
              <a:rPr lang="ru-RU" dirty="0">
                <a:latin typeface="Times New Roman" panose="02020603050405020304" pitchFamily="18" charset="0"/>
                <a:cs typeface="Times New Roman" panose="02020603050405020304" pitchFamily="18" charset="0"/>
              </a:rPr>
              <a:t>(в том числе и для детей со сложными (комплексными) нарушениями), должны учитывать особенности развития и специфические образовательные потребности каждой категории детей.</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2640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3899" y="1215025"/>
            <a:ext cx="11518710" cy="5445083"/>
          </a:xfrm>
        </p:spPr>
        <p:txBody>
          <a:bodyPr>
            <a:normAutofit/>
          </a:bodyPr>
          <a:lstStyle/>
          <a:p>
            <a:pPr marL="0" indent="0" algn="ctr">
              <a:buNone/>
            </a:pPr>
            <a:r>
              <a:rPr lang="ru-RU" sz="2400" b="1" dirty="0">
                <a:latin typeface="Times New Roman" panose="02020603050405020304" pitchFamily="18" charset="0"/>
                <a:cs typeface="Times New Roman" panose="02020603050405020304" pitchFamily="18" charset="0"/>
              </a:rPr>
              <a:t>III. ТРЕБОВАНИЯ К УСЛОВИЯМ РЕАЛИЗАЦИИ ОСНОВНОЙ</a:t>
            </a:r>
          </a:p>
          <a:p>
            <a:pPr marL="0" indent="0" algn="ctr">
              <a:buNone/>
            </a:pPr>
            <a:r>
              <a:rPr lang="ru-RU" sz="2400" b="1" dirty="0">
                <a:latin typeface="Times New Roman" panose="02020603050405020304" pitchFamily="18" charset="0"/>
                <a:cs typeface="Times New Roman" panose="02020603050405020304" pitchFamily="18" charset="0"/>
              </a:rPr>
              <a:t>ОБРАЗОВАТЕЛЬНОЙ ПРОГРАММЫ ДОШКОЛЬНОГО ОБРАЗОВАНИЯ</a:t>
            </a:r>
          </a:p>
          <a:p>
            <a:pPr marL="0" indent="0">
              <a:buNone/>
            </a:pPr>
            <a:r>
              <a:rPr lang="ru-RU" sz="2400" dirty="0">
                <a:latin typeface="Times New Roman" panose="02020603050405020304" pitchFamily="18" charset="0"/>
                <a:cs typeface="Times New Roman" panose="02020603050405020304" pitchFamily="18" charset="0"/>
              </a:rPr>
              <a:t>3.2.2. Для получения без дискриминации качественного образования детьми </a:t>
            </a:r>
            <a:r>
              <a:rPr lang="ru-RU" sz="2400" b="1" dirty="0">
                <a:latin typeface="Times New Roman" panose="02020603050405020304" pitchFamily="18" charset="0"/>
                <a:cs typeface="Times New Roman" panose="02020603050405020304" pitchFamily="18" charset="0"/>
              </a:rPr>
              <a:t>с ограниченными возможностями здоровья </a:t>
            </a:r>
            <a:r>
              <a:rPr lang="ru-RU" sz="2400" dirty="0">
                <a:latin typeface="Times New Roman" panose="02020603050405020304" pitchFamily="18" charset="0"/>
                <a:cs typeface="Times New Roman" panose="02020603050405020304" pitchFamily="18" charset="0"/>
              </a:rPr>
              <a:t>создаются необходимые </a:t>
            </a:r>
            <a:r>
              <a:rPr lang="ru-RU" sz="2400" dirty="0">
                <a:solidFill>
                  <a:srgbClr val="C00000"/>
                </a:solidFill>
                <a:latin typeface="Times New Roman" panose="02020603050405020304" pitchFamily="18" charset="0"/>
                <a:cs typeface="Times New Roman" panose="02020603050405020304" pitchFamily="18" charset="0"/>
              </a:rPr>
              <a:t>условия для диагностики и коррекции нарушений развития и социальной адаптации</a:t>
            </a:r>
            <a:r>
              <a:rPr lang="ru-RU" sz="2400" dirty="0">
                <a:latin typeface="Times New Roman" panose="02020603050405020304" pitchFamily="18" charset="0"/>
                <a:cs typeface="Times New Roman" panose="02020603050405020304" pitchFamily="18" charset="0"/>
              </a:rPr>
              <a:t>, оказания </a:t>
            </a:r>
            <a:r>
              <a:rPr lang="ru-RU" sz="2400" dirty="0">
                <a:solidFill>
                  <a:srgbClr val="C00000"/>
                </a:solidFill>
                <a:latin typeface="Times New Roman" panose="02020603050405020304" pitchFamily="18" charset="0"/>
                <a:cs typeface="Times New Roman" panose="02020603050405020304" pitchFamily="18" charset="0"/>
              </a:rPr>
              <a:t>ранней коррекционной помощи на основе специальных психолого-педагогических подходов </a:t>
            </a:r>
            <a:r>
              <a:rPr lang="ru-RU" sz="2400" dirty="0">
                <a:latin typeface="Times New Roman" panose="02020603050405020304" pitchFamily="18" charset="0"/>
                <a:cs typeface="Times New Roman" panose="02020603050405020304" pitchFamily="18" charset="0"/>
              </a:rPr>
              <a:t>и наиболее подходящих для этих детей языков, методов, способов общения и условий, в максимальной степени способствующих получению дошкольного образования, а также социальному развитию этих детей, в том числе посредством организации инклюзивного образования детей с ограниченными возможностями здоровья.</a:t>
            </a:r>
          </a:p>
        </p:txBody>
      </p:sp>
    </p:spTree>
    <p:extLst>
      <p:ext uri="{BB962C8B-B14F-4D97-AF65-F5344CB8AC3E}">
        <p14:creationId xmlns:p14="http://schemas.microsoft.com/office/powerpoint/2010/main" val="36967070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5572" y="1089764"/>
            <a:ext cx="11624153" cy="5768236"/>
          </a:xfrm>
        </p:spPr>
        <p:txBody>
          <a:bodyPr/>
          <a:lstStyle/>
          <a:p>
            <a:pPr marL="0" indent="0">
              <a:buNone/>
            </a:pPr>
            <a:r>
              <a:rPr lang="ru-RU" sz="2400" dirty="0" smtClean="0">
                <a:latin typeface="Times New Roman" panose="02020603050405020304" pitchFamily="18" charset="0"/>
                <a:cs typeface="Times New Roman" panose="02020603050405020304" pitchFamily="18" charset="0"/>
              </a:rPr>
              <a:t>   3.4.3</a:t>
            </a:r>
            <a:r>
              <a:rPr lang="ru-RU" sz="2400" dirty="0">
                <a:latin typeface="Times New Roman" panose="02020603050405020304" pitchFamily="18" charset="0"/>
                <a:cs typeface="Times New Roman" panose="02020603050405020304" pitchFamily="18" charset="0"/>
              </a:rPr>
              <a:t>. При работе в Группах для детей с ограниченными возможностями здоровья в Организации могут быть </a:t>
            </a:r>
            <a:r>
              <a:rPr lang="ru-RU" sz="2400" dirty="0">
                <a:solidFill>
                  <a:srgbClr val="C00000"/>
                </a:solidFill>
                <a:latin typeface="Times New Roman" panose="02020603050405020304" pitchFamily="18" charset="0"/>
                <a:cs typeface="Times New Roman" panose="02020603050405020304" pitchFamily="18" charset="0"/>
              </a:rPr>
              <a:t>дополнительно предусмотрены должности педагогических работников, имеющих соответствующую квалификацию </a:t>
            </a:r>
            <a:r>
              <a:rPr lang="ru-RU" sz="2400" dirty="0">
                <a:latin typeface="Times New Roman" panose="02020603050405020304" pitchFamily="18" charset="0"/>
                <a:cs typeface="Times New Roman" panose="02020603050405020304" pitchFamily="18" charset="0"/>
              </a:rPr>
              <a:t>для работы с данными ограничениями здоровья детей, </a:t>
            </a:r>
            <a:r>
              <a:rPr lang="ru-RU" sz="2400" dirty="0">
                <a:solidFill>
                  <a:srgbClr val="C00000"/>
                </a:solidFill>
                <a:latin typeface="Times New Roman" panose="02020603050405020304" pitchFamily="18" charset="0"/>
                <a:cs typeface="Times New Roman" panose="02020603050405020304" pitchFamily="18" charset="0"/>
              </a:rPr>
              <a:t>в том числе ассистентов (помощников), </a:t>
            </a:r>
            <a:r>
              <a:rPr lang="ru-RU" sz="2400" dirty="0">
                <a:latin typeface="Times New Roman" panose="02020603050405020304" pitchFamily="18" charset="0"/>
                <a:cs typeface="Times New Roman" panose="02020603050405020304" pitchFamily="18" charset="0"/>
              </a:rPr>
              <a:t>оказывающих детям необходимую помощь. </a:t>
            </a:r>
            <a:r>
              <a:rPr lang="ru-RU" sz="2400" b="1" dirty="0">
                <a:solidFill>
                  <a:srgbClr val="C00000"/>
                </a:solidFill>
                <a:latin typeface="Times New Roman" panose="02020603050405020304" pitchFamily="18" charset="0"/>
                <a:cs typeface="Times New Roman" panose="02020603050405020304" pitchFamily="18" charset="0"/>
              </a:rPr>
              <a:t>Рекомендуется предусматривать должности соответствующих педагогических работников </a:t>
            </a:r>
            <a:r>
              <a:rPr lang="ru-RU" sz="2400" b="1" u="sng" dirty="0">
                <a:solidFill>
                  <a:srgbClr val="C00000"/>
                </a:solidFill>
                <a:latin typeface="Times New Roman" panose="02020603050405020304" pitchFamily="18" charset="0"/>
                <a:cs typeface="Times New Roman" panose="02020603050405020304" pitchFamily="18" charset="0"/>
              </a:rPr>
              <a:t>для каждой Группы</a:t>
            </a:r>
            <a:r>
              <a:rPr lang="ru-RU" sz="2400" b="1" dirty="0">
                <a:solidFill>
                  <a:srgbClr val="C00000"/>
                </a:solidFill>
                <a:latin typeface="Times New Roman" panose="02020603050405020304" pitchFamily="18" charset="0"/>
                <a:cs typeface="Times New Roman" panose="02020603050405020304" pitchFamily="18" charset="0"/>
              </a:rPr>
              <a:t> для детей с ограниченными возможностями здоровья.</a:t>
            </a:r>
          </a:p>
          <a:p>
            <a:pPr marL="0" indent="0">
              <a:buNone/>
            </a:pPr>
            <a:r>
              <a:rPr lang="ru-RU" sz="2400" dirty="0" smtClean="0">
                <a:latin typeface="Times New Roman" panose="02020603050405020304" pitchFamily="18" charset="0"/>
                <a:cs typeface="Times New Roman" panose="02020603050405020304" pitchFamily="18" charset="0"/>
              </a:rPr>
              <a:t>   3.4.4</a:t>
            </a:r>
            <a:r>
              <a:rPr lang="ru-RU" sz="2400" dirty="0">
                <a:latin typeface="Times New Roman" panose="02020603050405020304" pitchFamily="18" charset="0"/>
                <a:cs typeface="Times New Roman" panose="02020603050405020304" pitchFamily="18" charset="0"/>
              </a:rPr>
              <a:t>. При организации инклюзивного образования:</a:t>
            </a:r>
          </a:p>
          <a:p>
            <a:pPr marL="0" indent="0">
              <a:buNone/>
            </a:pPr>
            <a:r>
              <a:rPr lang="ru-RU" sz="2400" dirty="0">
                <a:latin typeface="Times New Roman" panose="02020603050405020304" pitchFamily="18" charset="0"/>
                <a:cs typeface="Times New Roman" panose="02020603050405020304" pitchFamily="18" charset="0"/>
              </a:rPr>
              <a:t>при включении в Группу детей с ограниченными возможностями здоровья к реализации Программы могут быть привлечены дополнительные педагогические работники, имеющие соответствующую квалификацию для работы с данными ограничениями здоровья детей. Рекомендуется привлекать соответствующих педагогических работников для каждой Группы, в которой организовано инклюзивное </a:t>
            </a:r>
            <a:r>
              <a:rPr lang="ru-RU" sz="2400" dirty="0" smtClean="0">
                <a:latin typeface="Times New Roman" panose="02020603050405020304" pitchFamily="18" charset="0"/>
                <a:cs typeface="Times New Roman" panose="02020603050405020304" pitchFamily="18" charset="0"/>
              </a:rPr>
              <a:t>образование.</a:t>
            </a:r>
            <a:endParaRPr lang="ru-RU" sz="2400"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96764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403590"/>
            <a:ext cx="12192000" cy="5454410"/>
          </a:xfrm>
        </p:spPr>
        <p:txBody>
          <a:bodyPr>
            <a:normAutofit lnSpcReduction="10000"/>
          </a:bodyPr>
          <a:lstStyle/>
          <a:p>
            <a:pPr marL="0" indent="0">
              <a:buNone/>
            </a:pPr>
            <a:r>
              <a:rPr lang="ru-RU" dirty="0" smtClean="0">
                <a:latin typeface="Times New Roman" panose="02020603050405020304" pitchFamily="18" charset="0"/>
                <a:cs typeface="Times New Roman" panose="02020603050405020304" pitchFamily="18" charset="0"/>
              </a:rPr>
              <a:t>   3.6.3</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Финансирование реализации образовательной программы </a:t>
            </a:r>
            <a:r>
              <a:rPr lang="ru-RU" dirty="0">
                <a:latin typeface="Times New Roman" panose="02020603050405020304" pitchFamily="18" charset="0"/>
                <a:cs typeface="Times New Roman" panose="02020603050405020304" pitchFamily="18" charset="0"/>
              </a:rPr>
              <a:t>дошкольного образования должно осуществляться в объеме определяемых органами государственной власти субъектов Российской Федерации нормативов обеспечения государственных гарантий реализации прав на получение общедоступного и бесплатного дошкольного образования. Указанные </a:t>
            </a:r>
            <a:r>
              <a:rPr lang="ru-RU" dirty="0">
                <a:solidFill>
                  <a:srgbClr val="C00000"/>
                </a:solidFill>
                <a:latin typeface="Times New Roman" panose="02020603050405020304" pitchFamily="18" charset="0"/>
                <a:cs typeface="Times New Roman" panose="02020603050405020304" pitchFamily="18" charset="0"/>
              </a:rPr>
              <a:t>нормативы</a:t>
            </a:r>
            <a:r>
              <a:rPr lang="ru-RU"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определяются в соответствии со Стандартом, с учетом </a:t>
            </a:r>
            <a:r>
              <a:rPr lang="ru-RU" dirty="0">
                <a:solidFill>
                  <a:srgbClr val="C00000"/>
                </a:solidFill>
                <a:latin typeface="Times New Roman" panose="02020603050405020304" pitchFamily="18" charset="0"/>
                <a:cs typeface="Times New Roman" panose="02020603050405020304" pitchFamily="18" charset="0"/>
              </a:rPr>
              <a:t>типа Организации, специальных условий получения образования </a:t>
            </a:r>
            <a:r>
              <a:rPr lang="ru-RU" dirty="0">
                <a:latin typeface="Times New Roman" panose="02020603050405020304" pitchFamily="18" charset="0"/>
                <a:cs typeface="Times New Roman" panose="02020603050405020304" pitchFamily="18" charset="0"/>
              </a:rPr>
              <a:t>детьми с ограниченными возможностями здоровья </a:t>
            </a:r>
            <a:r>
              <a:rPr lang="ru-RU" b="1" dirty="0">
                <a:latin typeface="Times New Roman" panose="02020603050405020304" pitchFamily="18" charset="0"/>
                <a:cs typeface="Times New Roman" panose="02020603050405020304" pitchFamily="18" charset="0"/>
              </a:rPr>
              <a:t>(специальные условия образования - специальные образовательные программы, методы и средства обучения, учебники, учебные пособия, дидактические и наглядные материалы, технические средства обучения коллективного и индивидуального пользования (включая специальные)</a:t>
            </a:r>
            <a:r>
              <a:rPr lang="ru-RU" dirty="0">
                <a:latin typeface="Times New Roman" panose="02020603050405020304" pitchFamily="18" charset="0"/>
                <a:cs typeface="Times New Roman" panose="02020603050405020304" pitchFamily="18" charset="0"/>
              </a:rPr>
              <a:t>, </a:t>
            </a:r>
            <a:r>
              <a:rPr lang="ru-RU" dirty="0">
                <a:solidFill>
                  <a:srgbClr val="C00000"/>
                </a:solidFill>
                <a:latin typeface="Times New Roman" panose="02020603050405020304" pitchFamily="18" charset="0"/>
                <a:cs typeface="Times New Roman" panose="02020603050405020304" pitchFamily="18" charset="0"/>
              </a:rPr>
              <a:t>средства коммуникации и связи, сурдоперевод </a:t>
            </a:r>
            <a:r>
              <a:rPr lang="ru-RU" dirty="0">
                <a:latin typeface="Times New Roman" panose="02020603050405020304" pitchFamily="18" charset="0"/>
                <a:cs typeface="Times New Roman" panose="02020603050405020304" pitchFamily="18" charset="0"/>
              </a:rPr>
              <a:t>при реализации образовательных программ, </a:t>
            </a:r>
            <a:r>
              <a:rPr lang="ru-RU" dirty="0">
                <a:solidFill>
                  <a:srgbClr val="C00000"/>
                </a:solidFill>
                <a:latin typeface="Times New Roman" panose="02020603050405020304" pitchFamily="18" charset="0"/>
                <a:cs typeface="Times New Roman" panose="02020603050405020304" pitchFamily="18" charset="0"/>
              </a:rPr>
              <a:t>адаптация образовательных учреждений и прилегающих к ним территорий </a:t>
            </a:r>
            <a:r>
              <a:rPr lang="ru-RU" dirty="0">
                <a:latin typeface="Times New Roman" panose="02020603050405020304" pitchFamily="18" charset="0"/>
                <a:cs typeface="Times New Roman" panose="02020603050405020304" pitchFamily="18" charset="0"/>
              </a:rPr>
              <a:t>для свободного доступа всех категорий лиц с ограниченными возможностями здоровья, а также </a:t>
            </a:r>
            <a:r>
              <a:rPr lang="ru-RU" dirty="0">
                <a:solidFill>
                  <a:srgbClr val="C00000"/>
                </a:solidFill>
                <a:latin typeface="Times New Roman" panose="02020603050405020304" pitchFamily="18" charset="0"/>
                <a:cs typeface="Times New Roman" panose="02020603050405020304" pitchFamily="18" charset="0"/>
              </a:rPr>
              <a:t>педагогические, психолого-педагогические, медицинские, социальные и иные услуги,</a:t>
            </a:r>
            <a:r>
              <a:rPr lang="ru-RU"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обеспечивающие адаптивную среду образования и безбарьерную среду жизнедеятельности, без которых освоение образовательных программ лицами с ограниченными возможностями здоровья затруднено</a:t>
            </a:r>
            <a:r>
              <a:rPr lang="ru-RU" dirty="0">
                <a:solidFill>
                  <a:srgbClr val="C00000"/>
                </a:solidFill>
                <a:latin typeface="Times New Roman" panose="02020603050405020304" pitchFamily="18" charset="0"/>
                <a:cs typeface="Times New Roman" panose="02020603050405020304" pitchFamily="18" charset="0"/>
              </a:rPr>
              <a:t>), обеспечения дополнительного профессионального образования педагогических работников</a:t>
            </a:r>
            <a:r>
              <a:rPr lang="ru-RU" dirty="0">
                <a:latin typeface="Times New Roman" panose="02020603050405020304" pitchFamily="18" charset="0"/>
                <a:cs typeface="Times New Roman" panose="02020603050405020304" pitchFamily="18" charset="0"/>
              </a:rPr>
              <a:t>, обеспечения безопасных условий обучения и воспитания, охраны здоровья детей, направленности Программы, категории детей, форм обучения и иных особенностей образовательной деятельности, и должен быть достаточным и необходимым для осуществления Организацией:</a:t>
            </a:r>
          </a:p>
        </p:txBody>
      </p:sp>
    </p:spTree>
    <p:extLst>
      <p:ext uri="{BB962C8B-B14F-4D97-AF65-F5344CB8AC3E}">
        <p14:creationId xmlns:p14="http://schemas.microsoft.com/office/powerpoint/2010/main" val="235489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460310"/>
            <a:ext cx="10820400" cy="4758375"/>
          </a:xfrm>
        </p:spPr>
        <p:txBody>
          <a:bodyPr>
            <a:normAutofit/>
          </a:bodyPr>
          <a:lstStyle/>
          <a:p>
            <a:pPr marL="0" indent="0" algn="ctr">
              <a:buNone/>
            </a:pPr>
            <a:r>
              <a:rPr lang="ru-RU" sz="3200" b="1" dirty="0" smtClean="0">
                <a:solidFill>
                  <a:schemeClr val="accent1">
                    <a:lumMod val="75000"/>
                  </a:schemeClr>
                </a:solidFill>
                <a:latin typeface="Times New Roman" panose="02020603050405020304" pitchFamily="18" charset="0"/>
                <a:cs typeface="Times New Roman" panose="02020603050405020304" pitchFamily="18" charset="0"/>
              </a:rPr>
              <a:t>Письмо </a:t>
            </a:r>
            <a:r>
              <a:rPr lang="ru-RU" sz="3200" b="1" dirty="0">
                <a:solidFill>
                  <a:schemeClr val="accent1">
                    <a:lumMod val="75000"/>
                  </a:schemeClr>
                </a:solidFill>
                <a:latin typeface="Times New Roman" panose="02020603050405020304" pitchFamily="18" charset="0"/>
                <a:cs typeface="Times New Roman" panose="02020603050405020304" pitchFamily="18" charset="0"/>
              </a:rPr>
              <a:t>Минобрнауки России от 28.02.2014 N </a:t>
            </a:r>
            <a:r>
              <a:rPr lang="ru-RU" sz="3200" b="1" dirty="0" smtClean="0">
                <a:solidFill>
                  <a:schemeClr val="accent1">
                    <a:lumMod val="75000"/>
                  </a:schemeClr>
                </a:solidFill>
                <a:latin typeface="Times New Roman" panose="02020603050405020304" pitchFamily="18" charset="0"/>
                <a:cs typeface="Times New Roman" panose="02020603050405020304" pitchFamily="18" charset="0"/>
              </a:rPr>
              <a:t>08-249 «Комментарии </a:t>
            </a:r>
            <a:r>
              <a:rPr lang="ru-RU" sz="3200" b="1" dirty="0">
                <a:solidFill>
                  <a:schemeClr val="accent1">
                    <a:lumMod val="75000"/>
                  </a:schemeClr>
                </a:solidFill>
                <a:latin typeface="Times New Roman" panose="02020603050405020304" pitchFamily="18" charset="0"/>
                <a:cs typeface="Times New Roman" panose="02020603050405020304" pitchFamily="18" charset="0"/>
              </a:rPr>
              <a:t>к </a:t>
            </a:r>
            <a:r>
              <a:rPr lang="ru-RU" sz="3200" b="1" dirty="0" smtClean="0">
                <a:solidFill>
                  <a:schemeClr val="accent1">
                    <a:lumMod val="75000"/>
                  </a:schemeClr>
                </a:solidFill>
                <a:latin typeface="Times New Roman" panose="02020603050405020304" pitchFamily="18" charset="0"/>
                <a:cs typeface="Times New Roman" panose="02020603050405020304" pitchFamily="18" charset="0"/>
              </a:rPr>
              <a:t>ФГОС дошкольного образования»</a:t>
            </a:r>
          </a:p>
          <a:p>
            <a:pPr marL="0" indent="0">
              <a:buNone/>
            </a:pPr>
            <a:r>
              <a:rPr lang="ru-RU" sz="2400" dirty="0" smtClean="0">
                <a:latin typeface="Times New Roman" panose="02020603050405020304" pitchFamily="18" charset="0"/>
                <a:cs typeface="Times New Roman" panose="02020603050405020304" pitchFamily="18" charset="0"/>
              </a:rPr>
              <a:t>	Настоящие </a:t>
            </a:r>
            <a:r>
              <a:rPr lang="ru-RU" sz="2400" dirty="0">
                <a:latin typeface="Times New Roman" panose="02020603050405020304" pitchFamily="18" charset="0"/>
                <a:cs typeface="Times New Roman" panose="02020603050405020304" pitchFamily="18" charset="0"/>
              </a:rPr>
              <a:t>комментарии  были разработаны ФГАУ "Федеральный институт развития образования" на </a:t>
            </a:r>
            <a:r>
              <a:rPr lang="ru-RU" sz="2400" dirty="0" smtClean="0">
                <a:latin typeface="Times New Roman" panose="02020603050405020304" pitchFamily="18" charset="0"/>
                <a:cs typeface="Times New Roman" panose="02020603050405020304" pitchFamily="18" charset="0"/>
              </a:rPr>
              <a:t>основе </a:t>
            </a:r>
            <a:r>
              <a:rPr lang="ru-RU" sz="2400" dirty="0">
                <a:latin typeface="Times New Roman" panose="02020603050405020304" pitchFamily="18" charset="0"/>
                <a:cs typeface="Times New Roman" panose="02020603050405020304" pitchFamily="18" charset="0"/>
              </a:rPr>
              <a:t>вопросов, возникающих у руководителей и специалистов органов государственной власти субъектов </a:t>
            </a:r>
            <a:r>
              <a:rPr lang="ru-RU" sz="2400" dirty="0" smtClean="0">
                <a:latin typeface="Times New Roman" panose="02020603050405020304" pitchFamily="18" charset="0"/>
                <a:cs typeface="Times New Roman" panose="02020603050405020304" pitchFamily="18" charset="0"/>
              </a:rPr>
              <a:t>Российской  </a:t>
            </a:r>
            <a:r>
              <a:rPr lang="ru-RU" sz="2400" dirty="0">
                <a:latin typeface="Times New Roman" panose="02020603050405020304" pitchFamily="18" charset="0"/>
                <a:cs typeface="Times New Roman" panose="02020603050405020304" pitchFamily="18" charset="0"/>
              </a:rPr>
              <a:t>Федерации,  осуществляющих  государственное  управление  в  сфере  образования, </a:t>
            </a:r>
            <a:r>
              <a:rPr lang="ru-RU" sz="2400" dirty="0" smtClean="0">
                <a:latin typeface="Times New Roman" panose="02020603050405020304" pitchFamily="18" charset="0"/>
                <a:cs typeface="Times New Roman" panose="02020603050405020304" pitchFamily="18" charset="0"/>
              </a:rPr>
              <a:t>руководителей  </a:t>
            </a:r>
            <a:r>
              <a:rPr lang="ru-RU" sz="2400" dirty="0">
                <a:latin typeface="Times New Roman" panose="02020603050405020304" pitchFamily="18" charset="0"/>
                <a:cs typeface="Times New Roman" panose="02020603050405020304" pitchFamily="18" charset="0"/>
              </a:rPr>
              <a:t>образовательных  организаций,  реализующих  образовательные  программы  дошкольного </a:t>
            </a:r>
            <a:r>
              <a:rPr lang="ru-RU" sz="2400" dirty="0" smtClean="0">
                <a:latin typeface="Times New Roman" panose="02020603050405020304" pitchFamily="18" charset="0"/>
                <a:cs typeface="Times New Roman" panose="02020603050405020304" pitchFamily="18" charset="0"/>
              </a:rPr>
              <a:t>образования </a:t>
            </a:r>
            <a:r>
              <a:rPr lang="ru-RU" sz="2400" dirty="0">
                <a:latin typeface="Times New Roman" panose="02020603050405020304" pitchFamily="18" charset="0"/>
                <a:cs typeface="Times New Roman" panose="02020603050405020304" pitchFamily="18" charset="0"/>
              </a:rPr>
              <a:t>и практических работников дошкольного образования.</a:t>
            </a:r>
          </a:p>
        </p:txBody>
      </p:sp>
    </p:spTree>
    <p:extLst>
      <p:ext uri="{BB962C8B-B14F-4D97-AF65-F5344CB8AC3E}">
        <p14:creationId xmlns:p14="http://schemas.microsoft.com/office/powerpoint/2010/main" val="1176560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7994" y="739036"/>
            <a:ext cx="11699309" cy="6118965"/>
          </a:xfrm>
        </p:spPr>
        <p:txBody>
          <a:bodyPr>
            <a:normAutofit lnSpcReduction="10000"/>
          </a:bodyPr>
          <a:lstStyle/>
          <a:p>
            <a:pPr marL="0" indent="0" algn="ctr">
              <a:buNone/>
            </a:pPr>
            <a:r>
              <a:rPr lang="ru-RU" dirty="0">
                <a:latin typeface="Times New Roman" panose="02020603050405020304" pitchFamily="18" charset="0"/>
                <a:cs typeface="Times New Roman" panose="02020603050405020304" pitchFamily="18" charset="0"/>
              </a:rPr>
              <a:t>Комментарии к разделу II пункта 2.7 (первый абзац)</a:t>
            </a:r>
          </a:p>
          <a:p>
            <a:pPr marL="0" indent="0">
              <a:buNone/>
            </a:pPr>
            <a:r>
              <a:rPr lang="ru-RU" dirty="0" smtClean="0">
                <a:latin typeface="Times New Roman" panose="02020603050405020304" pitchFamily="18" charset="0"/>
                <a:cs typeface="Times New Roman" panose="02020603050405020304" pitchFamily="18" charset="0"/>
              </a:rPr>
              <a:t>   Указанная </a:t>
            </a:r>
            <a:r>
              <a:rPr lang="ru-RU" dirty="0">
                <a:latin typeface="Times New Roman" panose="02020603050405020304" pitchFamily="18" charset="0"/>
                <a:cs typeface="Times New Roman" panose="02020603050405020304" pitchFamily="18" charset="0"/>
              </a:rPr>
              <a:t>норма означает, что </a:t>
            </a:r>
            <a:r>
              <a:rPr lang="ru-RU" dirty="0">
                <a:solidFill>
                  <a:srgbClr val="C00000"/>
                </a:solidFill>
                <a:latin typeface="Times New Roman" panose="02020603050405020304" pitchFamily="18" charset="0"/>
                <a:cs typeface="Times New Roman" panose="02020603050405020304" pitchFamily="18" charset="0"/>
              </a:rPr>
              <a:t>содержание образовательной программы </a:t>
            </a:r>
            <a:r>
              <a:rPr lang="ru-RU" dirty="0">
                <a:latin typeface="Times New Roman" panose="02020603050405020304" pitchFamily="18" charset="0"/>
                <a:cs typeface="Times New Roman" panose="02020603050405020304" pitchFamily="18" charset="0"/>
              </a:rPr>
              <a:t>(программ) ДОО </a:t>
            </a:r>
            <a:r>
              <a:rPr lang="ru-RU" dirty="0">
                <a:solidFill>
                  <a:srgbClr val="C00000"/>
                </a:solidFill>
                <a:latin typeface="Times New Roman" panose="02020603050405020304" pitchFamily="18" charset="0"/>
                <a:cs typeface="Times New Roman" panose="02020603050405020304" pitchFamily="18" charset="0"/>
              </a:rPr>
              <a:t>не должно </a:t>
            </a:r>
            <a:r>
              <a:rPr lang="ru-RU" dirty="0" smtClean="0">
                <a:solidFill>
                  <a:srgbClr val="C00000"/>
                </a:solidFill>
                <a:latin typeface="Times New Roman" panose="02020603050405020304" pitchFamily="18" charset="0"/>
                <a:cs typeface="Times New Roman" panose="02020603050405020304" pitchFamily="18" charset="0"/>
              </a:rPr>
              <a:t>быть  </a:t>
            </a:r>
            <a:r>
              <a:rPr lang="ru-RU" dirty="0">
                <a:solidFill>
                  <a:srgbClr val="C00000"/>
                </a:solidFill>
                <a:latin typeface="Times New Roman" panose="02020603050405020304" pitchFamily="18" charset="0"/>
                <a:cs typeface="Times New Roman" panose="02020603050405020304" pitchFamily="18" charset="0"/>
              </a:rPr>
              <a:t>заранее  расписано  по  конкретным  образовательным  областям</a:t>
            </a:r>
            <a:r>
              <a:rPr lang="ru-RU" dirty="0">
                <a:latin typeface="Times New Roman" panose="02020603050405020304" pitchFamily="18" charset="0"/>
                <a:cs typeface="Times New Roman" panose="02020603050405020304" pitchFamily="18" charset="0"/>
              </a:rPr>
              <a:t>,  поскольку  оно  </a:t>
            </a:r>
            <a:r>
              <a:rPr lang="ru-RU" dirty="0">
                <a:solidFill>
                  <a:srgbClr val="C00000"/>
                </a:solidFill>
                <a:latin typeface="Times New Roman" panose="02020603050405020304" pitchFamily="18" charset="0"/>
                <a:cs typeface="Times New Roman" panose="02020603050405020304" pitchFamily="18" charset="0"/>
              </a:rPr>
              <a:t>определяется </a:t>
            </a:r>
            <a:r>
              <a:rPr lang="ru-RU" dirty="0" smtClean="0">
                <a:solidFill>
                  <a:srgbClr val="C00000"/>
                </a:solidFill>
                <a:latin typeface="Times New Roman" panose="02020603050405020304" pitchFamily="18" charset="0"/>
                <a:cs typeface="Times New Roman" panose="02020603050405020304" pitchFamily="18" charset="0"/>
              </a:rPr>
              <a:t>конкретной  </a:t>
            </a:r>
            <a:r>
              <a:rPr lang="ru-RU" dirty="0">
                <a:solidFill>
                  <a:srgbClr val="C00000"/>
                </a:solidFill>
                <a:latin typeface="Times New Roman" panose="02020603050405020304" pitchFamily="18" charset="0"/>
                <a:cs typeface="Times New Roman" panose="02020603050405020304" pitchFamily="18" charset="0"/>
              </a:rPr>
              <a:t>ситуацией  </a:t>
            </a:r>
            <a:r>
              <a:rPr lang="ru-RU" dirty="0">
                <a:latin typeface="Times New Roman" panose="02020603050405020304" pitchFamily="18" charset="0"/>
                <a:cs typeface="Times New Roman" panose="02020603050405020304" pitchFamily="18" charset="0"/>
              </a:rPr>
              <a:t>в  группе,  а  именно:  </a:t>
            </a:r>
            <a:r>
              <a:rPr lang="ru-RU" dirty="0">
                <a:solidFill>
                  <a:srgbClr val="C00000"/>
                </a:solidFill>
                <a:latin typeface="Times New Roman" panose="02020603050405020304" pitchFamily="18" charset="0"/>
                <a:cs typeface="Times New Roman" panose="02020603050405020304" pitchFamily="18" charset="0"/>
              </a:rPr>
              <a:t>индивидуальными  склонностями  </a:t>
            </a:r>
            <a:r>
              <a:rPr lang="ru-RU" dirty="0">
                <a:latin typeface="Times New Roman" panose="02020603050405020304" pitchFamily="18" charset="0"/>
                <a:cs typeface="Times New Roman" panose="02020603050405020304" pitchFamily="18" charset="0"/>
              </a:rPr>
              <a:t>детей,  их  </a:t>
            </a:r>
            <a:r>
              <a:rPr lang="ru-RU" dirty="0" smtClean="0">
                <a:solidFill>
                  <a:srgbClr val="C00000"/>
                </a:solidFill>
                <a:latin typeface="Times New Roman" panose="02020603050405020304" pitchFamily="18" charset="0"/>
                <a:cs typeface="Times New Roman" panose="02020603050405020304" pitchFamily="18" charset="0"/>
              </a:rPr>
              <a:t>интересами</a:t>
            </a:r>
            <a:r>
              <a:rPr lang="ru-RU" dirty="0">
                <a:solidFill>
                  <a:srgbClr val="C00000"/>
                </a:solidFill>
                <a:latin typeface="Times New Roman" panose="02020603050405020304" pitchFamily="18" charset="0"/>
                <a:cs typeface="Times New Roman" panose="02020603050405020304" pitchFamily="18" charset="0"/>
              </a:rPr>
              <a:t>, </a:t>
            </a:r>
            <a:r>
              <a:rPr lang="ru-RU" dirty="0" smtClean="0">
                <a:solidFill>
                  <a:srgbClr val="C00000"/>
                </a:solidFill>
                <a:latin typeface="Times New Roman" panose="02020603050405020304" pitchFamily="18" charset="0"/>
                <a:cs typeface="Times New Roman" panose="02020603050405020304" pitchFamily="18" charset="0"/>
              </a:rPr>
              <a:t>особенностями  </a:t>
            </a:r>
            <a:r>
              <a:rPr lang="ru-RU" dirty="0">
                <a:solidFill>
                  <a:srgbClr val="C00000"/>
                </a:solidFill>
                <a:latin typeface="Times New Roman" panose="02020603050405020304" pitchFamily="18" charset="0"/>
                <a:cs typeface="Times New Roman" panose="02020603050405020304" pitchFamily="18" charset="0"/>
              </a:rPr>
              <a:t>развития</a:t>
            </a:r>
            <a:r>
              <a:rPr lang="ru-RU" dirty="0">
                <a:latin typeface="Times New Roman" panose="02020603050405020304" pitchFamily="18" charset="0"/>
                <a:cs typeface="Times New Roman" panose="02020603050405020304" pitchFamily="18" charset="0"/>
              </a:rPr>
              <a:t>.  Педагоги,  работающие  по  программам,  ориентированным  на  ребенка,  обычно </a:t>
            </a:r>
            <a:r>
              <a:rPr lang="ru-RU" b="1" dirty="0" smtClean="0">
                <a:latin typeface="Times New Roman" panose="02020603050405020304" pitchFamily="18" charset="0"/>
                <a:cs typeface="Times New Roman" panose="02020603050405020304" pitchFamily="18" charset="0"/>
              </a:rPr>
              <a:t>формируют  </a:t>
            </a:r>
            <a:r>
              <a:rPr lang="ru-RU" b="1" dirty="0">
                <a:latin typeface="Times New Roman" panose="02020603050405020304" pitchFamily="18" charset="0"/>
                <a:cs typeface="Times New Roman" panose="02020603050405020304" pitchFamily="18" charset="0"/>
              </a:rPr>
              <a:t>содержание  по  ходу  образовательной  деятельности,</a:t>
            </a:r>
            <a:r>
              <a:rPr lang="ru-RU" dirty="0">
                <a:latin typeface="Times New Roman" panose="02020603050405020304" pitchFamily="18" charset="0"/>
                <a:cs typeface="Times New Roman" panose="02020603050405020304" pitchFamily="18" charset="0"/>
              </a:rPr>
              <a:t>  решая  задачи  развития  детей  в </a:t>
            </a:r>
            <a:r>
              <a:rPr lang="ru-RU" dirty="0" smtClean="0">
                <a:latin typeface="Times New Roman" panose="02020603050405020304" pitchFamily="18" charset="0"/>
                <a:cs typeface="Times New Roman" panose="02020603050405020304" pitchFamily="18" charset="0"/>
              </a:rPr>
              <a:t>зависимости  </a:t>
            </a:r>
            <a:r>
              <a:rPr lang="ru-RU" dirty="0">
                <a:latin typeface="Times New Roman" panose="02020603050405020304" pitchFamily="18" charset="0"/>
                <a:cs typeface="Times New Roman" panose="02020603050405020304" pitchFamily="18" charset="0"/>
              </a:rPr>
              <a:t>от  сложившейся  образовательной  ситуации,  опираясь  на  интересы  отдельного  ребенка  или </a:t>
            </a:r>
            <a:r>
              <a:rPr lang="ru-RU" dirty="0" smtClean="0">
                <a:latin typeface="Times New Roman" panose="02020603050405020304" pitchFamily="18" charset="0"/>
                <a:cs typeface="Times New Roman" panose="02020603050405020304" pitchFamily="18" charset="0"/>
              </a:rPr>
              <a:t>группы  </a:t>
            </a:r>
            <a:r>
              <a:rPr lang="ru-RU" dirty="0">
                <a:latin typeface="Times New Roman" panose="02020603050405020304" pitchFamily="18" charset="0"/>
                <a:cs typeface="Times New Roman" panose="02020603050405020304" pitchFamily="18" charset="0"/>
              </a:rPr>
              <a:t>детей.  Это  означает,  что  конкретное  содержание  образовательной  программы  выполняет  роль </a:t>
            </a:r>
            <a:r>
              <a:rPr lang="ru-RU" dirty="0" smtClean="0">
                <a:latin typeface="Times New Roman" panose="02020603050405020304" pitchFamily="18" charset="0"/>
                <a:cs typeface="Times New Roman" panose="02020603050405020304" pitchFamily="18" charset="0"/>
              </a:rPr>
              <a:t>средства </a:t>
            </a:r>
            <a:r>
              <a:rPr lang="ru-RU" dirty="0">
                <a:latin typeface="Times New Roman" panose="02020603050405020304" pitchFamily="18" charset="0"/>
                <a:cs typeface="Times New Roman" panose="02020603050405020304" pitchFamily="18" charset="0"/>
              </a:rPr>
              <a:t>развития, подбирается по мере постановки и решения развивающих задач и не всегда может быть </a:t>
            </a:r>
            <a:r>
              <a:rPr lang="ru-RU" dirty="0" smtClean="0">
                <a:latin typeface="Times New Roman" panose="02020603050405020304" pitchFamily="18" charset="0"/>
                <a:cs typeface="Times New Roman" panose="02020603050405020304" pitchFamily="18" charset="0"/>
              </a:rPr>
              <a:t>задано  </a:t>
            </a:r>
            <a:r>
              <a:rPr lang="ru-RU" dirty="0">
                <a:latin typeface="Times New Roman" panose="02020603050405020304" pitchFamily="18" charset="0"/>
                <a:cs typeface="Times New Roman" panose="02020603050405020304" pitchFamily="18" charset="0"/>
              </a:rPr>
              <a:t>заранее.  Кроме </a:t>
            </a:r>
            <a:r>
              <a:rPr lang="ru-RU" dirty="0" smtClean="0">
                <a:latin typeface="Times New Roman" panose="02020603050405020304" pitchFamily="18" charset="0"/>
                <a:cs typeface="Times New Roman" panose="02020603050405020304" pitchFamily="18" charset="0"/>
              </a:rPr>
              <a:t>того</a:t>
            </a:r>
            <a:r>
              <a:rPr lang="ru-RU" dirty="0">
                <a:latin typeface="Times New Roman" panose="02020603050405020304" pitchFamily="18" charset="0"/>
                <a:cs typeface="Times New Roman" panose="02020603050405020304" pitchFamily="18" charset="0"/>
              </a:rPr>
              <a:t>,  на  практике  конкретное  содержание  образовательной  деятельности  обычно </a:t>
            </a:r>
            <a:r>
              <a:rPr lang="ru-RU" dirty="0" smtClean="0">
                <a:latin typeface="Times New Roman" panose="02020603050405020304" pitchFamily="18" charset="0"/>
                <a:cs typeface="Times New Roman" panose="02020603050405020304" pitchFamily="18" charset="0"/>
              </a:rPr>
              <a:t>обеспечивает  </a:t>
            </a:r>
            <a:r>
              <a:rPr lang="ru-RU" dirty="0">
                <a:latin typeface="Times New Roman" panose="02020603050405020304" pitchFamily="18" charset="0"/>
                <a:cs typeface="Times New Roman" panose="02020603050405020304" pitchFamily="18" charset="0"/>
              </a:rPr>
              <a:t>развитие  детей  одновременно  в  разных  областях  -  например,  в  области  </a:t>
            </a:r>
            <a:r>
              <a:rPr lang="ru-RU" dirty="0" smtClean="0">
                <a:latin typeface="Times New Roman" panose="02020603050405020304" pitchFamily="18" charset="0"/>
                <a:cs typeface="Times New Roman" panose="02020603050405020304" pitchFamily="18" charset="0"/>
              </a:rPr>
              <a:t>социально коммуникативного</a:t>
            </a:r>
            <a:r>
              <a:rPr lang="ru-RU" dirty="0">
                <a:latin typeface="Times New Roman" panose="02020603050405020304" pitchFamily="18" charset="0"/>
                <a:cs typeface="Times New Roman" panose="02020603050405020304" pitchFamily="18" charset="0"/>
              </a:rPr>
              <a:t>, познавательного и речевого развития, или социально-коммуникативного, художественно </a:t>
            </a:r>
            <a:r>
              <a:rPr lang="ru-RU" dirty="0" smtClean="0">
                <a:latin typeface="Times New Roman" panose="02020603050405020304" pitchFamily="18" charset="0"/>
                <a:cs typeface="Times New Roman" panose="02020603050405020304" pitchFamily="18" charset="0"/>
              </a:rPr>
              <a:t>эстетического  </a:t>
            </a:r>
            <a:r>
              <a:rPr lang="ru-RU" dirty="0">
                <a:latin typeface="Times New Roman" panose="02020603050405020304" pitchFamily="18" charset="0"/>
                <a:cs typeface="Times New Roman" panose="02020603050405020304" pitchFamily="18" charset="0"/>
              </a:rPr>
              <a:t>и  физического  развития  и  т.д.  Таким  образом,  определенная  образовательная  технология </a:t>
            </a:r>
            <a:r>
              <a:rPr lang="ru-RU" dirty="0" smtClean="0">
                <a:latin typeface="Times New Roman" panose="02020603050405020304" pitchFamily="18" charset="0"/>
                <a:cs typeface="Times New Roman" panose="02020603050405020304" pitchFamily="18" charset="0"/>
              </a:rPr>
              <a:t>или  </a:t>
            </a:r>
            <a:r>
              <a:rPr lang="ru-RU" dirty="0">
                <a:latin typeface="Times New Roman" panose="02020603050405020304" pitchFamily="18" charset="0"/>
                <a:cs typeface="Times New Roman" panose="02020603050405020304" pitchFamily="18" charset="0"/>
              </a:rPr>
              <a:t>содержательное  наполнение  образовательной  деятельности  часто  связано  с  работой  педагога </a:t>
            </a:r>
            <a:r>
              <a:rPr lang="ru-RU" dirty="0" smtClean="0">
                <a:latin typeface="Times New Roman" panose="02020603050405020304" pitchFamily="18" charset="0"/>
                <a:cs typeface="Times New Roman" panose="02020603050405020304" pitchFamily="18" charset="0"/>
              </a:rPr>
              <a:t>одновременно </a:t>
            </a:r>
            <a:r>
              <a:rPr lang="ru-RU" dirty="0">
                <a:latin typeface="Times New Roman" panose="02020603050405020304" pitchFamily="18" charset="0"/>
                <a:cs typeface="Times New Roman" panose="02020603050405020304" pitchFamily="18" charset="0"/>
              </a:rPr>
              <a:t>в разных образовательных </a:t>
            </a:r>
            <a:r>
              <a:rPr lang="ru-RU" dirty="0" smtClean="0">
                <a:latin typeface="Times New Roman" panose="02020603050405020304" pitchFamily="18" charset="0"/>
                <a:cs typeface="Times New Roman" panose="02020603050405020304" pitchFamily="18" charset="0"/>
              </a:rPr>
              <a:t>областях. В  </a:t>
            </a:r>
            <a:r>
              <a:rPr lang="ru-RU" dirty="0">
                <a:latin typeface="Times New Roman" panose="02020603050405020304" pitchFamily="18" charset="0"/>
                <a:cs typeface="Times New Roman" panose="02020603050405020304" pitchFamily="18" charset="0"/>
              </a:rPr>
              <a:t>то  же  время,  существуют  примерные  программы,  которые  подробно  расписывают  определенное </a:t>
            </a:r>
            <a:r>
              <a:rPr lang="ru-RU" dirty="0" smtClean="0">
                <a:latin typeface="Times New Roman" panose="02020603050405020304" pitchFamily="18" charset="0"/>
                <a:cs typeface="Times New Roman" panose="02020603050405020304" pitchFamily="18" charset="0"/>
              </a:rPr>
              <a:t>образовательное </a:t>
            </a:r>
            <a:r>
              <a:rPr lang="ru-RU" dirty="0">
                <a:latin typeface="Times New Roman" panose="02020603050405020304" pitchFamily="18" charset="0"/>
                <a:cs typeface="Times New Roman" panose="02020603050405020304" pitchFamily="18" charset="0"/>
              </a:rPr>
              <a:t>содержание. Если Организация принимает за основу </a:t>
            </a:r>
            <a:r>
              <a:rPr lang="ru-RU" dirty="0" smtClean="0">
                <a:latin typeface="Times New Roman" panose="02020603050405020304" pitchFamily="18" charset="0"/>
                <a:cs typeface="Times New Roman" panose="02020603050405020304" pitchFamily="18" charset="0"/>
              </a:rPr>
              <a:t>своей Программы </a:t>
            </a:r>
            <a:r>
              <a:rPr lang="ru-RU" dirty="0">
                <a:latin typeface="Times New Roman" panose="02020603050405020304" pitchFamily="18" charset="0"/>
                <a:cs typeface="Times New Roman" panose="02020603050405020304" pitchFamily="18" charset="0"/>
              </a:rPr>
              <a:t>такую примерную </a:t>
            </a:r>
            <a:r>
              <a:rPr lang="ru-RU" dirty="0" smtClean="0">
                <a:latin typeface="Times New Roman" panose="02020603050405020304" pitchFamily="18" charset="0"/>
                <a:cs typeface="Times New Roman" panose="02020603050405020304" pitchFamily="18" charset="0"/>
              </a:rPr>
              <a:t>программу</a:t>
            </a:r>
            <a:r>
              <a:rPr lang="ru-RU" dirty="0">
                <a:latin typeface="Times New Roman" panose="02020603050405020304" pitchFamily="18" charset="0"/>
                <a:cs typeface="Times New Roman" panose="02020603050405020304" pitchFamily="18" charset="0"/>
              </a:rPr>
              <a:t>, следует сделать ссылку именно на эту Программу.</a:t>
            </a:r>
          </a:p>
        </p:txBody>
      </p:sp>
    </p:spTree>
    <p:extLst>
      <p:ext uri="{BB962C8B-B14F-4D97-AF65-F5344CB8AC3E}">
        <p14:creationId xmlns:p14="http://schemas.microsoft.com/office/powerpoint/2010/main" val="266619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06038" y="621071"/>
            <a:ext cx="8463683" cy="1293028"/>
          </a:xfrm>
        </p:spPr>
        <p:txBody>
          <a:bodyPr>
            <a:normAutofit/>
          </a:bodyPr>
          <a:lstStyle/>
          <a:p>
            <a:pPr algn="l"/>
            <a:r>
              <a:rPr lang="ru-RU" b="1" u="sng" dirty="0" smtClean="0">
                <a:solidFill>
                  <a:srgbClr val="FF0000"/>
                </a:solidFill>
                <a:latin typeface="Times New Roman" panose="02020603050405020304" pitchFamily="18" charset="0"/>
                <a:cs typeface="Times New Roman" panose="02020603050405020304" pitchFamily="18" charset="0"/>
              </a:rPr>
              <a:t>Федеральный уровень</a:t>
            </a:r>
            <a:endParaRPr lang="ru-RU" b="1" u="sng"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68489" y="1914099"/>
            <a:ext cx="11450471" cy="4159155"/>
          </a:xfrm>
        </p:spPr>
        <p:txBody>
          <a:bodyPr/>
          <a:lstStyle/>
          <a:p>
            <a:pPr marL="0" indent="0" algn="ctr">
              <a:buNone/>
            </a:pPr>
            <a:r>
              <a:rPr lang="ru-RU" sz="3200" b="1" dirty="0">
                <a:solidFill>
                  <a:srgbClr val="C00000"/>
                </a:solidFill>
                <a:latin typeface="Times New Roman" panose="02020603050405020304" pitchFamily="18" charset="0"/>
                <a:cs typeface="Times New Roman" panose="02020603050405020304" pitchFamily="18" charset="0"/>
              </a:rPr>
              <a:t>Федеральный закон «Об образовании в Российской Федерации» № </a:t>
            </a:r>
            <a:r>
              <a:rPr lang="ru-RU" sz="3200" b="1" dirty="0" smtClean="0">
                <a:solidFill>
                  <a:srgbClr val="C00000"/>
                </a:solidFill>
                <a:latin typeface="Times New Roman" panose="02020603050405020304" pitchFamily="18" charset="0"/>
                <a:cs typeface="Times New Roman" panose="02020603050405020304" pitchFamily="18" charset="0"/>
              </a:rPr>
              <a:t>273 от </a:t>
            </a:r>
            <a:r>
              <a:rPr lang="ru-RU" sz="3200" b="1" dirty="0">
                <a:solidFill>
                  <a:srgbClr val="C00000"/>
                </a:solidFill>
                <a:latin typeface="Times New Roman" panose="02020603050405020304" pitchFamily="18" charset="0"/>
                <a:cs typeface="Times New Roman" panose="02020603050405020304" pitchFamily="18" charset="0"/>
              </a:rPr>
              <a:t>29 декабря 2012 </a:t>
            </a:r>
            <a:r>
              <a:rPr lang="ru-RU" sz="3200" b="1" dirty="0" smtClean="0">
                <a:solidFill>
                  <a:srgbClr val="C00000"/>
                </a:solidFill>
                <a:latin typeface="Times New Roman" panose="02020603050405020304" pitchFamily="18" charset="0"/>
                <a:cs typeface="Times New Roman" panose="02020603050405020304" pitchFamily="18" charset="0"/>
              </a:rPr>
              <a:t>года</a:t>
            </a:r>
          </a:p>
          <a:p>
            <a:pPr marL="0" indent="0" algn="ctr">
              <a:buNone/>
            </a:pPr>
            <a:r>
              <a:rPr lang="ru-RU" sz="2400" b="1" dirty="0">
                <a:latin typeface="Times New Roman" panose="02020603050405020304" pitchFamily="18" charset="0"/>
                <a:cs typeface="Times New Roman" panose="02020603050405020304" pitchFamily="18" charset="0"/>
              </a:rPr>
              <a:t>Статья 2. Основные понятия, используемые в настоящем Федеральном </a:t>
            </a:r>
            <a:r>
              <a:rPr lang="ru-RU" sz="2400" b="1" dirty="0" smtClean="0">
                <a:latin typeface="Times New Roman" panose="02020603050405020304" pitchFamily="18" charset="0"/>
                <a:cs typeface="Times New Roman" panose="02020603050405020304" pitchFamily="18" charset="0"/>
              </a:rPr>
              <a:t>законе</a:t>
            </a:r>
          </a:p>
          <a:p>
            <a:pPr marL="0" indent="0">
              <a:buNone/>
            </a:pPr>
            <a:r>
              <a:rPr lang="ru-RU" sz="2400" dirty="0" smtClean="0">
                <a:latin typeface="Times New Roman" panose="02020603050405020304" pitchFamily="18" charset="0"/>
                <a:cs typeface="Times New Roman" panose="02020603050405020304" pitchFamily="18" charset="0"/>
              </a:rPr>
              <a:t>   16</a:t>
            </a:r>
            <a:r>
              <a:rPr lang="ru-RU" sz="2400" dirty="0">
                <a:latin typeface="Times New Roman" panose="02020603050405020304" pitchFamily="18" charset="0"/>
                <a:cs typeface="Times New Roman" panose="02020603050405020304" pitchFamily="18" charset="0"/>
              </a:rPr>
              <a:t>) </a:t>
            </a:r>
            <a:r>
              <a:rPr lang="ru-RU" sz="2400" b="1" dirty="0">
                <a:solidFill>
                  <a:schemeClr val="accent6">
                    <a:lumMod val="50000"/>
                  </a:schemeClr>
                </a:solidFill>
                <a:latin typeface="Times New Roman" panose="02020603050405020304" pitchFamily="18" charset="0"/>
                <a:cs typeface="Times New Roman" panose="02020603050405020304" pitchFamily="18" charset="0"/>
              </a:rPr>
              <a:t>обучающийся с ограниченными возможностями здоровья </a:t>
            </a:r>
            <a:r>
              <a:rPr lang="ru-RU" sz="2400" dirty="0">
                <a:latin typeface="Times New Roman" panose="02020603050405020304" pitchFamily="18" charset="0"/>
                <a:cs typeface="Times New Roman" panose="02020603050405020304" pitchFamily="18" charset="0"/>
              </a:rPr>
              <a:t>- физическое лицо, имеющее недостатки в физическом и (или) психологическом развитии, подтвержденные психолого-медико-педагогической комиссией и препятствующие получению образования без создания специальных условий</a:t>
            </a:r>
            <a:r>
              <a:rPr lang="ru-RU"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39816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0728" y="576197"/>
            <a:ext cx="11841271" cy="6281803"/>
          </a:xfrm>
        </p:spPr>
        <p:txBody>
          <a:bodyPr>
            <a:normAutofit/>
          </a:bodyPr>
          <a:lstStyle/>
          <a:p>
            <a:pPr marL="0" indent="0" algn="ctr">
              <a:buNone/>
            </a:pPr>
            <a:r>
              <a:rPr lang="ru-RU" dirty="0">
                <a:latin typeface="Times New Roman" panose="02020603050405020304" pitchFamily="18" charset="0"/>
                <a:cs typeface="Times New Roman" panose="02020603050405020304" pitchFamily="18" charset="0"/>
              </a:rPr>
              <a:t>Комментарии к разделу III пункта 3.2.3</a:t>
            </a:r>
          </a:p>
          <a:p>
            <a:pPr marL="0" indent="0">
              <a:buNone/>
            </a:pPr>
            <a:r>
              <a:rPr lang="ru-RU" dirty="0" smtClean="0">
                <a:latin typeface="Times New Roman" panose="02020603050405020304" pitchFamily="18" charset="0"/>
                <a:cs typeface="Times New Roman" panose="02020603050405020304" pitchFamily="18" charset="0"/>
              </a:rPr>
              <a:t>   В </a:t>
            </a:r>
            <a:r>
              <a:rPr lang="ru-RU" dirty="0">
                <a:latin typeface="Times New Roman" panose="02020603050405020304" pitchFamily="18" charset="0"/>
                <a:cs typeface="Times New Roman" panose="02020603050405020304" pitchFamily="18" charset="0"/>
              </a:rPr>
              <a:t>соответствии с Положением о психолого-медико-педагогической комиссии, утвержденным приказом </a:t>
            </a:r>
            <a:r>
              <a:rPr lang="ru-RU" dirty="0" smtClean="0">
                <a:latin typeface="Times New Roman" panose="02020603050405020304" pitchFamily="18" charset="0"/>
                <a:cs typeface="Times New Roman" panose="02020603050405020304" pitchFamily="18" charset="0"/>
              </a:rPr>
              <a:t>Минобрнауки  </a:t>
            </a:r>
            <a:r>
              <a:rPr lang="ru-RU" dirty="0">
                <a:latin typeface="Times New Roman" panose="02020603050405020304" pitchFamily="18" charset="0"/>
                <a:cs typeface="Times New Roman" panose="02020603050405020304" pitchFamily="18" charset="0"/>
              </a:rPr>
              <a:t>России  от  20  сентября  2013  г.  N  1082,  ребенку  с  ограниченными  возможностями  здоровья </a:t>
            </a:r>
            <a:r>
              <a:rPr lang="ru-RU" dirty="0" smtClean="0">
                <a:latin typeface="Times New Roman" panose="02020603050405020304" pitchFamily="18" charset="0"/>
                <a:cs typeface="Times New Roman" panose="02020603050405020304" pitchFamily="18" charset="0"/>
              </a:rPr>
              <a:t>необходимо  </a:t>
            </a:r>
            <a:r>
              <a:rPr lang="ru-RU" dirty="0">
                <a:latin typeface="Times New Roman" panose="02020603050405020304" pitchFamily="18" charset="0"/>
                <a:cs typeface="Times New Roman" panose="02020603050405020304" pitchFamily="18" charset="0"/>
              </a:rPr>
              <a:t>пройти  обследование  на  заседании  психолого-медико-педагогической  комиссии  (далее  -</a:t>
            </a:r>
            <a:r>
              <a:rPr lang="ru-RU" dirty="0" smtClean="0">
                <a:latin typeface="Times New Roman" panose="02020603050405020304" pitchFamily="18" charset="0"/>
                <a:cs typeface="Times New Roman" panose="02020603050405020304" pitchFamily="18" charset="0"/>
              </a:rPr>
              <a:t>ПМПК</a:t>
            </a:r>
            <a:r>
              <a:rPr lang="ru-RU" dirty="0">
                <a:latin typeface="Times New Roman" panose="02020603050405020304" pitchFamily="18" charset="0"/>
                <a:cs typeface="Times New Roman" panose="02020603050405020304" pitchFamily="18" charset="0"/>
              </a:rPr>
              <a:t>) и получить рекомендации</a:t>
            </a:r>
            <a:r>
              <a:rPr lang="ru-RU" dirty="0" smtClean="0">
                <a:latin typeface="Times New Roman" panose="02020603050405020304" pitchFamily="18" charset="0"/>
                <a:cs typeface="Times New Roman" panose="02020603050405020304" pitchFamily="18" charset="0"/>
              </a:rPr>
              <a:t>.</a:t>
            </a:r>
          </a:p>
          <a:p>
            <a:pPr marL="0" indent="0" algn="ctr">
              <a:buNone/>
            </a:pPr>
            <a:r>
              <a:rPr lang="ru-RU" dirty="0">
                <a:latin typeface="Times New Roman" panose="02020603050405020304" pitchFamily="18" charset="0"/>
                <a:cs typeface="Times New Roman" panose="02020603050405020304" pitchFamily="18" charset="0"/>
              </a:rPr>
              <a:t>Комментарии к разделу III пункта 3.2.7</a:t>
            </a:r>
          </a:p>
          <a:p>
            <a:pPr marL="0" indent="0">
              <a:buNone/>
            </a:pPr>
            <a:r>
              <a:rPr lang="ru-RU" dirty="0" smtClean="0">
                <a:latin typeface="Times New Roman" panose="02020603050405020304" pitchFamily="18" charset="0"/>
                <a:cs typeface="Times New Roman" panose="02020603050405020304" pitchFamily="18" charset="0"/>
              </a:rPr>
              <a:t>   В соответствии с частью 1 статьи 79 Закона</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содержание </a:t>
            </a:r>
            <a:r>
              <a:rPr lang="ru-RU" dirty="0">
                <a:latin typeface="Times New Roman" panose="02020603050405020304" pitchFamily="18" charset="0"/>
                <a:cs typeface="Times New Roman" panose="02020603050405020304" pitchFamily="18" charset="0"/>
              </a:rPr>
              <a:t>образования </a:t>
            </a:r>
            <a:r>
              <a:rPr lang="ru-RU" dirty="0" smtClean="0">
                <a:latin typeface="Times New Roman" panose="02020603050405020304" pitchFamily="18" charset="0"/>
                <a:cs typeface="Times New Roman" panose="02020603050405020304" pitchFamily="18" charset="0"/>
              </a:rPr>
              <a:t>и </a:t>
            </a:r>
            <a:r>
              <a:rPr lang="ru-RU" dirty="0">
                <a:latin typeface="Times New Roman" panose="02020603050405020304" pitchFamily="18" charset="0"/>
                <a:cs typeface="Times New Roman" panose="02020603050405020304" pitchFamily="18" charset="0"/>
              </a:rPr>
              <a:t>условия </a:t>
            </a:r>
            <a:r>
              <a:rPr lang="ru-RU" dirty="0" smtClean="0">
                <a:latin typeface="Times New Roman" panose="02020603050405020304" pitchFamily="18" charset="0"/>
                <a:cs typeface="Times New Roman" panose="02020603050405020304" pitchFamily="18" charset="0"/>
              </a:rPr>
              <a:t>организации обучения и воспитания обучающихся с ограниченными возможностями здоровья (</a:t>
            </a:r>
            <a:r>
              <a:rPr lang="ru-RU" dirty="0">
                <a:latin typeface="Times New Roman" panose="02020603050405020304" pitchFamily="18" charset="0"/>
                <a:cs typeface="Times New Roman" panose="02020603050405020304" pitchFamily="18" charset="0"/>
              </a:rPr>
              <a:t>далее  -  ОВЗ) </a:t>
            </a:r>
            <a:r>
              <a:rPr lang="ru-RU" dirty="0" smtClean="0">
                <a:latin typeface="Times New Roman" panose="02020603050405020304" pitchFamily="18" charset="0"/>
                <a:cs typeface="Times New Roman" panose="02020603050405020304" pitchFamily="18" charset="0"/>
              </a:rPr>
              <a:t>определяются адаптированной образовательной программой</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а для инвалидов также в соответствии  </a:t>
            </a:r>
            <a:r>
              <a:rPr lang="ru-RU" dirty="0">
                <a:latin typeface="Times New Roman" panose="02020603050405020304" pitchFamily="18" charset="0"/>
                <a:cs typeface="Times New Roman" panose="02020603050405020304" pitchFamily="18" charset="0"/>
              </a:rPr>
              <a:t>с </a:t>
            </a:r>
            <a:r>
              <a:rPr lang="ru-RU" dirty="0" smtClean="0">
                <a:latin typeface="Times New Roman" panose="02020603050405020304" pitchFamily="18" charset="0"/>
                <a:cs typeface="Times New Roman" panose="02020603050405020304" pitchFamily="18" charset="0"/>
              </a:rPr>
              <a:t>индивидуальной программой </a:t>
            </a:r>
            <a:r>
              <a:rPr lang="ru-RU" dirty="0">
                <a:latin typeface="Times New Roman" panose="02020603050405020304" pitchFamily="18" charset="0"/>
                <a:cs typeface="Times New Roman" panose="02020603050405020304" pitchFamily="18" charset="0"/>
              </a:rPr>
              <a:t>реабилитации инвалида</a:t>
            </a:r>
            <a:r>
              <a:rPr lang="ru-RU" dirty="0" smtClean="0">
                <a:latin typeface="Times New Roman" panose="02020603050405020304" pitchFamily="18" charset="0"/>
                <a:cs typeface="Times New Roman" panose="02020603050405020304" pitchFamily="18" charset="0"/>
              </a:rPr>
              <a:t>". В </a:t>
            </a:r>
            <a:r>
              <a:rPr lang="ru-RU" dirty="0">
                <a:latin typeface="Times New Roman" panose="02020603050405020304" pitchFamily="18" charset="0"/>
                <a:cs typeface="Times New Roman" panose="02020603050405020304" pitchFamily="18" charset="0"/>
              </a:rPr>
              <a:t>связи с этим, </a:t>
            </a:r>
            <a:r>
              <a:rPr lang="ru-RU" dirty="0">
                <a:solidFill>
                  <a:srgbClr val="C00000"/>
                </a:solidFill>
                <a:latin typeface="Times New Roman" panose="02020603050405020304" pitchFamily="18" charset="0"/>
                <a:cs typeface="Times New Roman" panose="02020603050405020304" pitchFamily="18" charset="0"/>
              </a:rPr>
              <a:t>для получения общего образования </a:t>
            </a:r>
            <a:r>
              <a:rPr lang="ru-RU" dirty="0" smtClean="0">
                <a:solidFill>
                  <a:srgbClr val="C00000"/>
                </a:solidFill>
                <a:latin typeface="Times New Roman" panose="02020603050405020304" pitchFamily="18" charset="0"/>
                <a:cs typeface="Times New Roman" panose="02020603050405020304" pitchFamily="18" charset="0"/>
              </a:rPr>
              <a:t>детьми с ОВЗ </a:t>
            </a:r>
            <a:r>
              <a:rPr lang="ru-RU" dirty="0" smtClean="0">
                <a:latin typeface="Times New Roman" panose="02020603050405020304" pitchFamily="18" charset="0"/>
                <a:cs typeface="Times New Roman" panose="02020603050405020304" pitchFamily="18" charset="0"/>
              </a:rPr>
              <a:t>в Организациях должны разрабатываться соответствующие </a:t>
            </a:r>
            <a:r>
              <a:rPr lang="ru-RU" b="1" dirty="0" smtClean="0">
                <a:solidFill>
                  <a:srgbClr val="C00000"/>
                </a:solidFill>
                <a:latin typeface="Times New Roman" panose="02020603050405020304" pitchFamily="18" charset="0"/>
                <a:cs typeface="Times New Roman" panose="02020603050405020304" pitchFamily="18" charset="0"/>
              </a:rPr>
              <a:t>адаптированные основные общеобразовательные </a:t>
            </a:r>
            <a:r>
              <a:rPr lang="ru-RU" b="1" dirty="0">
                <a:solidFill>
                  <a:srgbClr val="C00000"/>
                </a:solidFill>
                <a:latin typeface="Times New Roman" panose="02020603050405020304" pitchFamily="18" charset="0"/>
                <a:cs typeface="Times New Roman" panose="02020603050405020304" pitchFamily="18" charset="0"/>
              </a:rPr>
              <a:t>программы </a:t>
            </a:r>
            <a:r>
              <a:rPr lang="ru-RU" dirty="0">
                <a:latin typeface="Times New Roman" panose="02020603050405020304" pitchFamily="18" charset="0"/>
                <a:cs typeface="Times New Roman" panose="02020603050405020304" pitchFamily="18" charset="0"/>
              </a:rPr>
              <a:t>(отдельными документами) с </a:t>
            </a:r>
            <a:r>
              <a:rPr lang="ru-RU" dirty="0" smtClean="0">
                <a:latin typeface="Times New Roman" panose="02020603050405020304" pitchFamily="18" charset="0"/>
                <a:cs typeface="Times New Roman" panose="02020603050405020304" pitchFamily="18" charset="0"/>
              </a:rPr>
              <a:t>учетом особенностей </a:t>
            </a:r>
            <a:r>
              <a:rPr lang="ru-RU" dirty="0">
                <a:latin typeface="Times New Roman" panose="02020603050405020304" pitchFamily="18" charset="0"/>
                <a:cs typeface="Times New Roman" panose="02020603050405020304" pitchFamily="18" charset="0"/>
              </a:rPr>
              <a:t>их психофизического </a:t>
            </a:r>
            <a:r>
              <a:rPr lang="ru-RU" dirty="0" smtClean="0">
                <a:latin typeface="Times New Roman" panose="02020603050405020304" pitchFamily="18" charset="0"/>
                <a:cs typeface="Times New Roman" panose="02020603050405020304" pitchFamily="18" charset="0"/>
              </a:rPr>
              <a:t>развития и индивидуальных возможностей</a:t>
            </a:r>
            <a:r>
              <a:rPr lang="ru-RU" dirty="0">
                <a:latin typeface="Times New Roman" panose="02020603050405020304" pitchFamily="18" charset="0"/>
                <a:cs typeface="Times New Roman" panose="02020603050405020304" pitchFamily="18" charset="0"/>
              </a:rPr>
              <a:t>. </a:t>
            </a:r>
            <a:r>
              <a:rPr lang="ru-RU" b="1" dirty="0" smtClean="0">
                <a:solidFill>
                  <a:srgbClr val="C00000"/>
                </a:solidFill>
                <a:latin typeface="Times New Roman" panose="02020603050405020304" pitchFamily="18" charset="0"/>
                <a:cs typeface="Times New Roman" panose="02020603050405020304" pitchFamily="18" charset="0"/>
              </a:rPr>
              <a:t>Индивидуальную программу реабилитации или </a:t>
            </a:r>
            <a:r>
              <a:rPr lang="ru-RU" b="1" dirty="0" err="1" smtClean="0">
                <a:solidFill>
                  <a:srgbClr val="C00000"/>
                </a:solidFill>
                <a:latin typeface="Times New Roman" panose="02020603050405020304" pitchFamily="18" charset="0"/>
                <a:cs typeface="Times New Roman" panose="02020603050405020304" pitchFamily="18" charset="0"/>
              </a:rPr>
              <a:t>абилитации</a:t>
            </a:r>
            <a:r>
              <a:rPr lang="ru-RU" b="1" dirty="0" smtClean="0">
                <a:solidFill>
                  <a:srgbClr val="C00000"/>
                </a:solidFill>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разрабатывает</a:t>
            </a:r>
            <a:r>
              <a:rPr lang="ru-RU" b="1" dirty="0" smtClean="0">
                <a:solidFill>
                  <a:srgbClr val="FF0000"/>
                </a:solidFill>
                <a:latin typeface="Times New Roman" panose="02020603050405020304" pitchFamily="18" charset="0"/>
                <a:cs typeface="Times New Roman" panose="02020603050405020304" pitchFamily="18" charset="0"/>
              </a:rPr>
              <a:t> </a:t>
            </a:r>
            <a:r>
              <a:rPr lang="ru-RU" dirty="0" smtClean="0">
                <a:solidFill>
                  <a:srgbClr val="C00000"/>
                </a:solidFill>
                <a:latin typeface="Times New Roman" panose="02020603050405020304" pitchFamily="18" charset="0"/>
                <a:cs typeface="Times New Roman" panose="02020603050405020304" pitchFamily="18" charset="0"/>
              </a:rPr>
              <a:t>Бюро медико-социальной экспертизы </a:t>
            </a:r>
            <a:r>
              <a:rPr lang="ru-RU" dirty="0">
                <a:latin typeface="Times New Roman" panose="02020603050405020304" pitchFamily="18" charset="0"/>
                <a:cs typeface="Times New Roman" panose="02020603050405020304" pitchFamily="18" charset="0"/>
              </a:rPr>
              <a:t>(в </a:t>
            </a:r>
            <a:r>
              <a:rPr lang="ru-RU" dirty="0" smtClean="0">
                <a:latin typeface="Times New Roman" panose="02020603050405020304" pitchFamily="18" charset="0"/>
                <a:cs typeface="Times New Roman" panose="02020603050405020304" pitchFamily="18" charset="0"/>
              </a:rPr>
              <a:t>соответствии со </a:t>
            </a:r>
            <a:r>
              <a:rPr lang="ru-RU" dirty="0">
                <a:latin typeface="Times New Roman" panose="02020603050405020304" pitchFamily="18" charset="0"/>
                <a:cs typeface="Times New Roman" panose="02020603050405020304" pitchFamily="18" charset="0"/>
              </a:rPr>
              <a:t>статьей </a:t>
            </a:r>
            <a:r>
              <a:rPr lang="ru-RU" dirty="0" smtClean="0">
                <a:latin typeface="Times New Roman" panose="02020603050405020304" pitchFamily="18" charset="0"/>
                <a:cs typeface="Times New Roman" panose="02020603050405020304" pitchFamily="18" charset="0"/>
              </a:rPr>
              <a:t>7 Федерального закона N181-ФЗ</a:t>
            </a:r>
            <a:r>
              <a:rPr lang="ru-RU" dirty="0">
                <a:latin typeface="Times New Roman" panose="02020603050405020304" pitchFamily="18" charset="0"/>
                <a:cs typeface="Times New Roman" panose="02020603050405020304" pitchFamily="18" charset="0"/>
              </a:rPr>
              <a:t>). </a:t>
            </a:r>
            <a:r>
              <a:rPr lang="ru-RU" b="1" dirty="0" smtClean="0">
                <a:solidFill>
                  <a:srgbClr val="C00000"/>
                </a:solidFill>
                <a:latin typeface="Times New Roman" panose="02020603050405020304" pitchFamily="18" charset="0"/>
                <a:cs typeface="Times New Roman" panose="02020603050405020304" pitchFamily="18" charset="0"/>
              </a:rPr>
              <a:t>Условия </a:t>
            </a:r>
            <a:r>
              <a:rPr lang="ru-RU" b="1" dirty="0">
                <a:solidFill>
                  <a:srgbClr val="C00000"/>
                </a:solidFill>
                <a:latin typeface="Times New Roman" panose="02020603050405020304" pitchFamily="18" charset="0"/>
                <a:cs typeface="Times New Roman" panose="02020603050405020304" pitchFamily="18" charset="0"/>
              </a:rPr>
              <a:t>должны быть созданы в соответствии </a:t>
            </a:r>
            <a:r>
              <a:rPr lang="ru-RU" b="1" dirty="0" smtClean="0">
                <a:solidFill>
                  <a:srgbClr val="C00000"/>
                </a:solidFill>
                <a:latin typeface="Times New Roman" panose="02020603050405020304" pitchFamily="18" charset="0"/>
                <a:cs typeface="Times New Roman" panose="02020603050405020304" pitchFamily="18" charset="0"/>
              </a:rPr>
              <a:t>с Рекомендациями </a:t>
            </a:r>
            <a:r>
              <a:rPr lang="ru-RU" b="1" dirty="0">
                <a:solidFill>
                  <a:srgbClr val="C00000"/>
                </a:solidFill>
                <a:latin typeface="Times New Roman" panose="02020603050405020304" pitchFamily="18" charset="0"/>
                <a:cs typeface="Times New Roman" panose="02020603050405020304" pitchFamily="18" charset="0"/>
              </a:rPr>
              <a:t>ПМПК</a:t>
            </a:r>
            <a:r>
              <a:rPr lang="ru-RU" dirty="0">
                <a:latin typeface="Times New Roman" panose="02020603050405020304" pitchFamily="18" charset="0"/>
                <a:cs typeface="Times New Roman" panose="02020603050405020304" pitchFamily="18" charset="0"/>
              </a:rPr>
              <a:t> (приказ Минобрнауки России от 20 </a:t>
            </a:r>
            <a:r>
              <a:rPr lang="ru-RU" dirty="0" smtClean="0">
                <a:latin typeface="Times New Roman" panose="02020603050405020304" pitchFamily="18" charset="0"/>
                <a:cs typeface="Times New Roman" panose="02020603050405020304" pitchFamily="18" charset="0"/>
              </a:rPr>
              <a:t>сентября </a:t>
            </a:r>
            <a:r>
              <a:rPr lang="ru-RU" dirty="0">
                <a:latin typeface="Times New Roman" panose="02020603050405020304" pitchFamily="18" charset="0"/>
                <a:cs typeface="Times New Roman" panose="02020603050405020304" pitchFamily="18" charset="0"/>
              </a:rPr>
              <a:t>2013 г. </a:t>
            </a:r>
            <a:r>
              <a:rPr lang="ru-RU" dirty="0" smtClean="0">
                <a:latin typeface="Times New Roman" panose="02020603050405020304" pitchFamily="18" charset="0"/>
                <a:cs typeface="Times New Roman" panose="02020603050405020304" pitchFamily="18" charset="0"/>
              </a:rPr>
              <a:t>N1082 </a:t>
            </a:r>
            <a:r>
              <a:rPr lang="ru-RU" dirty="0">
                <a:latin typeface="Times New Roman" panose="02020603050405020304" pitchFamily="18" charset="0"/>
                <a:cs typeface="Times New Roman" panose="02020603050405020304" pitchFamily="18" charset="0"/>
              </a:rPr>
              <a:t>"Об утверждении Положения о психолого-медико-педагогической комиссии").</a:t>
            </a:r>
          </a:p>
        </p:txBody>
      </p:sp>
    </p:spTree>
    <p:extLst>
      <p:ext uri="{BB962C8B-B14F-4D97-AF65-F5344CB8AC3E}">
        <p14:creationId xmlns:p14="http://schemas.microsoft.com/office/powerpoint/2010/main" val="15465076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102290"/>
            <a:ext cx="10820400" cy="5116395"/>
          </a:xfrm>
        </p:spPr>
        <p:txBody>
          <a:bodyPr>
            <a:normAutofit/>
          </a:bodyPr>
          <a:lstStyle/>
          <a:p>
            <a:pPr marL="0" indent="0" algn="ctr">
              <a:buNone/>
            </a:pPr>
            <a:r>
              <a:rPr lang="ru-RU" sz="2800" dirty="0">
                <a:latin typeface="Times New Roman" panose="02020603050405020304" pitchFamily="18" charset="0"/>
                <a:cs typeface="Times New Roman" panose="02020603050405020304" pitchFamily="18" charset="0"/>
              </a:rPr>
              <a:t>Комментарии к разделу III пунктов 3.4.3 и 3.4.4</a:t>
            </a:r>
          </a:p>
          <a:p>
            <a:pPr marL="0" indent="0">
              <a:buNone/>
            </a:pPr>
            <a:r>
              <a:rPr lang="ru-RU" sz="2800" dirty="0" smtClean="0">
                <a:latin typeface="Times New Roman" panose="02020603050405020304" pitchFamily="18" charset="0"/>
                <a:cs typeface="Times New Roman" panose="02020603050405020304" pitchFamily="18" charset="0"/>
              </a:rPr>
              <a:t>   Педагогическими  </a:t>
            </a:r>
            <a:r>
              <a:rPr lang="ru-RU" sz="2800" dirty="0">
                <a:latin typeface="Times New Roman" panose="02020603050405020304" pitchFamily="18" charset="0"/>
                <a:cs typeface="Times New Roman" panose="02020603050405020304" pitchFamily="18" charset="0"/>
              </a:rPr>
              <a:t>работниками,  дополнительно  привлекаемыми  для  обеспечения  реализации </a:t>
            </a:r>
            <a:r>
              <a:rPr lang="ru-RU" sz="2800" dirty="0" smtClean="0">
                <a:latin typeface="Times New Roman" panose="02020603050405020304" pitchFamily="18" charset="0"/>
                <a:cs typeface="Times New Roman" panose="02020603050405020304" pitchFamily="18" charset="0"/>
              </a:rPr>
              <a:t>Программы </a:t>
            </a:r>
            <a:r>
              <a:rPr lang="ru-RU" sz="2800" dirty="0">
                <a:latin typeface="Times New Roman" panose="02020603050405020304" pitchFamily="18" charset="0"/>
                <a:cs typeface="Times New Roman" panose="02020603050405020304" pitchFamily="18" charset="0"/>
              </a:rPr>
              <a:t>в группах для детей с ОВЗ (пункт 3.4.3 Стандарта) и в общеразвивающих группах, в </a:t>
            </a:r>
            <a:r>
              <a:rPr lang="ru-RU" sz="2800" dirty="0" smtClean="0">
                <a:latin typeface="Times New Roman" panose="02020603050405020304" pitchFamily="18" charset="0"/>
                <a:cs typeface="Times New Roman" panose="02020603050405020304" pitchFamily="18" charset="0"/>
              </a:rPr>
              <a:t>которых обучаются </a:t>
            </a:r>
            <a:r>
              <a:rPr lang="ru-RU" sz="2800" dirty="0">
                <a:latin typeface="Times New Roman" panose="02020603050405020304" pitchFamily="18" charset="0"/>
                <a:cs typeface="Times New Roman" panose="02020603050405020304" pitchFamily="18" charset="0"/>
              </a:rPr>
              <a:t>дети с ОВЗ (пункт 3.4.3 Стандарта), являются </a:t>
            </a:r>
            <a:r>
              <a:rPr lang="ru-RU" sz="2800" b="1" dirty="0">
                <a:latin typeface="Times New Roman" panose="02020603050405020304" pitchFamily="18" charset="0"/>
                <a:cs typeface="Times New Roman" panose="02020603050405020304" pitchFamily="18" charset="0"/>
              </a:rPr>
              <a:t>учителя-дефектологи, учителя-логопеды</a:t>
            </a:r>
            <a:r>
              <a:rPr lang="ru-RU" sz="2800" dirty="0">
                <a:latin typeface="Times New Roman" panose="02020603050405020304" pitchFamily="18" charset="0"/>
                <a:cs typeface="Times New Roman" panose="02020603050405020304" pitchFamily="18" charset="0"/>
              </a:rPr>
              <a:t>, а также, </a:t>
            </a:r>
            <a:r>
              <a:rPr lang="ru-RU" sz="2800" dirty="0" smtClean="0">
                <a:latin typeface="Times New Roman" panose="02020603050405020304" pitchFamily="18" charset="0"/>
                <a:cs typeface="Times New Roman" panose="02020603050405020304" pitchFamily="18" charset="0"/>
              </a:rPr>
              <a:t>в </a:t>
            </a:r>
            <a:r>
              <a:rPr lang="ru-RU" sz="2800" dirty="0">
                <a:latin typeface="Times New Roman" panose="02020603050405020304" pitchFamily="18" charset="0"/>
                <a:cs typeface="Times New Roman" panose="02020603050405020304" pitchFamily="18" charset="0"/>
              </a:rPr>
              <a:t>случае необходимости, </a:t>
            </a:r>
            <a:r>
              <a:rPr lang="ru-RU" sz="2800" b="1" dirty="0">
                <a:latin typeface="Times New Roman" panose="02020603050405020304" pitchFamily="18" charset="0"/>
                <a:cs typeface="Times New Roman" panose="02020603050405020304" pitchFamily="18" charset="0"/>
              </a:rPr>
              <a:t>социальные педагоги</a:t>
            </a:r>
            <a:r>
              <a:rPr lang="ru-RU" sz="2800" dirty="0">
                <a:latin typeface="Times New Roman" panose="02020603050405020304" pitchFamily="18" charset="0"/>
                <a:cs typeface="Times New Roman" panose="02020603050405020304" pitchFamily="18" charset="0"/>
              </a:rPr>
              <a:t>. </a:t>
            </a:r>
            <a:r>
              <a:rPr lang="ru-RU" sz="2800" dirty="0">
                <a:solidFill>
                  <a:srgbClr val="C00000"/>
                </a:solidFill>
                <a:latin typeface="Times New Roman" panose="02020603050405020304" pitchFamily="18" charset="0"/>
                <a:cs typeface="Times New Roman" panose="02020603050405020304" pitchFamily="18" charset="0"/>
              </a:rPr>
              <a:t>Рекомендованное количество соответствующих педагогов </a:t>
            </a:r>
            <a:r>
              <a:rPr lang="ru-RU" sz="2800" dirty="0" smtClean="0">
                <a:solidFill>
                  <a:srgbClr val="C00000"/>
                </a:solidFill>
                <a:latin typeface="Times New Roman" panose="02020603050405020304" pitchFamily="18" charset="0"/>
                <a:cs typeface="Times New Roman" panose="02020603050405020304" pitchFamily="18" charset="0"/>
              </a:rPr>
              <a:t>в расчете </a:t>
            </a:r>
            <a:r>
              <a:rPr lang="ru-RU" sz="2800" dirty="0">
                <a:solidFill>
                  <a:srgbClr val="C00000"/>
                </a:solidFill>
                <a:latin typeface="Times New Roman" panose="02020603050405020304" pitchFamily="18" charset="0"/>
                <a:cs typeface="Times New Roman" panose="02020603050405020304" pitchFamily="18" charset="0"/>
              </a:rPr>
              <a:t>на одну группу (для обоих случаев) составляет 1 ставку на группу</a:t>
            </a:r>
            <a:r>
              <a:rPr lang="ru-RU"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1920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390388"/>
            <a:ext cx="10820400" cy="4828297"/>
          </a:xfrm>
        </p:spPr>
        <p:txBody>
          <a:bodyPr/>
          <a:lstStyle/>
          <a:p>
            <a:pPr marL="0" indent="0" algn="ctr">
              <a:spcBef>
                <a:spcPts val="540"/>
              </a:spcBef>
              <a:spcAft>
                <a:spcPts val="540"/>
              </a:spcAft>
              <a:buNone/>
            </a:pPr>
            <a:r>
              <a:rPr lang="ru-RU" sz="3600" b="1" kern="0" dirty="0">
                <a:solidFill>
                  <a:srgbClr val="FF0000"/>
                </a:solidFill>
                <a:latin typeface="Times New Roman" panose="02020603050405020304" pitchFamily="18" charset="0"/>
                <a:cs typeface="Times New Roman" panose="02020603050405020304" pitchFamily="18" charset="0"/>
              </a:rPr>
              <a:t>Федеральный государственный образовательный стандарт</a:t>
            </a:r>
            <a:br>
              <a:rPr lang="ru-RU" sz="3600" b="1" kern="0" dirty="0">
                <a:solidFill>
                  <a:srgbClr val="FF0000"/>
                </a:solidFill>
                <a:latin typeface="Times New Roman" panose="02020603050405020304" pitchFamily="18" charset="0"/>
                <a:cs typeface="Times New Roman" panose="02020603050405020304" pitchFamily="18" charset="0"/>
              </a:rPr>
            </a:br>
            <a:r>
              <a:rPr lang="ru-RU" sz="3600" b="1" kern="0" dirty="0">
                <a:solidFill>
                  <a:srgbClr val="FF0000"/>
                </a:solidFill>
                <a:latin typeface="Times New Roman" panose="02020603050405020304" pitchFamily="18" charset="0"/>
                <a:cs typeface="Times New Roman" panose="02020603050405020304" pitchFamily="18" charset="0"/>
              </a:rPr>
              <a:t>начального общего образования обучающихся с ограниченными возможностями здоровья</a:t>
            </a:r>
            <a:br>
              <a:rPr lang="ru-RU" sz="3600" b="1" kern="0" dirty="0">
                <a:solidFill>
                  <a:srgbClr val="FF0000"/>
                </a:solidFill>
                <a:latin typeface="Times New Roman" panose="02020603050405020304" pitchFamily="18" charset="0"/>
                <a:cs typeface="Times New Roman" panose="02020603050405020304" pitchFamily="18" charset="0"/>
              </a:rPr>
            </a:br>
            <a:r>
              <a:rPr lang="ru-RU" sz="3600" b="1" kern="0" dirty="0">
                <a:solidFill>
                  <a:srgbClr val="FF0000"/>
                </a:solidFill>
                <a:latin typeface="Times New Roman" panose="02020603050405020304" pitchFamily="18" charset="0"/>
                <a:cs typeface="Times New Roman" panose="02020603050405020304" pitchFamily="18" charset="0"/>
              </a:rPr>
              <a:t>(утв. </a:t>
            </a:r>
            <a:r>
              <a:rPr lang="ru-RU" sz="3600" kern="0" dirty="0">
                <a:solidFill>
                  <a:srgbClr val="FF0000"/>
                </a:solidFill>
                <a:latin typeface="Times New Roman" panose="02020603050405020304" pitchFamily="18" charset="0"/>
                <a:cs typeface="Times New Roman" panose="02020603050405020304" pitchFamily="18" charset="0"/>
                <a:hlinkClick r:id="rId2" action="ppaction://hlinkfile"/>
              </a:rPr>
              <a:t>приказом</a:t>
            </a:r>
            <a:r>
              <a:rPr lang="ru-RU" sz="3600" b="1" kern="0" dirty="0">
                <a:solidFill>
                  <a:srgbClr val="FF0000"/>
                </a:solidFill>
                <a:latin typeface="Times New Roman" panose="02020603050405020304" pitchFamily="18" charset="0"/>
                <a:cs typeface="Times New Roman" panose="02020603050405020304" pitchFamily="18" charset="0"/>
              </a:rPr>
              <a:t> Министерства образования и науки РФ от 19 декабря 2014 г. N 1598)</a:t>
            </a:r>
          </a:p>
          <a:p>
            <a:endParaRPr lang="ru-RU" dirty="0"/>
          </a:p>
        </p:txBody>
      </p:sp>
    </p:spTree>
    <p:extLst>
      <p:ext uri="{BB962C8B-B14F-4D97-AF65-F5344CB8AC3E}">
        <p14:creationId xmlns:p14="http://schemas.microsoft.com/office/powerpoint/2010/main" val="402898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739036"/>
            <a:ext cx="10820400" cy="5824602"/>
          </a:xfrm>
        </p:spPr>
        <p:txBody>
          <a:bodyPr>
            <a:normAutofit/>
          </a:bodyPr>
          <a:lstStyle/>
          <a:p>
            <a:pPr marL="0" indent="0" algn="ctr">
              <a:spcBef>
                <a:spcPts val="540"/>
              </a:spcBef>
              <a:spcAft>
                <a:spcPts val="540"/>
              </a:spcAft>
              <a:buNone/>
            </a:pPr>
            <a:r>
              <a:rPr lang="ru-RU" sz="2400" b="1" kern="0" dirty="0">
                <a:solidFill>
                  <a:srgbClr val="26282F"/>
                </a:solidFill>
                <a:latin typeface="Times New Roman" panose="02020603050405020304" pitchFamily="18" charset="0"/>
                <a:cs typeface="Times New Roman" panose="02020603050405020304" pitchFamily="18" charset="0"/>
              </a:rPr>
              <a:t>I. Общие </a:t>
            </a:r>
            <a:r>
              <a:rPr lang="ru-RU" sz="2400" b="1" kern="0" dirty="0" smtClean="0">
                <a:solidFill>
                  <a:srgbClr val="26282F"/>
                </a:solidFill>
                <a:latin typeface="Times New Roman" panose="02020603050405020304" pitchFamily="18" charset="0"/>
                <a:cs typeface="Times New Roman" panose="02020603050405020304" pitchFamily="18" charset="0"/>
              </a:rPr>
              <a:t>положения</a:t>
            </a:r>
            <a:r>
              <a:rPr lang="ru-RU" sz="2400" dirty="0">
                <a:latin typeface="Times New Roman" panose="02020603050405020304" pitchFamily="18" charset="0"/>
                <a:ea typeface="Times New Roman"/>
                <a:cs typeface="Times New Roman" panose="02020603050405020304" pitchFamily="18" charset="0"/>
              </a:rPr>
              <a:t> </a:t>
            </a:r>
          </a:p>
          <a:p>
            <a:pPr indent="0" algn="just">
              <a:spcAft>
                <a:spcPts val="0"/>
              </a:spcAft>
              <a:buNone/>
            </a:pPr>
            <a:r>
              <a:rPr lang="ru-RU" sz="2400" dirty="0" smtClean="0">
                <a:latin typeface="Times New Roman" panose="02020603050405020304" pitchFamily="18" charset="0"/>
                <a:ea typeface="Times New Roman"/>
                <a:cs typeface="Times New Roman" panose="02020603050405020304" pitchFamily="18" charset="0"/>
              </a:rPr>
              <a:t>   1.1</a:t>
            </a:r>
            <a:r>
              <a:rPr lang="ru-RU" sz="2400" dirty="0">
                <a:latin typeface="Times New Roman" panose="02020603050405020304" pitchFamily="18" charset="0"/>
                <a:ea typeface="Times New Roman"/>
                <a:cs typeface="Times New Roman" panose="02020603050405020304" pitchFamily="18" charset="0"/>
              </a:rPr>
              <a:t>. Федеральный государственный образовательный стандарт начального общего образования обучающихся с ограниченными возможностями здоровья (далее - Стандарт) представляет собой </a:t>
            </a:r>
            <a:r>
              <a:rPr lang="ru-RU" sz="2400" dirty="0">
                <a:solidFill>
                  <a:srgbClr val="C00000"/>
                </a:solidFill>
                <a:latin typeface="Times New Roman" panose="02020603050405020304" pitchFamily="18" charset="0"/>
                <a:ea typeface="Times New Roman"/>
                <a:cs typeface="Times New Roman" panose="02020603050405020304" pitchFamily="18" charset="0"/>
              </a:rPr>
              <a:t>совокупность обязательных требований </a:t>
            </a:r>
            <a:r>
              <a:rPr lang="ru-RU" sz="2400" dirty="0">
                <a:latin typeface="Times New Roman" panose="02020603050405020304" pitchFamily="18" charset="0"/>
                <a:ea typeface="Times New Roman"/>
                <a:cs typeface="Times New Roman" panose="02020603050405020304" pitchFamily="18" charset="0"/>
              </a:rPr>
              <a:t>при реализации адаптированных основных общеобразовательных программ начального общего образования (далее - АООП НОО) в организациях, осуществляющих образовательную деятельность (далее - организация).</a:t>
            </a:r>
          </a:p>
          <a:p>
            <a:pPr indent="457200" algn="just">
              <a:spcAft>
                <a:spcPts val="0"/>
              </a:spcAft>
            </a:pPr>
            <a:r>
              <a:rPr lang="ru-RU" sz="2400" dirty="0">
                <a:latin typeface="Times New Roman" panose="02020603050405020304" pitchFamily="18" charset="0"/>
                <a:ea typeface="Times New Roman"/>
                <a:cs typeface="Times New Roman" panose="02020603050405020304" pitchFamily="18" charset="0"/>
              </a:rPr>
              <a:t>Предметом регулирования Стандарта являются отношения в сфере образования следующих групп обучающихся с ограниченными возможностями здоровья</a:t>
            </a:r>
            <a:r>
              <a:rPr lang="ru-RU" sz="2400" dirty="0">
                <a:solidFill>
                  <a:srgbClr val="C00000"/>
                </a:solidFill>
                <a:latin typeface="Times New Roman" panose="02020603050405020304" pitchFamily="18" charset="0"/>
                <a:ea typeface="Times New Roman"/>
                <a:cs typeface="Times New Roman" panose="02020603050405020304" pitchFamily="18" charset="0"/>
              </a:rPr>
              <a:t>: глухих, слабослышащих, позднооглохших, слепых, слабовидящих, с тяжелыми нарушениями речи, с нарушениями опорно-двигательного аппарата, с задержкой психического развития, с расстройствами аутистического спектра, со сложными дефектами</a:t>
            </a:r>
            <a:r>
              <a:rPr lang="ru-RU" sz="2400" dirty="0">
                <a:solidFill>
                  <a:srgbClr val="FF0000"/>
                </a:solidFill>
                <a:latin typeface="Times New Roman" panose="02020603050405020304" pitchFamily="18" charset="0"/>
                <a:ea typeface="Times New Roman"/>
                <a:cs typeface="Times New Roman" panose="02020603050405020304" pitchFamily="18" charset="0"/>
              </a:rPr>
              <a:t> </a:t>
            </a:r>
            <a:r>
              <a:rPr lang="ru-RU" sz="2400" dirty="0">
                <a:latin typeface="Times New Roman" panose="02020603050405020304" pitchFamily="18" charset="0"/>
                <a:ea typeface="Times New Roman"/>
                <a:cs typeface="Times New Roman" panose="02020603050405020304" pitchFamily="18" charset="0"/>
              </a:rPr>
              <a:t>(далее - обучающиеся с ОВЗ).</a:t>
            </a:r>
          </a:p>
          <a:p>
            <a:endParaRPr lang="ru-RU" dirty="0"/>
          </a:p>
        </p:txBody>
      </p:sp>
    </p:spTree>
    <p:extLst>
      <p:ext uri="{BB962C8B-B14F-4D97-AF65-F5344CB8AC3E}">
        <p14:creationId xmlns:p14="http://schemas.microsoft.com/office/powerpoint/2010/main" val="2932989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751562"/>
            <a:ext cx="10820400" cy="5467123"/>
          </a:xfrm>
        </p:spPr>
        <p:txBody>
          <a:bodyPr/>
          <a:lstStyle/>
          <a:p>
            <a:endParaRPr lang="ru-RU" sz="2800" u="sng" dirty="0" smtClean="0">
              <a:latin typeface="Times New Roman" panose="02020603050405020304" pitchFamily="18" charset="0"/>
              <a:cs typeface="Times New Roman" panose="02020603050405020304" pitchFamily="18" charset="0"/>
            </a:endParaRPr>
          </a:p>
          <a:p>
            <a:pPr marL="0" indent="0">
              <a:buNone/>
            </a:pPr>
            <a:r>
              <a:rPr lang="ru-RU" sz="2800" u="sng" dirty="0" smtClean="0">
                <a:latin typeface="Times New Roman" panose="02020603050405020304" pitchFamily="18" charset="0"/>
                <a:cs typeface="Times New Roman" panose="02020603050405020304" pitchFamily="18" charset="0"/>
              </a:rPr>
              <a:t>   1.2</a:t>
            </a:r>
            <a:r>
              <a:rPr lang="ru-RU" sz="2800" u="sng" dirty="0">
                <a:latin typeface="Times New Roman" panose="02020603050405020304" pitchFamily="18" charset="0"/>
                <a:cs typeface="Times New Roman" panose="02020603050405020304" pitchFamily="18" charset="0"/>
              </a:rPr>
              <a:t>. Стандарт разработан на основе </a:t>
            </a:r>
            <a:r>
              <a:rPr lang="ru-RU" sz="2800" dirty="0">
                <a:solidFill>
                  <a:srgbClr val="FF0000"/>
                </a:solidFill>
                <a:latin typeface="Times New Roman" panose="02020603050405020304" pitchFamily="18" charset="0"/>
                <a:cs typeface="Times New Roman" panose="02020603050405020304" pitchFamily="18" charset="0"/>
                <a:hlinkClick r:id="rId2"/>
              </a:rPr>
              <a:t>Конституции</a:t>
            </a:r>
            <a:r>
              <a:rPr lang="ru-RU" sz="2800" dirty="0">
                <a:latin typeface="Times New Roman" panose="02020603050405020304" pitchFamily="18" charset="0"/>
                <a:cs typeface="Times New Roman" panose="02020603050405020304" pitchFamily="18" charset="0"/>
              </a:rPr>
              <a:t> Российской </a:t>
            </a:r>
            <a:r>
              <a:rPr lang="ru-RU" sz="2800" dirty="0" smtClean="0">
                <a:latin typeface="Times New Roman" panose="02020603050405020304" pitchFamily="18" charset="0"/>
                <a:cs typeface="Times New Roman" panose="02020603050405020304" pitchFamily="18" charset="0"/>
              </a:rPr>
              <a:t>Федерации </a:t>
            </a:r>
            <a:r>
              <a:rPr lang="ru-RU" sz="2800" dirty="0">
                <a:latin typeface="Times New Roman" panose="02020603050405020304" pitchFamily="18" charset="0"/>
                <a:cs typeface="Times New Roman" panose="02020603050405020304" pitchFamily="18" charset="0"/>
              </a:rPr>
              <a:t>и законодательства Российской Федерации с учетом </a:t>
            </a:r>
            <a:r>
              <a:rPr lang="ru-RU" sz="2800" dirty="0">
                <a:solidFill>
                  <a:srgbClr val="FF0000"/>
                </a:solidFill>
                <a:latin typeface="Times New Roman" panose="02020603050405020304" pitchFamily="18" charset="0"/>
                <a:cs typeface="Times New Roman" panose="02020603050405020304" pitchFamily="18" charset="0"/>
                <a:hlinkClick r:id="rId3"/>
              </a:rPr>
              <a:t>Конвенции</a:t>
            </a:r>
            <a:r>
              <a:rPr lang="ru-RU" sz="2800" dirty="0">
                <a:latin typeface="Times New Roman" panose="02020603050405020304" pitchFamily="18" charset="0"/>
                <a:cs typeface="Times New Roman" panose="02020603050405020304" pitchFamily="18" charset="0"/>
              </a:rPr>
              <a:t> ООН о правах </a:t>
            </a:r>
            <a:r>
              <a:rPr lang="ru-RU" sz="2800" dirty="0" smtClean="0">
                <a:latin typeface="Times New Roman" panose="02020603050405020304" pitchFamily="18" charset="0"/>
                <a:cs typeface="Times New Roman" panose="02020603050405020304" pitchFamily="18" charset="0"/>
              </a:rPr>
              <a:t>ребенка и </a:t>
            </a:r>
            <a:r>
              <a:rPr lang="ru-RU" sz="2800" dirty="0">
                <a:solidFill>
                  <a:srgbClr val="FF0000"/>
                </a:solidFill>
                <a:latin typeface="Times New Roman" panose="02020603050405020304" pitchFamily="18" charset="0"/>
                <a:cs typeface="Times New Roman" panose="02020603050405020304" pitchFamily="18" charset="0"/>
                <a:hlinkClick r:id="rId4"/>
              </a:rPr>
              <a:t>Конвенции</a:t>
            </a:r>
            <a:r>
              <a:rPr lang="ru-RU" sz="2800" dirty="0">
                <a:latin typeface="Times New Roman" panose="02020603050405020304" pitchFamily="18" charset="0"/>
                <a:cs typeface="Times New Roman" panose="02020603050405020304" pitchFamily="18" charset="0"/>
              </a:rPr>
              <a:t> ООН о правах инвалидов, региональных, национальных и этнокультурных потребностей народов Российской Федерации</a:t>
            </a:r>
            <a:r>
              <a:rPr lang="ru-RU" sz="2800" dirty="0" smtClean="0">
                <a:latin typeface="Times New Roman" panose="02020603050405020304" pitchFamily="18" charset="0"/>
                <a:cs typeface="Times New Roman" panose="02020603050405020304" pitchFamily="18" charset="0"/>
              </a:rPr>
              <a:t>.</a:t>
            </a:r>
          </a:p>
          <a:p>
            <a:endParaRPr lang="ru-RU" sz="2800" dirty="0" smtClean="0">
              <a:latin typeface="Times New Roman" panose="02020603050405020304" pitchFamily="18" charset="0"/>
              <a:cs typeface="Times New Roman" panose="02020603050405020304" pitchFamily="18" charset="0"/>
            </a:endParaRPr>
          </a:p>
          <a:p>
            <a:pPr marL="0" indent="0">
              <a:buNone/>
            </a:pPr>
            <a:r>
              <a:rPr lang="ru-RU" sz="2800" dirty="0" smtClean="0">
                <a:latin typeface="Times New Roman" panose="02020603050405020304" pitchFamily="18" charset="0"/>
                <a:cs typeface="Times New Roman" panose="02020603050405020304" pitchFamily="18" charset="0"/>
              </a:rPr>
              <a:t>   1.4</a:t>
            </a:r>
            <a:r>
              <a:rPr lang="ru-RU" sz="2800" dirty="0">
                <a:latin typeface="Times New Roman" panose="02020603050405020304" pitchFamily="18" charset="0"/>
                <a:cs typeface="Times New Roman" panose="02020603050405020304" pitchFamily="18" charset="0"/>
              </a:rPr>
              <a:t>. Стандарт обучающихся с ОВЗ учитывает </a:t>
            </a:r>
            <a:r>
              <a:rPr lang="ru-RU" sz="2800" dirty="0">
                <a:solidFill>
                  <a:srgbClr val="C00000"/>
                </a:solidFill>
                <a:latin typeface="Times New Roman" panose="02020603050405020304" pitchFamily="18" charset="0"/>
                <a:cs typeface="Times New Roman" panose="02020603050405020304" pitchFamily="18" charset="0"/>
              </a:rPr>
              <a:t>их возрастные, типологические и индивидуальные особенности, особые образовательные потребности.</a:t>
            </a:r>
          </a:p>
          <a:p>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097432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365337"/>
            <a:ext cx="10820400" cy="4853348"/>
          </a:xfrm>
        </p:spPr>
        <p:txBody>
          <a:bodyPr>
            <a:normAutofit fontScale="92500" lnSpcReduction="10000"/>
          </a:bodyPr>
          <a:lstStyle/>
          <a:p>
            <a:pPr marL="0" indent="0">
              <a:buNone/>
            </a:pPr>
            <a:r>
              <a:rPr lang="ru-RU" sz="2600" dirty="0" smtClean="0">
                <a:latin typeface="Times New Roman" panose="02020603050405020304" pitchFamily="18" charset="0"/>
                <a:cs typeface="Times New Roman" panose="02020603050405020304" pitchFamily="18" charset="0"/>
              </a:rPr>
              <a:t>   1.6</a:t>
            </a:r>
            <a:r>
              <a:rPr lang="ru-RU" sz="2600" dirty="0">
                <a:latin typeface="Times New Roman" panose="02020603050405020304" pitchFamily="18" charset="0"/>
                <a:cs typeface="Times New Roman" panose="02020603050405020304" pitchFamily="18" charset="0"/>
              </a:rPr>
              <a:t>. В основу Стандарта для обучающихся с ОВЗ положены </a:t>
            </a:r>
            <a:r>
              <a:rPr lang="ru-RU" sz="2600" dirty="0" err="1">
                <a:solidFill>
                  <a:srgbClr val="C00000"/>
                </a:solidFill>
                <a:latin typeface="Times New Roman" panose="02020603050405020304" pitchFamily="18" charset="0"/>
                <a:cs typeface="Times New Roman" panose="02020603050405020304" pitchFamily="18" charset="0"/>
              </a:rPr>
              <a:t>деятельностный</a:t>
            </a:r>
            <a:r>
              <a:rPr lang="ru-RU" sz="2600" dirty="0">
                <a:solidFill>
                  <a:srgbClr val="C00000"/>
                </a:solidFill>
                <a:latin typeface="Times New Roman" panose="02020603050405020304" pitchFamily="18" charset="0"/>
                <a:cs typeface="Times New Roman" panose="02020603050405020304" pitchFamily="18" charset="0"/>
              </a:rPr>
              <a:t> и дифференцированный подходы,</a:t>
            </a:r>
            <a:r>
              <a:rPr lang="ru-RU" sz="2600" dirty="0">
                <a:latin typeface="Times New Roman" panose="02020603050405020304" pitchFamily="18" charset="0"/>
                <a:cs typeface="Times New Roman" panose="02020603050405020304" pitchFamily="18" charset="0"/>
              </a:rPr>
              <a:t> осуществление которых предполагает:</a:t>
            </a:r>
          </a:p>
          <a:p>
            <a:r>
              <a:rPr lang="ru-RU" sz="2600" dirty="0">
                <a:latin typeface="Times New Roman" panose="02020603050405020304" pitchFamily="18" charset="0"/>
                <a:cs typeface="Times New Roman" panose="02020603050405020304" pitchFamily="18" charset="0"/>
              </a:rPr>
              <a:t>признание обучения и воспитания как </a:t>
            </a:r>
            <a:r>
              <a:rPr lang="ru-RU" sz="2600" dirty="0">
                <a:solidFill>
                  <a:srgbClr val="C00000"/>
                </a:solidFill>
                <a:latin typeface="Times New Roman" panose="02020603050405020304" pitchFamily="18" charset="0"/>
                <a:cs typeface="Times New Roman" panose="02020603050405020304" pitchFamily="18" charset="0"/>
              </a:rPr>
              <a:t>единого процесса </a:t>
            </a:r>
            <a:r>
              <a:rPr lang="ru-RU" sz="2600" dirty="0">
                <a:latin typeface="Times New Roman" panose="02020603050405020304" pitchFamily="18" charset="0"/>
                <a:cs typeface="Times New Roman" panose="02020603050405020304" pitchFamily="18" charset="0"/>
              </a:rPr>
              <a:t>организации познавательной, речевой и предметно-практической деятельности обучающихся с ОВЗ, обеспечивающего овладение ими содержанием образования (системой знаний, опытом разнообразной деятельности и эмоционально-личностного отношения к окружающему социальному и природному миру), в качестве основного средства достижения цели образования;</a:t>
            </a:r>
          </a:p>
          <a:p>
            <a:r>
              <a:rPr lang="ru-RU" sz="2600" dirty="0">
                <a:latin typeface="Times New Roman" panose="02020603050405020304" pitchFamily="18" charset="0"/>
                <a:cs typeface="Times New Roman" panose="02020603050405020304" pitchFamily="18" charset="0"/>
              </a:rPr>
              <a:t>признание того, что развитие личности обучающихся с ОВЗ зависит от характера организации доступной им учебной деятельности;</a:t>
            </a:r>
          </a:p>
          <a:p>
            <a:r>
              <a:rPr lang="ru-RU" sz="2600" dirty="0">
                <a:latin typeface="Times New Roman" panose="02020603050405020304" pitchFamily="18" charset="0"/>
                <a:cs typeface="Times New Roman" panose="02020603050405020304" pitchFamily="18" charset="0"/>
              </a:rPr>
              <a:t>развитие личности обучающихся с ОВЗ в соответствии с требованиями современного общества, обеспечивающими возможность их успешной социализации и социальной адаптации;</a:t>
            </a:r>
          </a:p>
          <a:p>
            <a:endParaRPr lang="ru-RU" dirty="0"/>
          </a:p>
        </p:txBody>
      </p:sp>
    </p:spTree>
    <p:extLst>
      <p:ext uri="{BB962C8B-B14F-4D97-AF65-F5344CB8AC3E}">
        <p14:creationId xmlns:p14="http://schemas.microsoft.com/office/powerpoint/2010/main" val="1351711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490597"/>
            <a:ext cx="10820400" cy="4728088"/>
          </a:xfrm>
        </p:spPr>
        <p:txBody>
          <a:bodyPr>
            <a:normAutofit fontScale="77500" lnSpcReduction="20000"/>
          </a:bodyPr>
          <a:lstStyle/>
          <a:p>
            <a:r>
              <a:rPr lang="ru-RU" sz="3100" dirty="0">
                <a:latin typeface="Times New Roman" panose="02020603050405020304" pitchFamily="18" charset="0"/>
                <a:cs typeface="Times New Roman" panose="02020603050405020304" pitchFamily="18" charset="0"/>
              </a:rPr>
              <a:t>разработку содержания и технологий НОО обучающихся с ОВЗ, определяющих пути и способы достижения ими социально желаемого уровня личностного и познавательного развития с учетом их особых образовательных потребностей;</a:t>
            </a:r>
          </a:p>
          <a:p>
            <a:r>
              <a:rPr lang="ru-RU" sz="3100" dirty="0">
                <a:latin typeface="Times New Roman" panose="02020603050405020304" pitchFamily="18" charset="0"/>
                <a:cs typeface="Times New Roman" panose="02020603050405020304" pitchFamily="18" charset="0"/>
              </a:rPr>
              <a:t>ориентацию на результаты образования как системообразующий компонент Стандарта, где общекультурное и личностное развитие обучающегося с ОВЗ составляет цель и основной результат получения НОО;</a:t>
            </a:r>
          </a:p>
          <a:p>
            <a:r>
              <a:rPr lang="ru-RU" sz="3100" dirty="0">
                <a:latin typeface="Times New Roman" panose="02020603050405020304" pitchFamily="18" charset="0"/>
                <a:cs typeface="Times New Roman" panose="02020603050405020304" pitchFamily="18" charset="0"/>
              </a:rPr>
              <a:t>реализацию права на свободный выбор мнений и убеждений, обеспечивающего развитие способностей каждого обучающегося, формирование и развитие его личности в соответствии с принятыми в семье и обществе духовно-нравственными и социокультурными ценностями;</a:t>
            </a:r>
          </a:p>
          <a:p>
            <a:r>
              <a:rPr lang="ru-RU" sz="3100" dirty="0">
                <a:latin typeface="Times New Roman" panose="02020603050405020304" pitchFamily="18" charset="0"/>
                <a:cs typeface="Times New Roman" panose="02020603050405020304" pitchFamily="18" charset="0"/>
              </a:rPr>
              <a:t>разнообразие организационных форм образовательного процесса и индивидуального развития каждого обучающегося с ОВЗ, обеспечивающих рост творческого потенциала, познавательных мотивов, обогащение форм взаимодействия со сверстниками и взрослыми в познавательной деятельности.</a:t>
            </a:r>
          </a:p>
          <a:p>
            <a:endParaRPr lang="ru-RU" dirty="0"/>
          </a:p>
        </p:txBody>
      </p:sp>
    </p:spTree>
    <p:extLst>
      <p:ext uri="{BB962C8B-B14F-4D97-AF65-F5344CB8AC3E}">
        <p14:creationId xmlns:p14="http://schemas.microsoft.com/office/powerpoint/2010/main" val="705645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465544"/>
            <a:ext cx="10820400" cy="4753141"/>
          </a:xfrm>
        </p:spPr>
        <p:txBody>
          <a:bodyPr>
            <a:normAutofit/>
          </a:bodyPr>
          <a:lstStyle/>
          <a:p>
            <a:pPr marL="0" indent="0">
              <a:buNone/>
            </a:pPr>
            <a:r>
              <a:rPr lang="ru-RU" sz="2800" u="sng" dirty="0" smtClean="0">
                <a:latin typeface="Times New Roman" panose="02020603050405020304" pitchFamily="18" charset="0"/>
                <a:cs typeface="Times New Roman" panose="02020603050405020304" pitchFamily="18" charset="0"/>
              </a:rPr>
              <a:t>   1.8</a:t>
            </a:r>
            <a:r>
              <a:rPr lang="ru-RU" sz="2800" u="sng" dirty="0">
                <a:latin typeface="Times New Roman" panose="02020603050405020304" pitchFamily="18" charset="0"/>
                <a:cs typeface="Times New Roman" panose="02020603050405020304" pitchFamily="18" charset="0"/>
              </a:rPr>
              <a:t>. Стандарт направлен на решение следующих </a:t>
            </a:r>
            <a:r>
              <a:rPr lang="ru-RU" sz="2800" u="sng" dirty="0">
                <a:solidFill>
                  <a:srgbClr val="C00000"/>
                </a:solidFill>
                <a:latin typeface="Times New Roman" panose="02020603050405020304" pitchFamily="18" charset="0"/>
                <a:cs typeface="Times New Roman" panose="02020603050405020304" pitchFamily="18" charset="0"/>
              </a:rPr>
              <a:t>задач</a:t>
            </a:r>
            <a:r>
              <a:rPr lang="ru-RU" sz="2800" u="sng" dirty="0">
                <a:latin typeface="Times New Roman" panose="02020603050405020304" pitchFamily="18" charset="0"/>
                <a:cs typeface="Times New Roman" panose="02020603050405020304" pitchFamily="18" charset="0"/>
              </a:rPr>
              <a:t> образования обучающихся с ОВЗ:</a:t>
            </a:r>
            <a:endParaRPr lang="ru-RU" sz="2800" dirty="0">
              <a:latin typeface="Times New Roman" panose="02020603050405020304" pitchFamily="18" charset="0"/>
              <a:cs typeface="Times New Roman" panose="02020603050405020304" pitchFamily="18" charset="0"/>
            </a:endParaRPr>
          </a:p>
          <a:p>
            <a:r>
              <a:rPr lang="ru-RU" sz="2800" dirty="0">
                <a:latin typeface="Times New Roman" panose="02020603050405020304" pitchFamily="18" charset="0"/>
                <a:cs typeface="Times New Roman" panose="02020603050405020304" pitchFamily="18" charset="0"/>
              </a:rPr>
              <a:t>формирование общей культуры, обеспечивающей разностороннее развитие их личности (нравственно-эстетическое, социально-личностное, интеллектуальное, физическое);</a:t>
            </a:r>
          </a:p>
          <a:p>
            <a:r>
              <a:rPr lang="ru-RU" sz="2800" dirty="0">
                <a:latin typeface="Times New Roman" panose="02020603050405020304" pitchFamily="18" charset="0"/>
                <a:cs typeface="Times New Roman" panose="02020603050405020304" pitchFamily="18" charset="0"/>
              </a:rPr>
              <a:t>охрана и укрепление физического и психического здоровья детей, в том числе их социального и эмоционального благополучия;</a:t>
            </a:r>
          </a:p>
          <a:p>
            <a:r>
              <a:rPr lang="ru-RU" sz="2800" dirty="0">
                <a:latin typeface="Times New Roman" panose="02020603050405020304" pitchFamily="18" charset="0"/>
                <a:cs typeface="Times New Roman" panose="02020603050405020304" pitchFamily="18" charset="0"/>
              </a:rPr>
              <a:t>формирование основ гражданской идентичности и мировоззрения обучающихся в соответствии с принятыми в семье и обществе духовно-нравственными и социокультурными ценностями; формирование основ учебной деятельности</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258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290180"/>
            <a:ext cx="10820400" cy="4928505"/>
          </a:xfrm>
        </p:spPr>
        <p:txBody>
          <a:bodyPr>
            <a:normAutofit lnSpcReduction="10000"/>
          </a:bodyPr>
          <a:lstStyle/>
          <a:p>
            <a:r>
              <a:rPr lang="ru-RU" sz="2800" dirty="0" smtClean="0">
                <a:latin typeface="Times New Roman" panose="02020603050405020304" pitchFamily="18" charset="0"/>
                <a:cs typeface="Times New Roman" panose="02020603050405020304" pitchFamily="18" charset="0"/>
              </a:rPr>
              <a:t>создание </a:t>
            </a:r>
            <a:r>
              <a:rPr lang="ru-RU" sz="2800" dirty="0">
                <a:latin typeface="Times New Roman" panose="02020603050405020304" pitchFamily="18" charset="0"/>
                <a:cs typeface="Times New Roman" panose="02020603050405020304" pitchFamily="18" charset="0"/>
              </a:rPr>
              <a:t>специальных условий для получения </a:t>
            </a:r>
            <a:r>
              <a:rPr lang="ru-RU" sz="2800" dirty="0" smtClean="0">
                <a:latin typeface="Times New Roman" panose="02020603050405020304" pitchFamily="18" charset="0"/>
                <a:cs typeface="Times New Roman" panose="02020603050405020304" pitchFamily="18" charset="0"/>
              </a:rPr>
              <a:t>образования </a:t>
            </a:r>
            <a:r>
              <a:rPr lang="ru-RU" sz="2800" dirty="0">
                <a:latin typeface="Times New Roman" panose="02020603050405020304" pitchFamily="18" charset="0"/>
                <a:cs typeface="Times New Roman" panose="02020603050405020304" pitchFamily="18" charset="0"/>
              </a:rPr>
              <a:t>в соответствии с возрастными, индивидуальными особенностями и особыми образовательными потребностями, развитие способностей и творческого потенциала каждого обучающегося как субъекта отношений в сфере образования;</a:t>
            </a:r>
          </a:p>
          <a:p>
            <a:r>
              <a:rPr lang="ru-RU" sz="2800" dirty="0">
                <a:latin typeface="Times New Roman" panose="02020603050405020304" pitchFamily="18" charset="0"/>
                <a:cs typeface="Times New Roman" panose="02020603050405020304" pitchFamily="18" charset="0"/>
              </a:rPr>
              <a:t>обеспечение вариативности и разнообразия содержания АООП НОО и организационных форм получения образования обучающимися с учетом их образовательных потребностей, способностей и состояния здоровья, типологических и индивидуальных особенностей;</a:t>
            </a:r>
          </a:p>
          <a:p>
            <a:r>
              <a:rPr lang="ru-RU" sz="2800" dirty="0">
                <a:latin typeface="Times New Roman" panose="02020603050405020304" pitchFamily="18" charset="0"/>
                <a:cs typeface="Times New Roman" panose="02020603050405020304" pitchFamily="18" charset="0"/>
              </a:rPr>
              <a:t>формирование социокультурной и образовательной среды с учетом общих и особых образовательных потребностей разных групп обучающихся.</a:t>
            </a:r>
          </a:p>
          <a:p>
            <a:endParaRPr lang="ru-RU" dirty="0"/>
          </a:p>
        </p:txBody>
      </p:sp>
    </p:spTree>
    <p:extLst>
      <p:ext uri="{BB962C8B-B14F-4D97-AF65-F5344CB8AC3E}">
        <p14:creationId xmlns:p14="http://schemas.microsoft.com/office/powerpoint/2010/main" val="402258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9973" y="876822"/>
            <a:ext cx="9832932" cy="5341864"/>
          </a:xfrm>
        </p:spPr>
        <p:txBody>
          <a:bodyPr>
            <a:normAutofit/>
          </a:bodyPr>
          <a:lstStyle/>
          <a:p>
            <a:pPr marL="0" indent="0" algn="ctr">
              <a:buNone/>
            </a:pPr>
            <a:r>
              <a:rPr lang="ru-RU" sz="2800" b="1" u="sng" dirty="0">
                <a:latin typeface="Times New Roman" panose="02020603050405020304" pitchFamily="18" charset="0"/>
                <a:cs typeface="Times New Roman" panose="02020603050405020304" pitchFamily="18" charset="0"/>
              </a:rPr>
              <a:t>II. Требования к структуре АООП НОО</a:t>
            </a:r>
            <a:endParaRPr lang="ru-RU" sz="2800" b="1" dirty="0">
              <a:latin typeface="Times New Roman" panose="02020603050405020304" pitchFamily="18" charset="0"/>
              <a:cs typeface="Times New Roman" panose="02020603050405020304" pitchFamily="18" charset="0"/>
            </a:endParaRPr>
          </a:p>
          <a:p>
            <a:pPr marL="0" indent="0">
              <a:buNone/>
            </a:pPr>
            <a:r>
              <a:rPr lang="ru-RU" sz="2800" dirty="0">
                <a:latin typeface="Times New Roman" panose="02020603050405020304" pitchFamily="18" charset="0"/>
                <a:cs typeface="Times New Roman" panose="02020603050405020304" pitchFamily="18" charset="0"/>
              </a:rPr>
              <a:t> </a:t>
            </a:r>
          </a:p>
          <a:p>
            <a:pPr marL="0" indent="0">
              <a:buNone/>
            </a:pPr>
            <a:r>
              <a:rPr lang="ru-RU" sz="2800" u="sng" dirty="0" smtClean="0">
                <a:latin typeface="Times New Roman" panose="02020603050405020304" pitchFamily="18" charset="0"/>
                <a:cs typeface="Times New Roman" panose="02020603050405020304" pitchFamily="18" charset="0"/>
              </a:rPr>
              <a:t>    2.1</a:t>
            </a:r>
            <a:r>
              <a:rPr lang="ru-RU" sz="2800" u="sng" dirty="0">
                <a:latin typeface="Times New Roman" panose="02020603050405020304" pitchFamily="18" charset="0"/>
                <a:cs typeface="Times New Roman" panose="02020603050405020304" pitchFamily="18" charset="0"/>
              </a:rPr>
              <a:t>. АООП НОО определяет содержание и организацию образовательной деятельности на уровне НОО и обеспечивает решение задач, указанных в </a:t>
            </a:r>
            <a:r>
              <a:rPr lang="ru-RU" sz="2800" dirty="0">
                <a:latin typeface="Times New Roman" panose="02020603050405020304" pitchFamily="18" charset="0"/>
                <a:cs typeface="Times New Roman" panose="02020603050405020304" pitchFamily="18" charset="0"/>
                <a:hlinkClick r:id="rId2" action="ppaction://hlinkfile"/>
              </a:rPr>
              <a:t>пункте 1.8</a:t>
            </a:r>
            <a:r>
              <a:rPr lang="ru-RU" sz="2800" dirty="0">
                <a:latin typeface="Times New Roman" panose="02020603050405020304" pitchFamily="18" charset="0"/>
                <a:cs typeface="Times New Roman" panose="02020603050405020304" pitchFamily="18" charset="0"/>
              </a:rPr>
              <a:t> Стандарта</a:t>
            </a:r>
            <a:r>
              <a:rPr lang="ru-RU" sz="2800" dirty="0" smtClean="0">
                <a:latin typeface="Times New Roman" panose="02020603050405020304" pitchFamily="18" charset="0"/>
                <a:cs typeface="Times New Roman" panose="02020603050405020304" pitchFamily="18" charset="0"/>
              </a:rPr>
              <a:t>.</a:t>
            </a:r>
          </a:p>
          <a:p>
            <a:pPr marL="0" indent="0">
              <a:buNone/>
            </a:pPr>
            <a:endParaRPr lang="ru-RU" sz="2800" dirty="0">
              <a:latin typeface="Times New Roman" panose="02020603050405020304" pitchFamily="18" charset="0"/>
              <a:cs typeface="Times New Roman" panose="02020603050405020304" pitchFamily="18" charset="0"/>
            </a:endParaRPr>
          </a:p>
          <a:p>
            <a:r>
              <a:rPr lang="ru-RU" sz="2800" dirty="0">
                <a:latin typeface="Times New Roman" panose="02020603050405020304" pitchFamily="18" charset="0"/>
                <a:cs typeface="Times New Roman" panose="02020603050405020304" pitchFamily="18" charset="0"/>
              </a:rPr>
              <a:t>АООП НОО для обучающихся с ОВЗ, имеющих инвалидность, дополняется </a:t>
            </a:r>
            <a:r>
              <a:rPr lang="ru-RU" sz="2800" dirty="0">
                <a:solidFill>
                  <a:srgbClr val="C00000"/>
                </a:solidFill>
                <a:latin typeface="Times New Roman" panose="02020603050405020304" pitchFamily="18" charset="0"/>
                <a:cs typeface="Times New Roman" panose="02020603050405020304" pitchFamily="18" charset="0"/>
              </a:rPr>
              <a:t>индивидуальной программой реабилитации </a:t>
            </a:r>
            <a:r>
              <a:rPr lang="ru-RU" sz="2800" dirty="0" smtClean="0">
                <a:solidFill>
                  <a:srgbClr val="C00000"/>
                </a:solidFill>
                <a:latin typeface="Times New Roman" panose="02020603050405020304" pitchFamily="18" charset="0"/>
                <a:cs typeface="Times New Roman" panose="02020603050405020304" pitchFamily="18" charset="0"/>
              </a:rPr>
              <a:t>и </a:t>
            </a:r>
            <a:r>
              <a:rPr lang="ru-RU" sz="2800" dirty="0" err="1" smtClean="0">
                <a:solidFill>
                  <a:srgbClr val="C00000"/>
                </a:solidFill>
                <a:latin typeface="Times New Roman" panose="02020603050405020304" pitchFamily="18" charset="0"/>
                <a:cs typeface="Times New Roman" panose="02020603050405020304" pitchFamily="18" charset="0"/>
              </a:rPr>
              <a:t>абилитации</a:t>
            </a:r>
            <a:r>
              <a:rPr lang="ru-RU" sz="2800" dirty="0" smtClean="0">
                <a:solidFill>
                  <a:srgbClr val="C00000"/>
                </a:solidFill>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(далее </a:t>
            </a:r>
            <a:r>
              <a:rPr lang="ru-RU" sz="2800" dirty="0">
                <a:latin typeface="Times New Roman" panose="02020603050405020304" pitchFamily="18" charset="0"/>
                <a:cs typeface="Times New Roman" panose="02020603050405020304" pitchFamily="18" charset="0"/>
              </a:rPr>
              <a:t>- ИПР) инвалида в части создания специальных условий получения образования.</a:t>
            </a:r>
          </a:p>
          <a:p>
            <a:pPr marL="0" indent="0">
              <a:buNone/>
            </a:pPr>
            <a:r>
              <a:rPr lang="ru-RU" u="sng"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2125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433014"/>
            <a:ext cx="10820400" cy="5145207"/>
          </a:xfrm>
        </p:spPr>
        <p:txBody>
          <a:bodyPr/>
          <a:lstStyle/>
          <a:p>
            <a:pPr marL="0" indent="0" algn="ctr">
              <a:buNone/>
            </a:pPr>
            <a:r>
              <a:rPr lang="ru-RU" sz="2400" b="1" dirty="0">
                <a:latin typeface="Times New Roman" panose="02020603050405020304" pitchFamily="18" charset="0"/>
                <a:cs typeface="Times New Roman" panose="02020603050405020304" pitchFamily="18" charset="0"/>
              </a:rPr>
              <a:t>Статья 5. Право на образование. Государственные гарантии реализации права на образование в Российской </a:t>
            </a:r>
            <a:r>
              <a:rPr lang="ru-RU" sz="2400" b="1" dirty="0" smtClean="0">
                <a:latin typeface="Times New Roman" panose="02020603050405020304" pitchFamily="18" charset="0"/>
                <a:cs typeface="Times New Roman" panose="02020603050405020304" pitchFamily="18" charset="0"/>
              </a:rPr>
              <a:t>Федерации</a:t>
            </a:r>
            <a:endParaRPr lang="ru-RU" sz="2400" b="1" dirty="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   1. В </a:t>
            </a:r>
            <a:r>
              <a:rPr lang="ru-RU" dirty="0">
                <a:latin typeface="Times New Roman" panose="02020603050405020304" pitchFamily="18" charset="0"/>
                <a:cs typeface="Times New Roman" panose="02020603050405020304" pitchFamily="18" charset="0"/>
              </a:rPr>
              <a:t>Российской Федерации гарантируется право каждого человека на образование</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5</a:t>
            </a:r>
            <a:r>
              <a:rPr lang="ru-RU" dirty="0">
                <a:latin typeface="Times New Roman" panose="02020603050405020304" pitchFamily="18" charset="0"/>
                <a:cs typeface="Times New Roman" panose="02020603050405020304" pitchFamily="18" charset="0"/>
              </a:rPr>
              <a:t>. В целях реализации права каждого человека на образование федеральными государственными органами, органами государственной власти субъектов Российской Федерации и органами местного самоуправления:</a:t>
            </a:r>
          </a:p>
          <a:p>
            <a:pPr marL="0" indent="0">
              <a:buNone/>
            </a:pPr>
            <a:r>
              <a:rPr lang="ru-RU" dirty="0" smtClean="0">
                <a:latin typeface="Times New Roman" panose="02020603050405020304" pitchFamily="18" charset="0"/>
                <a:cs typeface="Times New Roman" panose="02020603050405020304" pitchFamily="18" charset="0"/>
              </a:rPr>
              <a:t>  1</a:t>
            </a:r>
            <a:r>
              <a:rPr lang="ru-RU" dirty="0">
                <a:latin typeface="Times New Roman" panose="02020603050405020304" pitchFamily="18" charset="0"/>
                <a:cs typeface="Times New Roman" panose="02020603050405020304" pitchFamily="18" charset="0"/>
              </a:rPr>
              <a:t>) создаются необходимые </a:t>
            </a:r>
            <a:r>
              <a:rPr lang="ru-RU" b="1" dirty="0">
                <a:latin typeface="Times New Roman" panose="02020603050405020304" pitchFamily="18" charset="0"/>
                <a:cs typeface="Times New Roman" panose="02020603050405020304" pitchFamily="18" charset="0"/>
              </a:rPr>
              <a:t>условия</a:t>
            </a:r>
            <a:r>
              <a:rPr lang="ru-RU" dirty="0">
                <a:latin typeface="Times New Roman" panose="02020603050405020304" pitchFamily="18" charset="0"/>
                <a:cs typeface="Times New Roman" panose="02020603050405020304" pitchFamily="18" charset="0"/>
              </a:rPr>
              <a:t> для получения без дискриминации качественного образования </a:t>
            </a:r>
            <a:r>
              <a:rPr lang="ru-RU" dirty="0">
                <a:solidFill>
                  <a:srgbClr val="C00000"/>
                </a:solidFill>
                <a:latin typeface="Times New Roman" panose="02020603050405020304" pitchFamily="18" charset="0"/>
                <a:cs typeface="Times New Roman" panose="02020603050405020304" pitchFamily="18" charset="0"/>
              </a:rPr>
              <a:t>лицами с ограниченными возможностями здоровья</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для коррекции </a:t>
            </a:r>
            <a:r>
              <a:rPr lang="ru-RU" dirty="0">
                <a:latin typeface="Times New Roman" panose="02020603050405020304" pitchFamily="18" charset="0"/>
                <a:cs typeface="Times New Roman" panose="02020603050405020304" pitchFamily="18" charset="0"/>
              </a:rPr>
              <a:t>нарушений развития и </a:t>
            </a:r>
            <a:r>
              <a:rPr lang="ru-RU" b="1" dirty="0">
                <a:latin typeface="Times New Roman" panose="02020603050405020304" pitchFamily="18" charset="0"/>
                <a:cs typeface="Times New Roman" panose="02020603050405020304" pitchFamily="18" charset="0"/>
              </a:rPr>
              <a:t>социальной адаптации</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оказания ранней коррекционной помощи</a:t>
            </a:r>
            <a:r>
              <a:rPr lang="ru-RU" dirty="0">
                <a:latin typeface="Times New Roman" panose="02020603050405020304" pitchFamily="18" charset="0"/>
                <a:cs typeface="Times New Roman" panose="02020603050405020304" pitchFamily="18" charset="0"/>
              </a:rPr>
              <a:t> на основе специальных педагогических подходов и наиболее подходящих для этих лиц языков, методов и способов общения и условия, в максимальной степени способствующие получению образования определенного уровня и определенной направленности, а также социальному развитию этих лиц, в том числе посредством организации инклюзивного образования лиц с ограниченными возможностями здоровья;</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20856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127342"/>
            <a:ext cx="10820400" cy="5091343"/>
          </a:xfrm>
        </p:spPr>
        <p:txBody>
          <a:bodyPr>
            <a:normAutofit/>
          </a:bodyPr>
          <a:lstStyle/>
          <a:p>
            <a:pPr marL="0" indent="0">
              <a:buNone/>
            </a:pPr>
            <a:r>
              <a:rPr lang="ru-RU" dirty="0" smtClean="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2.2. АООП НОО для обучающихся с ОВЗ самостоятельно разрабатывается в соответствии со Стандартом и с учетом примерной АООП НОО и утверждается организацией</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АООП НОО реализуется с учетом образовательных потребностей групп или отдельных обучающихся с ОВЗ на основе специально разработанных учебных планов, в том числе индивидуальных, которые обеспечивают освоение образовательной программы на основе индивидуализации ее содержания с учетом особенностей и образовательных потребностей конкретного </a:t>
            </a:r>
            <a:r>
              <a:rPr lang="ru-RU" dirty="0" smtClean="0">
                <a:latin typeface="Times New Roman" panose="02020603050405020304" pitchFamily="18" charset="0"/>
                <a:cs typeface="Times New Roman" panose="02020603050405020304" pitchFamily="18" charset="0"/>
              </a:rPr>
              <a:t>обучающегося</a:t>
            </a:r>
          </a:p>
          <a:p>
            <a:pPr marL="0" indent="0">
              <a:buNone/>
            </a:pPr>
            <a:r>
              <a:rPr lang="ru-RU" dirty="0" smtClean="0">
                <a:latin typeface="Times New Roman" panose="02020603050405020304" pitchFamily="18" charset="0"/>
                <a:cs typeface="Times New Roman" panose="02020603050405020304" pitchFamily="18" charset="0"/>
              </a:rPr>
              <a:t>    2.3</a:t>
            </a:r>
            <a:r>
              <a:rPr lang="ru-RU" dirty="0">
                <a:latin typeface="Times New Roman" panose="02020603050405020304" pitchFamily="18" charset="0"/>
                <a:cs typeface="Times New Roman" panose="02020603050405020304" pitchFamily="18" charset="0"/>
              </a:rPr>
              <a:t>. На основе Стандарта организация может разработать в соответствии со спецификой своей образовательной деятельности </a:t>
            </a:r>
            <a:r>
              <a:rPr lang="ru-RU" dirty="0">
                <a:solidFill>
                  <a:srgbClr val="C00000"/>
                </a:solidFill>
                <a:latin typeface="Times New Roman" panose="02020603050405020304" pitchFamily="18" charset="0"/>
                <a:cs typeface="Times New Roman" panose="02020603050405020304" pitchFamily="18" charset="0"/>
              </a:rPr>
              <a:t>один или несколько вариантов АООП НОО </a:t>
            </a:r>
            <a:r>
              <a:rPr lang="ru-RU" dirty="0">
                <a:latin typeface="Times New Roman" panose="02020603050405020304" pitchFamily="18" charset="0"/>
                <a:cs typeface="Times New Roman" panose="02020603050405020304" pitchFamily="18" charset="0"/>
              </a:rPr>
              <a:t>с учетом особых образовательных потребностей </a:t>
            </a:r>
            <a:r>
              <a:rPr lang="ru-RU" dirty="0" smtClean="0">
                <a:latin typeface="Times New Roman" panose="02020603050405020304" pitchFamily="18" charset="0"/>
                <a:cs typeface="Times New Roman" panose="02020603050405020304" pitchFamily="18" charset="0"/>
              </a:rPr>
              <a:t>обучающихся </a:t>
            </a:r>
            <a:r>
              <a:rPr lang="ru-RU" dirty="0">
                <a:latin typeface="Times New Roman" panose="02020603050405020304" pitchFamily="18" charset="0"/>
                <a:cs typeface="Times New Roman" panose="02020603050405020304" pitchFamily="18" charset="0"/>
              </a:rPr>
              <a:t>с ОВЗ</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2.13</a:t>
            </a:r>
            <a:r>
              <a:rPr lang="ru-RU" dirty="0">
                <a:latin typeface="Times New Roman" panose="02020603050405020304" pitchFamily="18" charset="0"/>
                <a:cs typeface="Times New Roman" panose="02020603050405020304" pitchFamily="18" charset="0"/>
              </a:rPr>
              <a:t>. Определение варианта АООП НОО для обучающегося с ОВЗ осуществляется </a:t>
            </a:r>
            <a:r>
              <a:rPr lang="ru-RU" dirty="0">
                <a:solidFill>
                  <a:srgbClr val="C00000"/>
                </a:solidFill>
                <a:latin typeface="Times New Roman" panose="02020603050405020304" pitchFamily="18" charset="0"/>
                <a:cs typeface="Times New Roman" panose="02020603050405020304" pitchFamily="18" charset="0"/>
              </a:rPr>
              <a:t>на основе рекомендаций ПМПК</a:t>
            </a:r>
            <a:r>
              <a:rPr lang="ru-RU" dirty="0">
                <a:latin typeface="Times New Roman" panose="02020603050405020304" pitchFamily="18" charset="0"/>
                <a:cs typeface="Times New Roman" panose="02020603050405020304" pitchFamily="18" charset="0"/>
              </a:rPr>
              <a:t>, сформулированных по результатам его комплексного психолого-медико-педагогического обследования, в случае наличия у обучающегося инвалидности - с учетом ИПР и мнения родителей (законных представителей).</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7738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977030"/>
            <a:ext cx="10820400" cy="5241655"/>
          </a:xfrm>
        </p:spPr>
        <p:txBody>
          <a:bodyPr>
            <a:normAutofit/>
          </a:bodyPr>
          <a:lstStyle/>
          <a:p>
            <a:pPr marL="0" indent="0" algn="ctr">
              <a:buNone/>
            </a:pPr>
            <a:r>
              <a:rPr lang="ru-RU" b="1" u="sng" dirty="0">
                <a:latin typeface="Times New Roman" panose="02020603050405020304" pitchFamily="18" charset="0"/>
                <a:cs typeface="Times New Roman" panose="02020603050405020304" pitchFamily="18" charset="0"/>
              </a:rPr>
              <a:t>III. Требования к условиям реализации АООП НОО</a:t>
            </a:r>
            <a:endParaRPr lang="ru-RU" b="1"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 </a:t>
            </a:r>
          </a:p>
          <a:p>
            <a:pPr mar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3.2. Требования к условиям получения образования обучающимися с ОВЗ представляют собой интегративное описание совокупности условий, необходимых для реализации АООП НОО, и структурируются по сферам ресурсного обеспечения. Интегративным результатом реализации указанных требований является </a:t>
            </a:r>
            <a:r>
              <a:rPr lang="ru-RU" dirty="0" smtClean="0">
                <a:solidFill>
                  <a:srgbClr val="C00000"/>
                </a:solidFill>
                <a:latin typeface="Times New Roman" panose="02020603050405020304" pitchFamily="18" charset="0"/>
                <a:cs typeface="Times New Roman" panose="02020603050405020304" pitchFamily="18" charset="0"/>
              </a:rPr>
              <a:t>создание комфортной коррекционно-развивающей образовательной среды </a:t>
            </a:r>
            <a:r>
              <a:rPr lang="ru-RU" dirty="0" smtClean="0">
                <a:latin typeface="Times New Roman" panose="02020603050405020304" pitchFamily="18" charset="0"/>
                <a:cs typeface="Times New Roman" panose="02020603050405020304" pitchFamily="18" charset="0"/>
              </a:rPr>
              <a:t>для обучающихся с ОВЗ, построенной с учетом их особых образовательных потребностей, которая обеспечивает высокое качество образования, его </a:t>
            </a:r>
            <a:r>
              <a:rPr lang="ru-RU" dirty="0" smtClean="0">
                <a:solidFill>
                  <a:srgbClr val="C00000"/>
                </a:solidFill>
                <a:latin typeface="Times New Roman" panose="02020603050405020304" pitchFamily="18" charset="0"/>
                <a:cs typeface="Times New Roman" panose="02020603050405020304" pitchFamily="18" charset="0"/>
              </a:rPr>
              <a:t>доступность, открытость и привлекательность</a:t>
            </a:r>
            <a:r>
              <a:rPr lang="ru-RU" dirty="0" smtClean="0">
                <a:latin typeface="Times New Roman" panose="02020603050405020304" pitchFamily="18" charset="0"/>
                <a:cs typeface="Times New Roman" panose="02020603050405020304" pitchFamily="18" charset="0"/>
              </a:rPr>
              <a:t> для обучающихся, их родителей (законных представителей), духовно-нравственное (нравственное) развитие обучающихся, </a:t>
            </a:r>
            <a:r>
              <a:rPr lang="ru-RU" dirty="0" smtClean="0">
                <a:solidFill>
                  <a:srgbClr val="C00000"/>
                </a:solidFill>
                <a:latin typeface="Times New Roman" panose="02020603050405020304" pitchFamily="18" charset="0"/>
                <a:cs typeface="Times New Roman" panose="02020603050405020304" pitchFamily="18" charset="0"/>
              </a:rPr>
              <a:t>гарантирует охрану и укрепление физического, психического и социального здоровья </a:t>
            </a:r>
            <a:r>
              <a:rPr lang="ru-RU" dirty="0" smtClean="0">
                <a:latin typeface="Times New Roman" panose="02020603050405020304" pitchFamily="18" charset="0"/>
                <a:cs typeface="Times New Roman" panose="02020603050405020304" pitchFamily="18" charset="0"/>
              </a:rPr>
              <a:t>обучающихся.</a:t>
            </a:r>
          </a:p>
          <a:p>
            <a:pPr marL="0" indent="0" algn="ctr">
              <a:buNone/>
            </a:pPr>
            <a:endParaRPr lang="ru-RU" b="1" dirty="0" smtClean="0"/>
          </a:p>
          <a:p>
            <a:endParaRPr lang="ru-RU" dirty="0"/>
          </a:p>
        </p:txBody>
      </p:sp>
    </p:spTree>
    <p:extLst>
      <p:ext uri="{BB962C8B-B14F-4D97-AF65-F5344CB8AC3E}">
        <p14:creationId xmlns:p14="http://schemas.microsoft.com/office/powerpoint/2010/main" val="2542233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839244"/>
            <a:ext cx="10820400" cy="5379441"/>
          </a:xfrm>
        </p:spPr>
        <p:txBody>
          <a:bodyPr/>
          <a:lstStyle/>
          <a:p>
            <a:pPr marL="0" indent="0" algn="ctr">
              <a:buNone/>
            </a:pPr>
            <a:r>
              <a:rPr lang="en-US" sz="2800" b="1" dirty="0" smtClean="0">
                <a:latin typeface="Times New Roman" panose="02020603050405020304" pitchFamily="18" charset="0"/>
                <a:cs typeface="Times New Roman" panose="02020603050405020304" pitchFamily="18" charset="0"/>
              </a:rPr>
              <a:t>IV.</a:t>
            </a:r>
            <a:r>
              <a:rPr lang="ru-RU" sz="2800" b="1" dirty="0" smtClean="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Требования к результатам освоения АООП НОО</a:t>
            </a:r>
          </a:p>
          <a:p>
            <a:pPr marL="0" indent="0">
              <a:buNone/>
            </a:pPr>
            <a:r>
              <a:rPr lang="en-US"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4.1</a:t>
            </a:r>
            <a:r>
              <a:rPr lang="ru-RU" sz="2800" u="sng" dirty="0">
                <a:latin typeface="Times New Roman" panose="02020603050405020304" pitchFamily="18" charset="0"/>
                <a:cs typeface="Times New Roman" panose="02020603050405020304" pitchFamily="18" charset="0"/>
              </a:rPr>
              <a:t>. Стандарт устанавливает требования к личностным, </a:t>
            </a:r>
            <a:r>
              <a:rPr lang="ru-RU" sz="2800" u="sng" dirty="0" err="1">
                <a:latin typeface="Times New Roman" panose="02020603050405020304" pitchFamily="18" charset="0"/>
                <a:cs typeface="Times New Roman" panose="02020603050405020304" pitchFamily="18" charset="0"/>
              </a:rPr>
              <a:t>метапредметным</a:t>
            </a:r>
            <a:r>
              <a:rPr lang="ru-RU" sz="2800" u="sng" dirty="0">
                <a:latin typeface="Times New Roman" panose="02020603050405020304" pitchFamily="18" charset="0"/>
                <a:cs typeface="Times New Roman" panose="02020603050405020304" pitchFamily="18" charset="0"/>
              </a:rPr>
              <a:t> и предметным результатам освоения обучающимися с ОВЗ разных вариантов АООП НОО, указанных в </a:t>
            </a:r>
            <a:r>
              <a:rPr lang="ru-RU" sz="2800" dirty="0">
                <a:latin typeface="Times New Roman" panose="02020603050405020304" pitchFamily="18" charset="0"/>
                <a:cs typeface="Times New Roman" panose="02020603050405020304" pitchFamily="18" charset="0"/>
                <a:hlinkClick r:id="rId2" action="ppaction://hlinkfile"/>
              </a:rPr>
              <a:t>приложениях NN 1 - 8</a:t>
            </a:r>
            <a:r>
              <a:rPr lang="ru-RU" sz="2800" dirty="0">
                <a:latin typeface="Times New Roman" panose="02020603050405020304" pitchFamily="18" charset="0"/>
                <a:cs typeface="Times New Roman" panose="02020603050405020304" pitchFamily="18" charset="0"/>
              </a:rPr>
              <a:t> к настоящему Стандарту.</a:t>
            </a:r>
          </a:p>
          <a:p>
            <a:r>
              <a:rPr lang="ru-RU" sz="2800" dirty="0">
                <a:latin typeface="Times New Roman" panose="02020603050405020304" pitchFamily="18" charset="0"/>
                <a:cs typeface="Times New Roman" panose="02020603050405020304" pitchFamily="18" charset="0"/>
              </a:rPr>
              <a:t>В зависимости от варианта АООП НОО Стандарт может устанавливать требования только к личностным и предметным результатам в соответствии с </a:t>
            </a:r>
            <a:r>
              <a:rPr lang="ru-RU" sz="2800" dirty="0">
                <a:latin typeface="Times New Roman" panose="02020603050405020304" pitchFamily="18" charset="0"/>
                <a:cs typeface="Times New Roman" panose="02020603050405020304" pitchFamily="18" charset="0"/>
                <a:hlinkClick r:id="rId2" action="ppaction://hlinkfile"/>
              </a:rPr>
              <a:t>приложениями NN 1 - 8</a:t>
            </a:r>
            <a:r>
              <a:rPr lang="ru-RU" sz="2800" dirty="0">
                <a:latin typeface="Times New Roman" panose="02020603050405020304" pitchFamily="18" charset="0"/>
                <a:cs typeface="Times New Roman" panose="02020603050405020304" pitchFamily="18" charset="0"/>
              </a:rPr>
              <a:t> к настоящему Стандарту.</a:t>
            </a:r>
          </a:p>
          <a:p>
            <a:endParaRPr lang="ru-RU" dirty="0"/>
          </a:p>
        </p:txBody>
      </p:sp>
    </p:spTree>
    <p:extLst>
      <p:ext uri="{BB962C8B-B14F-4D97-AF65-F5344CB8AC3E}">
        <p14:creationId xmlns:p14="http://schemas.microsoft.com/office/powerpoint/2010/main" val="12842038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889348"/>
            <a:ext cx="10820400" cy="5329337"/>
          </a:xfrm>
        </p:spPr>
        <p:txBody>
          <a:bodyPr/>
          <a:lstStyle/>
          <a:p>
            <a:pPr marL="0" indent="0" algn="r">
              <a:buNone/>
            </a:pPr>
            <a:r>
              <a:rPr lang="ru-RU" dirty="0"/>
              <a:t> </a:t>
            </a:r>
            <a:r>
              <a:rPr lang="en-US" dirty="0" smtClean="0"/>
              <a:t>          </a:t>
            </a:r>
            <a:r>
              <a:rPr lang="ru-RU" sz="1400" b="1" dirty="0" smtClean="0">
                <a:latin typeface="Times New Roman" panose="02020603050405020304" pitchFamily="18" charset="0"/>
                <a:cs typeface="Times New Roman" panose="02020603050405020304" pitchFamily="18" charset="0"/>
              </a:rPr>
              <a:t>Приложение </a:t>
            </a:r>
            <a:r>
              <a:rPr lang="ru-RU" sz="1400" b="1" dirty="0">
                <a:latin typeface="Times New Roman" panose="02020603050405020304" pitchFamily="18" charset="0"/>
                <a:cs typeface="Times New Roman" panose="02020603050405020304" pitchFamily="18" charset="0"/>
              </a:rPr>
              <a:t>N </a:t>
            </a:r>
            <a:r>
              <a:rPr lang="ru-RU" sz="1400" b="1" dirty="0" smtClean="0">
                <a:latin typeface="Times New Roman" panose="02020603050405020304" pitchFamily="18" charset="0"/>
                <a:cs typeface="Times New Roman" panose="02020603050405020304" pitchFamily="18" charset="0"/>
              </a:rPr>
              <a:t>3</a:t>
            </a:r>
            <a:endParaRPr lang="ru-RU" sz="1400" dirty="0">
              <a:latin typeface="Times New Roman" panose="02020603050405020304" pitchFamily="18" charset="0"/>
              <a:cs typeface="Times New Roman" panose="02020603050405020304" pitchFamily="18" charset="0"/>
            </a:endParaRPr>
          </a:p>
          <a:p>
            <a:pPr marL="0" indent="0" algn="r">
              <a:buNone/>
            </a:pPr>
            <a:r>
              <a:rPr lang="ru-RU" sz="1400" b="1" dirty="0">
                <a:latin typeface="Times New Roman" panose="02020603050405020304" pitchFamily="18" charset="0"/>
                <a:cs typeface="Times New Roman" panose="02020603050405020304" pitchFamily="18" charset="0"/>
              </a:rPr>
              <a:t>Требования к АООП НОО для слепых обучающихся</a:t>
            </a:r>
          </a:p>
          <a:p>
            <a:endParaRPr lang="ru-RU" dirty="0"/>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563" y="1866378"/>
            <a:ext cx="10114876" cy="4459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90809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488516"/>
            <a:ext cx="10820400" cy="5730170"/>
          </a:xfrm>
        </p:spPr>
        <p:txBody>
          <a:bodyPr/>
          <a:lstStyle/>
          <a:p>
            <a:pPr marL="0" indent="0" algn="r">
              <a:buNone/>
            </a:pPr>
            <a:endParaRPr lang="en-US" sz="1800" b="1" dirty="0" smtClean="0">
              <a:latin typeface="Times New Roman" panose="02020603050405020304" pitchFamily="18" charset="0"/>
              <a:cs typeface="Times New Roman" panose="02020603050405020304" pitchFamily="18" charset="0"/>
            </a:endParaRPr>
          </a:p>
          <a:p>
            <a:pPr marL="0" indent="0" algn="r">
              <a:buNone/>
            </a:pPr>
            <a:r>
              <a:rPr lang="ru-RU" sz="1800" b="1" dirty="0" smtClean="0">
                <a:latin typeface="Times New Roman" panose="02020603050405020304" pitchFamily="18" charset="0"/>
                <a:cs typeface="Times New Roman" panose="02020603050405020304" pitchFamily="18" charset="0"/>
              </a:rPr>
              <a:t>Приложение </a:t>
            </a:r>
            <a:r>
              <a:rPr lang="ru-RU" sz="1800" b="1" dirty="0">
                <a:latin typeface="Times New Roman" panose="02020603050405020304" pitchFamily="18" charset="0"/>
                <a:cs typeface="Times New Roman" panose="02020603050405020304" pitchFamily="18" charset="0"/>
              </a:rPr>
              <a:t>N </a:t>
            </a:r>
            <a:r>
              <a:rPr lang="ru-RU" sz="1800" b="1" dirty="0" smtClean="0">
                <a:latin typeface="Times New Roman" panose="02020603050405020304" pitchFamily="18" charset="0"/>
                <a:cs typeface="Times New Roman" panose="02020603050405020304" pitchFamily="18" charset="0"/>
              </a:rPr>
              <a:t>4</a:t>
            </a:r>
            <a:r>
              <a:rPr lang="ru-RU" sz="1800" dirty="0">
                <a:latin typeface="Times New Roman" panose="02020603050405020304" pitchFamily="18" charset="0"/>
                <a:cs typeface="Times New Roman" panose="02020603050405020304" pitchFamily="18" charset="0"/>
              </a:rPr>
              <a:t> </a:t>
            </a:r>
          </a:p>
          <a:p>
            <a:pPr marL="0" indent="0" algn="r">
              <a:buNone/>
            </a:pPr>
            <a:r>
              <a:rPr lang="ru-RU" sz="1800" b="1" dirty="0">
                <a:latin typeface="Times New Roman" panose="02020603050405020304" pitchFamily="18" charset="0"/>
                <a:cs typeface="Times New Roman" panose="02020603050405020304" pitchFamily="18" charset="0"/>
              </a:rPr>
              <a:t>Требования к АООП НОО для слабовидящих обучающихся</a:t>
            </a:r>
          </a:p>
          <a:p>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162238030"/>
              </p:ext>
            </p:extLst>
          </p:nvPr>
        </p:nvGraphicFramePr>
        <p:xfrm>
          <a:off x="1089764" y="2104373"/>
          <a:ext cx="10020821" cy="4384109"/>
        </p:xfrm>
        <a:graphic>
          <a:graphicData uri="http://schemas.openxmlformats.org/drawingml/2006/table">
            <a:tbl>
              <a:tblPr/>
              <a:tblGrid>
                <a:gridCol w="3261155"/>
                <a:gridCol w="103241"/>
                <a:gridCol w="3283024"/>
                <a:gridCol w="103241"/>
                <a:gridCol w="3270160"/>
              </a:tblGrid>
              <a:tr h="213676">
                <a:tc gridSpan="5">
                  <a:txBody>
                    <a:bodyPr/>
                    <a:lstStyle/>
                    <a:p>
                      <a:pPr algn="ctr">
                        <a:lnSpc>
                          <a:spcPct val="115000"/>
                        </a:lnSpc>
                        <a:spcAft>
                          <a:spcPts val="0"/>
                        </a:spcAft>
                      </a:pPr>
                      <a:r>
                        <a:rPr lang="ru-RU" sz="1100">
                          <a:effectLst/>
                          <a:latin typeface="Times New Roman"/>
                          <a:ea typeface="Times New Roman"/>
                          <a:cs typeface="Times New Roman"/>
                        </a:rPr>
                        <a:t>2. Требования к структуре АООП НОО для слабовидящих обучающихся</a:t>
                      </a:r>
                      <a:endParaRPr lang="ru-RU" sz="900">
                        <a:effectLst/>
                        <a:latin typeface="Calibri"/>
                        <a:ea typeface="Calibri"/>
                        <a:cs typeface="Times New Roman"/>
                      </a:endParaRPr>
                    </a:p>
                  </a:txBody>
                  <a:tcPr marL="54822" marR="54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3676">
                <a:tc gridSpan="2">
                  <a:txBody>
                    <a:bodyPr/>
                    <a:lstStyle/>
                    <a:p>
                      <a:pPr algn="ctr">
                        <a:lnSpc>
                          <a:spcPct val="115000"/>
                        </a:lnSpc>
                        <a:spcAft>
                          <a:spcPts val="0"/>
                        </a:spcAft>
                      </a:pPr>
                      <a:r>
                        <a:rPr lang="ru-RU" sz="1100">
                          <a:effectLst/>
                          <a:latin typeface="Times New Roman"/>
                          <a:ea typeface="Times New Roman"/>
                          <a:cs typeface="Times New Roman"/>
                        </a:rPr>
                        <a:t>4.1</a:t>
                      </a:r>
                      <a:endParaRPr lang="ru-RU" sz="900">
                        <a:effectLst/>
                        <a:latin typeface="Calibri"/>
                        <a:ea typeface="Calibri"/>
                        <a:cs typeface="Times New Roman"/>
                      </a:endParaRPr>
                    </a:p>
                  </a:txBody>
                  <a:tcPr marL="54822" marR="54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r>
                        <a:rPr lang="ru-RU" sz="1100">
                          <a:effectLst/>
                          <a:latin typeface="Times New Roman"/>
                          <a:ea typeface="Times New Roman"/>
                          <a:cs typeface="Times New Roman"/>
                        </a:rPr>
                        <a:t>4.2</a:t>
                      </a:r>
                      <a:endParaRPr lang="ru-RU" sz="900">
                        <a:effectLst/>
                        <a:latin typeface="Calibri"/>
                        <a:ea typeface="Calibri"/>
                        <a:cs typeface="Times New Roman"/>
                      </a:endParaRPr>
                    </a:p>
                  </a:txBody>
                  <a:tcPr marL="54822" marR="54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ru-RU" sz="1100">
                          <a:effectLst/>
                          <a:latin typeface="Times New Roman"/>
                          <a:ea typeface="Times New Roman"/>
                          <a:cs typeface="Times New Roman"/>
                        </a:rPr>
                        <a:t>4.3</a:t>
                      </a:r>
                      <a:endParaRPr lang="ru-RU" sz="900">
                        <a:effectLst/>
                        <a:latin typeface="Calibri"/>
                        <a:ea typeface="Calibri"/>
                        <a:cs typeface="Times New Roman"/>
                      </a:endParaRPr>
                    </a:p>
                  </a:txBody>
                  <a:tcPr marL="54822" marR="54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427351">
                <a:tc gridSpan="5">
                  <a:txBody>
                    <a:bodyPr/>
                    <a:lstStyle/>
                    <a:p>
                      <a:pPr>
                        <a:lnSpc>
                          <a:spcPct val="115000"/>
                        </a:lnSpc>
                        <a:spcAft>
                          <a:spcPts val="0"/>
                        </a:spcAft>
                      </a:pPr>
                      <a:r>
                        <a:rPr lang="ru-RU" sz="1100">
                          <a:effectLst/>
                          <a:latin typeface="Times New Roman"/>
                          <a:ea typeface="Times New Roman"/>
                          <a:cs typeface="Times New Roman"/>
                        </a:rPr>
                        <a:t>2.1. АООП НОО определяет содержание и организацию образовательной деятельности на уровне начального общего образования.</a:t>
                      </a:r>
                      <a:endParaRPr lang="ru-RU" sz="900">
                        <a:effectLst/>
                        <a:latin typeface="Calibri"/>
                        <a:ea typeface="Calibri"/>
                        <a:cs typeface="Times New Roman"/>
                      </a:endParaRPr>
                    </a:p>
                  </a:txBody>
                  <a:tcPr marL="54822" marR="54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529406">
                <a:tc>
                  <a:txBody>
                    <a:bodyPr/>
                    <a:lstStyle/>
                    <a:p>
                      <a:pPr>
                        <a:lnSpc>
                          <a:spcPct val="115000"/>
                        </a:lnSpc>
                        <a:spcAft>
                          <a:spcPts val="0"/>
                        </a:spcAft>
                      </a:pPr>
                      <a:r>
                        <a:rPr lang="ru-RU" sz="1100">
                          <a:effectLst/>
                          <a:latin typeface="Times New Roman"/>
                          <a:ea typeface="Calibri"/>
                          <a:cs typeface="Times New Roman"/>
                        </a:rPr>
                        <a:t>Вариант 4.1 предполагает, что слабовидящий обучающийся получает образование, полностью соответствующее по итоговым достижениям к моменту завершения обучения, образованию обучающихся, не имеющих ограничений по возможностям здоровья, в те же сроки обучения</a:t>
                      </a:r>
                      <a:endParaRPr lang="ru-RU" sz="900">
                        <a:effectLst/>
                        <a:latin typeface="Calibri"/>
                        <a:ea typeface="Calibri"/>
                        <a:cs typeface="Times New Roman"/>
                      </a:endParaRPr>
                    </a:p>
                    <a:p>
                      <a:pPr>
                        <a:lnSpc>
                          <a:spcPct val="115000"/>
                        </a:lnSpc>
                        <a:spcAft>
                          <a:spcPts val="0"/>
                        </a:spcAft>
                      </a:pPr>
                      <a:r>
                        <a:rPr lang="ru-RU" sz="1100">
                          <a:effectLst/>
                          <a:latin typeface="Times New Roman"/>
                          <a:ea typeface="Times New Roman"/>
                          <a:cs typeface="Times New Roman"/>
                        </a:rPr>
                        <a:t> </a:t>
                      </a:r>
                      <a:endParaRPr lang="ru-RU" sz="900">
                        <a:effectLst/>
                        <a:latin typeface="Calibri"/>
                        <a:ea typeface="Calibri"/>
                        <a:cs typeface="Times New Roman"/>
                      </a:endParaRPr>
                    </a:p>
                  </a:txBody>
                  <a:tcPr marL="54822" marR="54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1000"/>
                        </a:spcAft>
                      </a:pPr>
                      <a:r>
                        <a:rPr lang="ru-RU" sz="1100">
                          <a:effectLst/>
                          <a:latin typeface="Times New Roman"/>
                          <a:ea typeface="Calibri"/>
                          <a:cs typeface="Times New Roman"/>
                        </a:rPr>
                        <a:t>Вариант 4.2 предполагает, что слабовидящий обучающийся получает образование, соответствующее по итоговым достижениям к моменту завершения обучения, образованию обучающихся, не имеющих ограничений по возможностям здоровья. Данный вариант стандарта предполагает пролонгированные сроки обучения</a:t>
                      </a:r>
                      <a:endParaRPr lang="ru-RU" sz="900">
                        <a:effectLst/>
                        <a:latin typeface="Calibri"/>
                        <a:ea typeface="Calibri"/>
                        <a:cs typeface="Times New Roman"/>
                      </a:endParaRPr>
                    </a:p>
                    <a:p>
                      <a:pPr>
                        <a:lnSpc>
                          <a:spcPct val="115000"/>
                        </a:lnSpc>
                        <a:spcAft>
                          <a:spcPts val="0"/>
                        </a:spcAft>
                      </a:pPr>
                      <a:r>
                        <a:rPr lang="ru-RU" sz="1100">
                          <a:effectLst/>
                          <a:latin typeface="Times New Roman"/>
                          <a:ea typeface="Times New Roman"/>
                          <a:cs typeface="Times New Roman"/>
                        </a:rPr>
                        <a:t> </a:t>
                      </a:r>
                      <a:endParaRPr lang="ru-RU" sz="900">
                        <a:effectLst/>
                        <a:latin typeface="Calibri"/>
                        <a:ea typeface="Calibri"/>
                        <a:cs typeface="Times New Roman"/>
                      </a:endParaRPr>
                    </a:p>
                  </a:txBody>
                  <a:tcPr marL="54822" marR="54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nSpc>
                          <a:spcPct val="115000"/>
                        </a:lnSpc>
                        <a:spcAft>
                          <a:spcPts val="1000"/>
                        </a:spcAft>
                      </a:pPr>
                      <a:r>
                        <a:rPr lang="ru-RU" sz="1100" dirty="0">
                          <a:effectLst/>
                          <a:latin typeface="Times New Roman"/>
                          <a:ea typeface="Calibri"/>
                          <a:cs typeface="Times New Roman"/>
                        </a:rPr>
                        <a:t>Вариант 4.3 предполагает, что слабовидящий обучающийся с легкой умственной отсталостью (интеллектуальными нарушениями) получает образование, которое по содержанию и итоговым достижениям не соотносится к моменту завершения школьного обучения с содержанием и итоговыми достижениями слабовидящих сверстников, не имеющих дополнительных ограничений по возможностям здоровья, в пролонгированные сроки. Данный вариант предполагает пролонгированные сроки обучения</a:t>
                      </a:r>
                      <a:endParaRPr lang="ru-RU" sz="900" dirty="0">
                        <a:effectLst/>
                        <a:latin typeface="Calibri"/>
                        <a:ea typeface="Calibri"/>
                        <a:cs typeface="Times New Roman"/>
                      </a:endParaRPr>
                    </a:p>
                    <a:p>
                      <a:pPr>
                        <a:lnSpc>
                          <a:spcPct val="115000"/>
                        </a:lnSpc>
                        <a:spcAft>
                          <a:spcPts val="0"/>
                        </a:spcAft>
                      </a:pPr>
                      <a:r>
                        <a:rPr lang="ru-RU" sz="1100" dirty="0">
                          <a:effectLst/>
                          <a:latin typeface="Times New Roman"/>
                          <a:ea typeface="Times New Roman"/>
                          <a:cs typeface="Times New Roman"/>
                        </a:rPr>
                        <a:t> </a:t>
                      </a:r>
                      <a:endParaRPr lang="ru-RU" sz="900" dirty="0">
                        <a:effectLst/>
                        <a:latin typeface="Calibri"/>
                        <a:ea typeface="Calibri"/>
                        <a:cs typeface="Times New Roman"/>
                      </a:endParaRPr>
                    </a:p>
                  </a:txBody>
                  <a:tcPr marL="54822" marR="548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71759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801666"/>
            <a:ext cx="10820400" cy="5417019"/>
          </a:xfrm>
        </p:spPr>
        <p:txBody>
          <a:bodyPr/>
          <a:lstStyle/>
          <a:p>
            <a:pPr marL="0" indent="0" algn="ctr">
              <a:lnSpc>
                <a:spcPct val="115000"/>
              </a:lnSpc>
              <a:spcBef>
                <a:spcPts val="750"/>
              </a:spcBef>
              <a:spcAft>
                <a:spcPts val="0"/>
              </a:spcAft>
              <a:buNone/>
            </a:pPr>
            <a:r>
              <a:rPr lang="ru-RU" sz="3200" b="1" dirty="0" smtClean="0">
                <a:solidFill>
                  <a:srgbClr val="C00000"/>
                </a:solidFill>
                <a:latin typeface="Times New Roman" panose="02020603050405020304" pitchFamily="18" charset="0"/>
                <a:ea typeface="Times New Roman"/>
                <a:cs typeface="Times New Roman" panose="02020603050405020304" pitchFamily="18" charset="0"/>
              </a:rPr>
              <a:t>Санитарно-эпидемиологические </a:t>
            </a:r>
            <a:r>
              <a:rPr lang="ru-RU" sz="3200" b="1" dirty="0">
                <a:solidFill>
                  <a:srgbClr val="C00000"/>
                </a:solidFill>
                <a:latin typeface="Times New Roman" panose="02020603050405020304" pitchFamily="18" charset="0"/>
                <a:ea typeface="Times New Roman"/>
                <a:cs typeface="Times New Roman" panose="02020603050405020304" pitchFamily="18" charset="0"/>
              </a:rPr>
              <a:t>правила и нормативы СанПиН 2.4.1.3049-13</a:t>
            </a:r>
            <a:endParaRPr lang="ru-RU" sz="3200" dirty="0">
              <a:solidFill>
                <a:srgbClr val="C00000"/>
              </a:solidFill>
              <a:latin typeface="Times New Roman" panose="02020603050405020304" pitchFamily="18" charset="0"/>
              <a:ea typeface="Calibri"/>
              <a:cs typeface="Times New Roman" panose="02020603050405020304" pitchFamily="18" charset="0"/>
            </a:endParaRPr>
          </a:p>
          <a:p>
            <a:pPr marL="0" indent="0" algn="ctr">
              <a:lnSpc>
                <a:spcPct val="115000"/>
              </a:lnSpc>
              <a:spcBef>
                <a:spcPts val="750"/>
              </a:spcBef>
              <a:spcAft>
                <a:spcPts val="0"/>
              </a:spcAft>
              <a:buNone/>
            </a:pPr>
            <a:r>
              <a:rPr lang="ru-RU" sz="3200" b="1" dirty="0">
                <a:solidFill>
                  <a:srgbClr val="C00000"/>
                </a:solidFill>
                <a:latin typeface="Times New Roman" panose="02020603050405020304" pitchFamily="18" charset="0"/>
                <a:ea typeface="Times New Roman"/>
                <a:cs typeface="Times New Roman" panose="02020603050405020304" pitchFamily="18" charset="0"/>
              </a:rPr>
              <a:t>   "Санитарно-эпидемиологические требования к устройству, содержанию и организации режима работы дошкольных образовательных организаций"</a:t>
            </a:r>
            <a:br>
              <a:rPr lang="ru-RU" sz="3200" b="1" dirty="0">
                <a:solidFill>
                  <a:srgbClr val="C00000"/>
                </a:solidFill>
                <a:latin typeface="Times New Roman" panose="02020603050405020304" pitchFamily="18" charset="0"/>
                <a:ea typeface="Times New Roman"/>
                <a:cs typeface="Times New Roman" panose="02020603050405020304" pitchFamily="18" charset="0"/>
              </a:rPr>
            </a:br>
            <a:r>
              <a:rPr lang="ru-RU" sz="3200" b="1" dirty="0">
                <a:solidFill>
                  <a:srgbClr val="C00000"/>
                </a:solidFill>
                <a:latin typeface="Times New Roman" panose="02020603050405020304" pitchFamily="18" charset="0"/>
                <a:ea typeface="Times New Roman"/>
                <a:cs typeface="Times New Roman" panose="02020603050405020304" pitchFamily="18" charset="0"/>
              </a:rPr>
              <a:t>(утв. постановлением Главного государственного санитарного врача РФ</a:t>
            </a:r>
            <a:br>
              <a:rPr lang="ru-RU" sz="3200" b="1" dirty="0">
                <a:solidFill>
                  <a:srgbClr val="C00000"/>
                </a:solidFill>
                <a:latin typeface="Times New Roman" panose="02020603050405020304" pitchFamily="18" charset="0"/>
                <a:ea typeface="Times New Roman"/>
                <a:cs typeface="Times New Roman" panose="02020603050405020304" pitchFamily="18" charset="0"/>
              </a:rPr>
            </a:br>
            <a:r>
              <a:rPr lang="ru-RU" sz="3200" b="1" dirty="0">
                <a:solidFill>
                  <a:srgbClr val="C00000"/>
                </a:solidFill>
                <a:latin typeface="Times New Roman" panose="02020603050405020304" pitchFamily="18" charset="0"/>
                <a:ea typeface="Times New Roman"/>
                <a:cs typeface="Times New Roman" panose="02020603050405020304" pitchFamily="18" charset="0"/>
              </a:rPr>
              <a:t>от 15 мая 2013 г. N 26)</a:t>
            </a:r>
            <a:endParaRPr lang="ru-RU" sz="3200" dirty="0">
              <a:solidFill>
                <a:srgbClr val="C00000"/>
              </a:solidFill>
            </a:endParaRPr>
          </a:p>
        </p:txBody>
      </p:sp>
    </p:spTree>
    <p:extLst>
      <p:ext uri="{BB962C8B-B14F-4D97-AF65-F5344CB8AC3E}">
        <p14:creationId xmlns:p14="http://schemas.microsoft.com/office/powerpoint/2010/main" val="1778346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0522" y="313151"/>
            <a:ext cx="11736886" cy="6544849"/>
          </a:xfrm>
        </p:spPr>
        <p:txBody>
          <a:bodyPr>
            <a:normAutofit fontScale="70000" lnSpcReduction="20000"/>
          </a:bodyPr>
          <a:lstStyle/>
          <a:p>
            <a:pPr marL="0" indent="0">
              <a:buNone/>
            </a:pPr>
            <a:endParaRPr lang="ru-RU" dirty="0" smtClean="0">
              <a:latin typeface="Times New Roman" panose="02020603050405020304" pitchFamily="18" charset="0"/>
              <a:cs typeface="Times New Roman" panose="02020603050405020304" pitchFamily="18" charset="0"/>
            </a:endParaRPr>
          </a:p>
          <a:p>
            <a:pPr marL="0" indent="0" algn="just">
              <a:lnSpc>
                <a:spcPct val="115000"/>
              </a:lnSpc>
              <a:spcBef>
                <a:spcPts val="900"/>
              </a:spcBef>
              <a:spcAft>
                <a:spcPts val="900"/>
              </a:spcAft>
              <a:buNone/>
            </a:pPr>
            <a:r>
              <a:rPr lang="ru-RU" sz="2900" dirty="0" smtClean="0">
                <a:solidFill>
                  <a:srgbClr val="22292B"/>
                </a:solidFill>
                <a:latin typeface="Times New Roman" panose="02020603050405020304" pitchFamily="18" charset="0"/>
                <a:ea typeface="Times New Roman"/>
                <a:cs typeface="Times New Roman" panose="02020603050405020304" pitchFamily="18" charset="0"/>
              </a:rPr>
              <a:t>   1.11</a:t>
            </a:r>
            <a:r>
              <a:rPr lang="ru-RU" sz="2900" dirty="0">
                <a:solidFill>
                  <a:srgbClr val="22292B"/>
                </a:solidFill>
                <a:latin typeface="Times New Roman" panose="02020603050405020304" pitchFamily="18" charset="0"/>
                <a:ea typeface="Times New Roman"/>
                <a:cs typeface="Times New Roman" panose="02020603050405020304" pitchFamily="18" charset="0"/>
              </a:rPr>
              <a:t>. Рекомендуемое количество детей в группах компенсирующей направленности для детей до 3 лет и старше 3 лет, соответственно, не должно превышать:</a:t>
            </a:r>
            <a:endParaRPr lang="ru-RU" sz="2900"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225"/>
              </a:spcBef>
              <a:spcAft>
                <a:spcPts val="0"/>
              </a:spcAft>
              <a:buSzPts val="1000"/>
              <a:buNone/>
              <a:tabLst>
                <a:tab pos="457200" algn="l"/>
              </a:tabLst>
            </a:pPr>
            <a:r>
              <a:rPr lang="ru-RU" sz="2900" b="1" dirty="0">
                <a:latin typeface="Times New Roman" panose="02020603050405020304" pitchFamily="18" charset="0"/>
                <a:ea typeface="Times New Roman"/>
                <a:cs typeface="Times New Roman" panose="02020603050405020304" pitchFamily="18" charset="0"/>
              </a:rPr>
              <a:t>- для детей с тяжелыми нарушениями речи - 6 и 10 детей;</a:t>
            </a:r>
            <a:endParaRPr lang="ru-RU" sz="2900" b="1"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225"/>
              </a:spcBef>
              <a:spcAft>
                <a:spcPts val="0"/>
              </a:spcAft>
              <a:buSzPts val="1000"/>
              <a:buNone/>
              <a:tabLst>
                <a:tab pos="457200" algn="l"/>
              </a:tabLst>
            </a:pPr>
            <a:r>
              <a:rPr lang="ru-RU" sz="2900" b="1" dirty="0">
                <a:latin typeface="Times New Roman" panose="02020603050405020304" pitchFamily="18" charset="0"/>
                <a:ea typeface="Times New Roman"/>
                <a:cs typeface="Times New Roman" panose="02020603050405020304" pitchFamily="18" charset="0"/>
              </a:rPr>
              <a:t>- для детей с фонетико-фонематическими нарушениями речи в возрасте старше 3 лет - 12 детей;</a:t>
            </a:r>
            <a:endParaRPr lang="ru-RU" sz="2900" b="1"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225"/>
              </a:spcBef>
              <a:spcAft>
                <a:spcPts val="0"/>
              </a:spcAft>
              <a:buSzPts val="1000"/>
              <a:buNone/>
              <a:tabLst>
                <a:tab pos="457200" algn="l"/>
              </a:tabLst>
            </a:pPr>
            <a:r>
              <a:rPr lang="ru-RU" sz="2900" b="1" dirty="0">
                <a:latin typeface="Times New Roman" panose="02020603050405020304" pitchFamily="18" charset="0"/>
                <a:ea typeface="Times New Roman"/>
                <a:cs typeface="Times New Roman" panose="02020603050405020304" pitchFamily="18" charset="0"/>
              </a:rPr>
              <a:t>- для глухих детей - 6 детей для обеих возрастных групп;</a:t>
            </a:r>
            <a:endParaRPr lang="ru-RU" sz="2900" b="1"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225"/>
              </a:spcBef>
              <a:spcAft>
                <a:spcPts val="0"/>
              </a:spcAft>
              <a:buSzPts val="1000"/>
              <a:buNone/>
              <a:tabLst>
                <a:tab pos="457200" algn="l"/>
              </a:tabLst>
            </a:pPr>
            <a:r>
              <a:rPr lang="ru-RU" sz="2900" b="1" dirty="0">
                <a:latin typeface="Times New Roman" panose="02020603050405020304" pitchFamily="18" charset="0"/>
                <a:ea typeface="Times New Roman"/>
                <a:cs typeface="Times New Roman" panose="02020603050405020304" pitchFamily="18" charset="0"/>
              </a:rPr>
              <a:t>- для слабослышащих детей - 6 и 8 детей;</a:t>
            </a:r>
            <a:endParaRPr lang="ru-RU" sz="2900" b="1"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225"/>
              </a:spcBef>
              <a:spcAft>
                <a:spcPts val="0"/>
              </a:spcAft>
              <a:buSzPts val="1000"/>
              <a:buNone/>
              <a:tabLst>
                <a:tab pos="457200" algn="l"/>
              </a:tabLst>
            </a:pPr>
            <a:r>
              <a:rPr lang="ru-RU" sz="2900" b="1" dirty="0">
                <a:latin typeface="Times New Roman" panose="02020603050405020304" pitchFamily="18" charset="0"/>
                <a:ea typeface="Times New Roman"/>
                <a:cs typeface="Times New Roman" panose="02020603050405020304" pitchFamily="18" charset="0"/>
              </a:rPr>
              <a:t>- для слепых детей - 6 детей для обеих возрастных групп;</a:t>
            </a:r>
            <a:endParaRPr lang="ru-RU" sz="2900" b="1"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225"/>
              </a:spcBef>
              <a:spcAft>
                <a:spcPts val="0"/>
              </a:spcAft>
              <a:buSzPts val="1000"/>
              <a:buNone/>
              <a:tabLst>
                <a:tab pos="457200" algn="l"/>
              </a:tabLst>
            </a:pPr>
            <a:r>
              <a:rPr lang="ru-RU" sz="2900" b="1" dirty="0">
                <a:latin typeface="Times New Roman" panose="02020603050405020304" pitchFamily="18" charset="0"/>
                <a:ea typeface="Times New Roman"/>
                <a:cs typeface="Times New Roman" panose="02020603050405020304" pitchFamily="18" charset="0"/>
              </a:rPr>
              <a:t>- для слабовидящих детей, для детей с </a:t>
            </a:r>
            <a:r>
              <a:rPr lang="ru-RU" sz="2900" b="1" dirty="0" err="1">
                <a:latin typeface="Times New Roman" panose="02020603050405020304" pitchFamily="18" charset="0"/>
                <a:ea typeface="Times New Roman"/>
                <a:cs typeface="Times New Roman" panose="02020603050405020304" pitchFamily="18" charset="0"/>
              </a:rPr>
              <a:t>амблиопией</a:t>
            </a:r>
            <a:r>
              <a:rPr lang="ru-RU" sz="2900" b="1" dirty="0">
                <a:latin typeface="Times New Roman" panose="02020603050405020304" pitchFamily="18" charset="0"/>
                <a:ea typeface="Times New Roman"/>
                <a:cs typeface="Times New Roman" panose="02020603050405020304" pitchFamily="18" charset="0"/>
              </a:rPr>
              <a:t>, косоглазием - 6 и 10 детей;</a:t>
            </a:r>
            <a:endParaRPr lang="ru-RU" sz="2900" b="1"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225"/>
              </a:spcBef>
              <a:spcAft>
                <a:spcPts val="0"/>
              </a:spcAft>
              <a:buSzPts val="1000"/>
              <a:buNone/>
              <a:tabLst>
                <a:tab pos="457200" algn="l"/>
              </a:tabLst>
            </a:pPr>
            <a:r>
              <a:rPr lang="ru-RU" sz="2900" b="1" dirty="0">
                <a:latin typeface="Times New Roman" panose="02020603050405020304" pitchFamily="18" charset="0"/>
                <a:ea typeface="Times New Roman"/>
                <a:cs typeface="Times New Roman" panose="02020603050405020304" pitchFamily="18" charset="0"/>
              </a:rPr>
              <a:t>- для детей с нарушениями опорно-двигательного аппарата - 6 и 8 детей;</a:t>
            </a:r>
            <a:endParaRPr lang="ru-RU" sz="2900" b="1"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225"/>
              </a:spcBef>
              <a:spcAft>
                <a:spcPts val="0"/>
              </a:spcAft>
              <a:buSzPts val="1000"/>
              <a:buNone/>
              <a:tabLst>
                <a:tab pos="457200" algn="l"/>
              </a:tabLst>
            </a:pPr>
            <a:r>
              <a:rPr lang="ru-RU" sz="2900" b="1" dirty="0">
                <a:latin typeface="Times New Roman" panose="02020603050405020304" pitchFamily="18" charset="0"/>
                <a:ea typeface="Times New Roman"/>
                <a:cs typeface="Times New Roman" panose="02020603050405020304" pitchFamily="18" charset="0"/>
              </a:rPr>
              <a:t>- для детей с задержкой психического развития - 6 и 10 детей;</a:t>
            </a:r>
            <a:endParaRPr lang="ru-RU" sz="2900" b="1"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225"/>
              </a:spcBef>
              <a:spcAft>
                <a:spcPts val="0"/>
              </a:spcAft>
              <a:buSzPts val="1000"/>
              <a:buNone/>
              <a:tabLst>
                <a:tab pos="457200" algn="l"/>
              </a:tabLst>
            </a:pPr>
            <a:r>
              <a:rPr lang="ru-RU" sz="2900" b="1" dirty="0">
                <a:latin typeface="Times New Roman" panose="02020603050405020304" pitchFamily="18" charset="0"/>
                <a:ea typeface="Times New Roman"/>
                <a:cs typeface="Times New Roman" panose="02020603050405020304" pitchFamily="18" charset="0"/>
              </a:rPr>
              <a:t>- для детей с умственной отсталостью легкой степени - 6 и 10 детей;</a:t>
            </a:r>
            <a:endParaRPr lang="ru-RU" sz="2900" b="1"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225"/>
              </a:spcBef>
              <a:spcAft>
                <a:spcPts val="0"/>
              </a:spcAft>
              <a:buSzPts val="1000"/>
              <a:buNone/>
              <a:tabLst>
                <a:tab pos="457200" algn="l"/>
              </a:tabLst>
            </a:pPr>
            <a:r>
              <a:rPr lang="ru-RU" sz="2900" b="1" dirty="0">
                <a:latin typeface="Times New Roman" panose="02020603050405020304" pitchFamily="18" charset="0"/>
                <a:ea typeface="Times New Roman"/>
                <a:cs typeface="Times New Roman" panose="02020603050405020304" pitchFamily="18" charset="0"/>
              </a:rPr>
              <a:t>- для детей с умственной отсталостью умеренной, тяжелой в возрасте старше 3 лет - 8 детей;</a:t>
            </a:r>
            <a:endParaRPr lang="ru-RU" sz="2900" b="1"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225"/>
              </a:spcBef>
              <a:spcAft>
                <a:spcPts val="0"/>
              </a:spcAft>
              <a:buSzPts val="1000"/>
              <a:buNone/>
              <a:tabLst>
                <a:tab pos="457200" algn="l"/>
              </a:tabLst>
            </a:pPr>
            <a:r>
              <a:rPr lang="ru-RU" sz="2900" b="1" dirty="0">
                <a:latin typeface="Times New Roman" panose="02020603050405020304" pitchFamily="18" charset="0"/>
                <a:ea typeface="Times New Roman"/>
                <a:cs typeface="Times New Roman" panose="02020603050405020304" pitchFamily="18" charset="0"/>
              </a:rPr>
              <a:t>- для детей с аутизмом только в возрасте старше 3 лет - 5 детей;</a:t>
            </a:r>
            <a:endParaRPr lang="ru-RU" sz="2900" b="1"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225"/>
              </a:spcBef>
              <a:spcAft>
                <a:spcPts val="0"/>
              </a:spcAft>
              <a:buSzPts val="1000"/>
              <a:buNone/>
              <a:tabLst>
                <a:tab pos="457200" algn="l"/>
              </a:tabLst>
            </a:pPr>
            <a:r>
              <a:rPr lang="ru-RU" sz="2900" b="1" dirty="0">
                <a:latin typeface="Times New Roman" panose="02020603050405020304" pitchFamily="18" charset="0"/>
                <a:ea typeface="Times New Roman"/>
                <a:cs typeface="Times New Roman" panose="02020603050405020304" pitchFamily="18" charset="0"/>
              </a:rPr>
              <a:t>- для детей со сложным дефектом (имеющих сочетание 2 или более недостатков в физическом и (или) психическом развитии) - 5 детей для обеих возрастных групп;</a:t>
            </a:r>
            <a:endParaRPr lang="ru-RU" sz="2900" b="1" dirty="0">
              <a:latin typeface="Times New Roman" panose="02020603050405020304" pitchFamily="18" charset="0"/>
              <a:ea typeface="Calibri"/>
              <a:cs typeface="Times New Roman" panose="02020603050405020304" pitchFamily="18" charset="0"/>
            </a:endParaRPr>
          </a:p>
          <a:p>
            <a:pPr marL="0" lvl="0" indent="0">
              <a:lnSpc>
                <a:spcPct val="115000"/>
              </a:lnSpc>
              <a:spcBef>
                <a:spcPts val="225"/>
              </a:spcBef>
              <a:spcAft>
                <a:spcPts val="0"/>
              </a:spcAft>
              <a:buSzPts val="1000"/>
              <a:buNone/>
              <a:tabLst>
                <a:tab pos="457200" algn="l"/>
              </a:tabLst>
            </a:pPr>
            <a:r>
              <a:rPr lang="ru-RU" sz="2900" b="1" dirty="0">
                <a:latin typeface="Times New Roman" panose="02020603050405020304" pitchFamily="18" charset="0"/>
                <a:ea typeface="Times New Roman"/>
                <a:cs typeface="Times New Roman" panose="02020603050405020304" pitchFamily="18" charset="0"/>
              </a:rPr>
              <a:t>- для детей с иными ограниченными возможностями здоровья - 10 и 15 детей.</a:t>
            </a:r>
            <a:endParaRPr lang="ru-RU" sz="2900" b="1" dirty="0">
              <a:latin typeface="Times New Roman" panose="02020603050405020304" pitchFamily="18" charset="0"/>
              <a:ea typeface="Calibri"/>
              <a:cs typeface="Times New Roman" panose="02020603050405020304" pitchFamily="18" charset="0"/>
            </a:endParaRPr>
          </a:p>
          <a:p>
            <a:pPr marL="0" indent="0" algn="just">
              <a:lnSpc>
                <a:spcPct val="115000"/>
              </a:lnSpc>
              <a:spcBef>
                <a:spcPts val="900"/>
              </a:spcBef>
              <a:spcAft>
                <a:spcPts val="900"/>
              </a:spcAft>
              <a:buNone/>
            </a:pPr>
            <a:r>
              <a:rPr lang="ru-RU" sz="2900" dirty="0" smtClean="0">
                <a:solidFill>
                  <a:srgbClr val="22292B"/>
                </a:solidFill>
                <a:latin typeface="Times New Roman" panose="02020603050405020304" pitchFamily="18" charset="0"/>
                <a:ea typeface="Times New Roman"/>
                <a:cs typeface="Times New Roman" panose="02020603050405020304" pitchFamily="18" charset="0"/>
              </a:rPr>
              <a:t>   Допускается </a:t>
            </a:r>
            <a:r>
              <a:rPr lang="ru-RU" sz="2900" dirty="0">
                <a:solidFill>
                  <a:srgbClr val="22292B"/>
                </a:solidFill>
                <a:latin typeface="Times New Roman" panose="02020603050405020304" pitchFamily="18" charset="0"/>
                <a:ea typeface="Times New Roman"/>
                <a:cs typeface="Times New Roman" panose="02020603050405020304" pitchFamily="18" charset="0"/>
              </a:rPr>
              <a:t>организовывать разновозрастные (смешанные) группы детей в дошкольных образовательных организациях компенсирующей направленности с учетом возможности организации в них режима дня, соответствующего анатомо-физиологическим особенностям каждой возрастной группы.</a:t>
            </a:r>
            <a:endParaRPr lang="ru-RU" sz="2900" dirty="0">
              <a:latin typeface="Times New Roman" panose="02020603050405020304" pitchFamily="18" charset="0"/>
              <a:ea typeface="Calibri"/>
              <a:cs typeface="Times New Roman" panose="02020603050405020304" pitchFamily="18" charset="0"/>
            </a:endParaRPr>
          </a:p>
          <a:p>
            <a:pPr marL="0" indent="0">
              <a:buNone/>
            </a:pPr>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5757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0125" y="1215025"/>
            <a:ext cx="11750723" cy="5458729"/>
          </a:xfrm>
        </p:spPr>
        <p:txBody>
          <a:bodyPr>
            <a:noAutofit/>
          </a:bodyPr>
          <a:lstStyle/>
          <a:p>
            <a:pPr marL="0" indent="0">
              <a:buNone/>
            </a:pPr>
            <a:r>
              <a:rPr lang="ru-RU" sz="2400" dirty="0" smtClean="0">
                <a:latin typeface="Times New Roman" panose="02020603050405020304" pitchFamily="18" charset="0"/>
                <a:cs typeface="Times New Roman" panose="02020603050405020304" pitchFamily="18" charset="0"/>
              </a:rPr>
              <a:t>   1.12</a:t>
            </a:r>
            <a:r>
              <a:rPr lang="ru-RU" sz="2400" dirty="0">
                <a:latin typeface="Times New Roman" panose="02020603050405020304" pitchFamily="18" charset="0"/>
                <a:cs typeface="Times New Roman" panose="02020603050405020304" pitchFamily="18" charset="0"/>
              </a:rPr>
              <a:t>. В дошкольных образовательных организациях комплектование </a:t>
            </a:r>
            <a:r>
              <a:rPr lang="ru-RU" sz="2400" b="1" u="sng" dirty="0">
                <a:solidFill>
                  <a:srgbClr val="C00000"/>
                </a:solidFill>
                <a:latin typeface="Times New Roman" panose="02020603050405020304" pitchFamily="18" charset="0"/>
                <a:cs typeface="Times New Roman" panose="02020603050405020304" pitchFamily="18" charset="0"/>
              </a:rPr>
              <a:t>групп комбинированной направленности</a:t>
            </a:r>
            <a:r>
              <a:rPr lang="ru-RU" sz="2400" dirty="0">
                <a:latin typeface="Times New Roman" panose="02020603050405020304" pitchFamily="18" charset="0"/>
                <a:cs typeface="Times New Roman" panose="02020603050405020304" pitchFamily="18" charset="0"/>
              </a:rPr>
              <a:t>, реализующих совместное образование здоровых детей и детей с ограниченными возможностями, осуществляется в соответствии с учетом особенностей психофизического развития и возможностей воспитанников.</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Рекомендуемое </a:t>
            </a:r>
            <a:r>
              <a:rPr lang="ru-RU" sz="2400" dirty="0">
                <a:latin typeface="Times New Roman" panose="02020603050405020304" pitchFamily="18" charset="0"/>
                <a:cs typeface="Times New Roman" panose="02020603050405020304" pitchFamily="18" charset="0"/>
              </a:rPr>
              <a:t>количество детей в группах комбинированной направленности:</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б) старше 3 лет:</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не более 10 детей, в том числе не более 3 глухих детей, или слепых детей, или детей с нарушениями опорно-двигательного аппарата, или детей с умственной отсталостью умеренной, тяжелой, или детей со сложным дефектом;</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не более 15 детей, в том числе не более 4 слабовидящих и (или) детей с амблиопией и (или) косоглазием, или слабослышащих детей, или детей, имеющих тяжелые нарушения речи, или детей с умственной отсталостью легкой степени;</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не более 17 детей, в том числе не более 5 детей с задержкой психического развития.</a:t>
            </a:r>
          </a:p>
        </p:txBody>
      </p:sp>
    </p:spTree>
    <p:extLst>
      <p:ext uri="{BB962C8B-B14F-4D97-AF65-F5344CB8AC3E}">
        <p14:creationId xmlns:p14="http://schemas.microsoft.com/office/powerpoint/2010/main" val="22889136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377863"/>
            <a:ext cx="10820400" cy="4840822"/>
          </a:xfrm>
        </p:spPr>
        <p:txBody>
          <a:bodyPr>
            <a:normAutofit/>
          </a:bodyPr>
          <a:lstStyle/>
          <a:p>
            <a:pPr marL="0" indent="0" algn="ctr">
              <a:buNone/>
            </a:pPr>
            <a:r>
              <a:rPr lang="ru-RU" sz="2800" b="1" dirty="0">
                <a:solidFill>
                  <a:srgbClr val="C00000"/>
                </a:solidFill>
                <a:latin typeface="Times New Roman" panose="02020603050405020304" pitchFamily="18" charset="0"/>
                <a:cs typeface="Times New Roman" panose="02020603050405020304" pitchFamily="18" charset="0"/>
              </a:rPr>
              <a:t>Постановление Главного государственного санитарного врача РФ от 10.07.2015 N 26</a:t>
            </a:r>
            <a:br>
              <a:rPr lang="ru-RU" sz="2800" b="1" dirty="0">
                <a:solidFill>
                  <a:srgbClr val="C00000"/>
                </a:solidFill>
                <a:latin typeface="Times New Roman" panose="02020603050405020304" pitchFamily="18" charset="0"/>
                <a:cs typeface="Times New Roman" panose="02020603050405020304" pitchFamily="18" charset="0"/>
              </a:rPr>
            </a:br>
            <a:r>
              <a:rPr lang="ru-RU" sz="2800" b="1" dirty="0">
                <a:solidFill>
                  <a:srgbClr val="C00000"/>
                </a:solidFill>
                <a:latin typeface="Times New Roman" panose="02020603050405020304" pitchFamily="18" charset="0"/>
                <a:cs typeface="Times New Roman" panose="02020603050405020304" pitchFamily="18" charset="0"/>
              </a:rPr>
              <a:t>"Об утверждении СанПиН 2.4.2.3286-15 "Санитарно-эпидемиологические требования к условиям и организации обучения и воспитания в организациях,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a:t>
            </a:r>
            <a:br>
              <a:rPr lang="ru-RU" sz="2800" b="1" dirty="0">
                <a:solidFill>
                  <a:srgbClr val="C00000"/>
                </a:solidFill>
                <a:latin typeface="Times New Roman" panose="02020603050405020304" pitchFamily="18" charset="0"/>
                <a:cs typeface="Times New Roman" panose="02020603050405020304" pitchFamily="18" charset="0"/>
              </a:rPr>
            </a:br>
            <a:r>
              <a:rPr lang="ru-RU" sz="2800" b="1" dirty="0">
                <a:solidFill>
                  <a:srgbClr val="C00000"/>
                </a:solidFill>
                <a:latin typeface="Times New Roman" panose="02020603050405020304" pitchFamily="18" charset="0"/>
                <a:cs typeface="Times New Roman" panose="02020603050405020304" pitchFamily="18" charset="0"/>
              </a:rPr>
              <a:t>(вместе с "СанПиН 2.4.2.3286-15. Санитарно-эпидемиологические правила и нормативы...")</a:t>
            </a:r>
            <a:br>
              <a:rPr lang="ru-RU" sz="2800" b="1" dirty="0">
                <a:solidFill>
                  <a:srgbClr val="C00000"/>
                </a:solidFill>
                <a:latin typeface="Times New Roman" panose="02020603050405020304" pitchFamily="18" charset="0"/>
                <a:cs typeface="Times New Roman" panose="02020603050405020304" pitchFamily="18" charset="0"/>
              </a:rPr>
            </a:br>
            <a:r>
              <a:rPr lang="ru-RU" sz="2800" b="1" dirty="0">
                <a:solidFill>
                  <a:srgbClr val="C00000"/>
                </a:solidFill>
                <a:latin typeface="Times New Roman" panose="02020603050405020304" pitchFamily="18" charset="0"/>
                <a:cs typeface="Times New Roman" panose="02020603050405020304" pitchFamily="18" charset="0"/>
              </a:rPr>
              <a:t>(Зарегистрировано в Минюсте России 14.08.2015 N 38528)</a:t>
            </a:r>
          </a:p>
        </p:txBody>
      </p:sp>
    </p:spTree>
    <p:extLst>
      <p:ext uri="{BB962C8B-B14F-4D97-AF65-F5344CB8AC3E}">
        <p14:creationId xmlns:p14="http://schemas.microsoft.com/office/powerpoint/2010/main" val="11857250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077238"/>
            <a:ext cx="10820400" cy="5141447"/>
          </a:xfrm>
        </p:spPr>
        <p:txBody>
          <a:bodyPr/>
          <a:lstStyle/>
          <a:p>
            <a:pPr marL="0" indent="0" algn="ctr">
              <a:buNone/>
            </a:pPr>
            <a:r>
              <a:rPr lang="ru-RU" sz="2400" b="1" dirty="0">
                <a:latin typeface="Times New Roman" panose="02020603050405020304" pitchFamily="18" charset="0"/>
                <a:cs typeface="Times New Roman" panose="02020603050405020304" pitchFamily="18" charset="0"/>
              </a:rPr>
              <a:t>I. Общие положения и область применения</a:t>
            </a:r>
          </a:p>
          <a:p>
            <a:pPr marL="0" indent="0">
              <a:buNone/>
            </a:pPr>
            <a:r>
              <a:rPr lang="ru-RU"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buNone/>
            </a:pPr>
            <a:endParaRPr lang="ru-RU" sz="2400" dirty="0">
              <a:latin typeface="Times New Roman" panose="02020603050405020304" pitchFamily="18" charset="0"/>
              <a:cs typeface="Times New Roman" panose="02020603050405020304" pitchFamily="18" charset="0"/>
            </a:endParaRPr>
          </a:p>
          <a:p>
            <a:pPr marL="0" indent="0" algn="ctr">
              <a:buNone/>
            </a:pPr>
            <a:r>
              <a:rPr lang="en-US" sz="24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1.1</a:t>
            </a:r>
            <a:r>
              <a:rPr lang="ru-RU" sz="2400" dirty="0">
                <a:latin typeface="Times New Roman" panose="02020603050405020304" pitchFamily="18" charset="0"/>
                <a:cs typeface="Times New Roman" panose="02020603050405020304" pitchFamily="18" charset="0"/>
              </a:rPr>
              <a:t>. Настоящие санитарно-эпидемиологические правила и нормативы (далее - санитарные правила) </a:t>
            </a:r>
            <a:r>
              <a:rPr lang="ru-RU" sz="2400" dirty="0">
                <a:solidFill>
                  <a:srgbClr val="C00000"/>
                </a:solidFill>
                <a:latin typeface="Times New Roman" panose="02020603050405020304" pitchFamily="18" charset="0"/>
                <a:cs typeface="Times New Roman" panose="02020603050405020304" pitchFamily="18" charset="0"/>
              </a:rPr>
              <a:t>направлены на охрану здоровья детей с ограниченными возможностями здоровья </a:t>
            </a:r>
            <a:r>
              <a:rPr lang="ru-RU" sz="2400" dirty="0">
                <a:latin typeface="Times New Roman" panose="02020603050405020304" pitchFamily="18" charset="0"/>
                <a:cs typeface="Times New Roman" panose="02020603050405020304" pitchFamily="18" charset="0"/>
              </a:rPr>
              <a:t>в период пребывания их в организациях,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 (далее - обучающиеся с ОВЗ).</a:t>
            </a:r>
          </a:p>
          <a:p>
            <a:endParaRPr lang="ru-RU" dirty="0"/>
          </a:p>
        </p:txBody>
      </p:sp>
    </p:spTree>
    <p:extLst>
      <p:ext uri="{BB962C8B-B14F-4D97-AF65-F5344CB8AC3E}">
        <p14:creationId xmlns:p14="http://schemas.microsoft.com/office/powerpoint/2010/main" val="201920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5660" y="1596788"/>
            <a:ext cx="11627892" cy="5022376"/>
          </a:xfrm>
        </p:spPr>
        <p:txBody>
          <a:bodyPr>
            <a:normAutofit/>
          </a:bodyPr>
          <a:lstStyle/>
          <a:p>
            <a:pPr marL="0" indent="0" algn="ctr">
              <a:buNone/>
            </a:pPr>
            <a:r>
              <a:rPr lang="ru-RU" sz="2400" b="1" dirty="0">
                <a:latin typeface="Times New Roman" panose="02020603050405020304" pitchFamily="18" charset="0"/>
                <a:cs typeface="Times New Roman" panose="02020603050405020304" pitchFamily="18" charset="0"/>
              </a:rPr>
              <a:t>Статья 11. Федеральные государственные образовательные стандарты и федеральные государственные требования. Образовательные </a:t>
            </a:r>
            <a:r>
              <a:rPr lang="ru-RU" sz="2400" b="1" dirty="0" smtClean="0">
                <a:latin typeface="Times New Roman" panose="02020603050405020304" pitchFamily="18" charset="0"/>
                <a:cs typeface="Times New Roman" panose="02020603050405020304" pitchFamily="18" charset="0"/>
              </a:rPr>
              <a:t>стандарты</a:t>
            </a:r>
          </a:p>
          <a:p>
            <a:pPr marL="0" indent="0">
              <a:buNone/>
            </a:pPr>
            <a:r>
              <a:rPr lang="ru-RU" dirty="0" smtClean="0">
                <a:latin typeface="Times New Roman" panose="02020603050405020304" pitchFamily="18" charset="0"/>
                <a:cs typeface="Times New Roman" panose="02020603050405020304" pitchFamily="18" charset="0"/>
              </a:rPr>
              <a:t>   1. Федеральные </a:t>
            </a:r>
            <a:r>
              <a:rPr lang="ru-RU" dirty="0">
                <a:latin typeface="Times New Roman" panose="02020603050405020304" pitchFamily="18" charset="0"/>
                <a:cs typeface="Times New Roman" panose="02020603050405020304" pitchFamily="18" charset="0"/>
              </a:rPr>
              <a:t>государственные образовательные стандарты и федеральные государственные требования обеспечивают</a:t>
            </a:r>
            <a:r>
              <a:rPr lang="ru-RU" dirty="0" smtClean="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3) вариативность содержания образовательных программ соответствующего уровня образования, </a:t>
            </a:r>
            <a:r>
              <a:rPr lang="ru-RU" b="1" dirty="0">
                <a:latin typeface="Times New Roman" panose="02020603050405020304" pitchFamily="18" charset="0"/>
                <a:cs typeface="Times New Roman" panose="02020603050405020304" pitchFamily="18" charset="0"/>
              </a:rPr>
              <a:t>возможность формирования образовательных программ различных уровня сложности и направленности с учетом образовательных потребностей и способностей </a:t>
            </a:r>
            <a:r>
              <a:rPr lang="ru-RU" b="1" dirty="0" smtClean="0">
                <a:latin typeface="Times New Roman" panose="02020603050405020304" pitchFamily="18" charset="0"/>
                <a:cs typeface="Times New Roman" panose="02020603050405020304" pitchFamily="18" charset="0"/>
              </a:rPr>
              <a:t>обучающихся.</a:t>
            </a:r>
          </a:p>
          <a:p>
            <a:pPr marL="0" indent="0">
              <a:buNone/>
            </a:pPr>
            <a:r>
              <a:rPr lang="ru-RU" dirty="0" smtClean="0">
                <a:latin typeface="Times New Roman" panose="02020603050405020304" pitchFamily="18" charset="0"/>
                <a:cs typeface="Times New Roman" panose="02020603050405020304" pitchFamily="18" charset="0"/>
              </a:rPr>
              <a:t>   6</a:t>
            </a:r>
            <a:r>
              <a:rPr lang="ru-RU" dirty="0">
                <a:latin typeface="Times New Roman" panose="02020603050405020304" pitchFamily="18" charset="0"/>
                <a:cs typeface="Times New Roman" panose="02020603050405020304" pitchFamily="18" charset="0"/>
              </a:rPr>
              <a:t>. В целях обеспечения реализации права на образование</a:t>
            </a:r>
            <a:r>
              <a:rPr lang="ru-RU" dirty="0">
                <a:solidFill>
                  <a:srgbClr val="C00000"/>
                </a:solidFill>
                <a:latin typeface="Times New Roman" panose="02020603050405020304" pitchFamily="18" charset="0"/>
                <a:cs typeface="Times New Roman" panose="02020603050405020304" pitchFamily="18" charset="0"/>
              </a:rPr>
              <a:t> обучающихся с ограниченными возможностями здоровья</a:t>
            </a:r>
            <a:r>
              <a:rPr lang="ru-RU" dirty="0">
                <a:latin typeface="Times New Roman" panose="02020603050405020304" pitchFamily="18" charset="0"/>
                <a:cs typeface="Times New Roman" panose="02020603050405020304" pitchFamily="18" charset="0"/>
              </a:rPr>
              <a:t> устанавливаются федеральные государственные образовательные стандарты образования указанных лиц или включаются в федеральные государственные образовательные стандарты специальные требования.</a:t>
            </a:r>
          </a:p>
        </p:txBody>
      </p:sp>
    </p:spTree>
    <p:extLst>
      <p:ext uri="{BB962C8B-B14F-4D97-AF65-F5344CB8AC3E}">
        <p14:creationId xmlns:p14="http://schemas.microsoft.com/office/powerpoint/2010/main" val="37592006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215024"/>
            <a:ext cx="10820400" cy="5411243"/>
          </a:xfrm>
        </p:spPr>
        <p:txBody>
          <a:bodyPr>
            <a:normAutofit fontScale="92500" lnSpcReduction="10000"/>
          </a:bodyPr>
          <a:lstStyle/>
          <a:p>
            <a:pPr marL="0" indent="0">
              <a:buNone/>
            </a:pP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1.2</a:t>
            </a:r>
            <a:r>
              <a:rPr lang="ru-RU" dirty="0">
                <a:latin typeface="Times New Roman" panose="02020603050405020304" pitchFamily="18" charset="0"/>
                <a:cs typeface="Times New Roman" panose="02020603050405020304" pitchFamily="18" charset="0"/>
              </a:rPr>
              <a:t>. Санитарные правила устанавливают санитарно-эпидемиологические требования к:</a:t>
            </a:r>
          </a:p>
          <a:p>
            <a:pPr marL="0" indent="0">
              <a:buNone/>
            </a:pPr>
            <a:r>
              <a:rPr lang="ru-RU" dirty="0">
                <a:latin typeface="Times New Roman" panose="02020603050405020304" pitchFamily="18" charset="0"/>
                <a:cs typeface="Times New Roman" panose="02020603050405020304" pitchFamily="18" charset="0"/>
              </a:rPr>
              <a:t>- условиям размещения организации для обучающихся с ОВЗ;</a:t>
            </a:r>
          </a:p>
          <a:p>
            <a:pPr marL="0" indent="0">
              <a:buNone/>
            </a:pPr>
            <a:r>
              <a:rPr lang="ru-RU" dirty="0">
                <a:latin typeface="Times New Roman" panose="02020603050405020304" pitchFamily="18" charset="0"/>
                <a:cs typeface="Times New Roman" panose="02020603050405020304" pitchFamily="18" charset="0"/>
              </a:rPr>
              <a:t>- оборудованию и содержанию территории организации;</a:t>
            </a:r>
          </a:p>
          <a:p>
            <a:pPr marL="0" indent="0">
              <a:buNone/>
            </a:pPr>
            <a:r>
              <a:rPr lang="ru-RU" dirty="0">
                <a:latin typeface="Times New Roman" panose="02020603050405020304" pitchFamily="18" charset="0"/>
                <a:cs typeface="Times New Roman" panose="02020603050405020304" pitchFamily="18" charset="0"/>
              </a:rPr>
              <a:t>- зданию и оборудованию помещений;</a:t>
            </a:r>
          </a:p>
          <a:p>
            <a:pPr marL="0" indent="0">
              <a:buNone/>
            </a:pPr>
            <a:r>
              <a:rPr lang="ru-RU" dirty="0">
                <a:latin typeface="Times New Roman" panose="02020603050405020304" pitchFamily="18" charset="0"/>
                <a:cs typeface="Times New Roman" panose="02020603050405020304" pitchFamily="18" charset="0"/>
              </a:rPr>
              <a:t>- воздушно-тепловому режиму;</a:t>
            </a:r>
          </a:p>
          <a:p>
            <a:pPr marL="0" indent="0">
              <a:buNone/>
            </a:pPr>
            <a:r>
              <a:rPr lang="ru-RU" dirty="0">
                <a:latin typeface="Times New Roman" panose="02020603050405020304" pitchFamily="18" charset="0"/>
                <a:cs typeface="Times New Roman" panose="02020603050405020304" pitchFamily="18" charset="0"/>
              </a:rPr>
              <a:t>- естественному и искусственному освещению;</a:t>
            </a:r>
          </a:p>
          <a:p>
            <a:pPr marL="0" indent="0">
              <a:buNone/>
            </a:pPr>
            <a:r>
              <a:rPr lang="ru-RU" dirty="0">
                <a:latin typeface="Times New Roman" panose="02020603050405020304" pitchFamily="18" charset="0"/>
                <a:cs typeface="Times New Roman" panose="02020603050405020304" pitchFamily="18" charset="0"/>
              </a:rPr>
              <a:t>- водоснабжению и канализации;</a:t>
            </a:r>
          </a:p>
          <a:p>
            <a:pPr marL="0" indent="0">
              <a:buNone/>
            </a:pPr>
            <a:r>
              <a:rPr lang="ru-RU" dirty="0">
                <a:latin typeface="Times New Roman" panose="02020603050405020304" pitchFamily="18" charset="0"/>
                <a:cs typeface="Times New Roman" panose="02020603050405020304" pitchFamily="18" charset="0"/>
              </a:rPr>
              <a:t>- организации образовательной деятельности и режиму дня;</a:t>
            </a:r>
          </a:p>
          <a:p>
            <a:pPr marL="0" indent="0">
              <a:buNone/>
            </a:pPr>
            <a:r>
              <a:rPr lang="ru-RU" dirty="0">
                <a:latin typeface="Times New Roman" panose="02020603050405020304" pitchFamily="18" charset="0"/>
                <a:cs typeface="Times New Roman" panose="02020603050405020304" pitchFamily="18" charset="0"/>
              </a:rPr>
              <a:t>- условиям проживания обучающихся с ОВЗ в организации;</a:t>
            </a:r>
          </a:p>
          <a:p>
            <a:pPr marL="0" indent="0">
              <a:buNone/>
            </a:pPr>
            <a:r>
              <a:rPr lang="ru-RU" dirty="0">
                <a:latin typeface="Times New Roman" panose="02020603050405020304" pitchFamily="18" charset="0"/>
                <a:cs typeface="Times New Roman" panose="02020603050405020304" pitchFamily="18" charset="0"/>
              </a:rPr>
              <a:t>- организации питания;</a:t>
            </a:r>
          </a:p>
          <a:p>
            <a:pPr marL="0" indent="0">
              <a:buNone/>
            </a:pPr>
            <a:r>
              <a:rPr lang="ru-RU" dirty="0">
                <a:latin typeface="Times New Roman" panose="02020603050405020304" pitchFamily="18" charset="0"/>
                <a:cs typeface="Times New Roman" panose="02020603050405020304" pitchFamily="18" charset="0"/>
              </a:rPr>
              <a:t>- организации медицинского обслуживания обучающихся с ОВЗ;</a:t>
            </a:r>
          </a:p>
          <a:p>
            <a:pPr marL="0" indent="0">
              <a:buNone/>
            </a:pPr>
            <a:r>
              <a:rPr lang="ru-RU" dirty="0">
                <a:latin typeface="Times New Roman" panose="02020603050405020304" pitchFamily="18" charset="0"/>
                <a:cs typeface="Times New Roman" panose="02020603050405020304" pitchFamily="18" charset="0"/>
              </a:rPr>
              <a:t>- санитарному состоянию и содержанию помещений;</a:t>
            </a:r>
          </a:p>
          <a:p>
            <a:pPr marL="0" indent="0">
              <a:buNone/>
            </a:pPr>
            <a:r>
              <a:rPr lang="ru-RU" dirty="0">
                <a:latin typeface="Times New Roman" panose="02020603050405020304" pitchFamily="18" charset="0"/>
                <a:cs typeface="Times New Roman" panose="02020603050405020304" pitchFamily="18" charset="0"/>
              </a:rPr>
              <a:t>- прохождению профилактических медицинских осмотров, гигиенического воспитания и обучения, личной гигиене персонала.</a:t>
            </a:r>
          </a:p>
          <a:p>
            <a:endParaRPr lang="ru-RU" dirty="0"/>
          </a:p>
        </p:txBody>
      </p:sp>
    </p:spTree>
    <p:extLst>
      <p:ext uri="{BB962C8B-B14F-4D97-AF65-F5344CB8AC3E}">
        <p14:creationId xmlns:p14="http://schemas.microsoft.com/office/powerpoint/2010/main" val="22668868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440493"/>
            <a:ext cx="10820400" cy="4778192"/>
          </a:xfrm>
        </p:spPr>
        <p:txBody>
          <a:bodyPr/>
          <a:lstStyle/>
          <a:p>
            <a:pPr marL="0" indent="0" algn="ctr" fontAlgn="base">
              <a:buNone/>
            </a:pPr>
            <a:r>
              <a:rPr lang="ru-RU" sz="2800" b="1" dirty="0">
                <a:solidFill>
                  <a:srgbClr val="C00000"/>
                </a:solidFill>
                <a:latin typeface="Times New Roman" panose="02020603050405020304" pitchFamily="18" charset="0"/>
                <a:cs typeface="Times New Roman" panose="02020603050405020304" pitchFamily="18" charset="0"/>
              </a:rPr>
              <a:t>МИНИСТЕРСТВО ОБРАЗОВАНИЯ И НАУКИ РОССИЙСКОЙ ФЕДЕРАЦИИ</a:t>
            </a:r>
          </a:p>
          <a:p>
            <a:pPr marL="0" indent="0" algn="ctr" fontAlgn="base">
              <a:buNone/>
            </a:pPr>
            <a:r>
              <a:rPr lang="ru-RU" sz="2800" b="1" dirty="0">
                <a:solidFill>
                  <a:srgbClr val="C00000"/>
                </a:solidFill>
                <a:latin typeface="Times New Roman" panose="02020603050405020304" pitchFamily="18" charset="0"/>
                <a:cs typeface="Times New Roman" panose="02020603050405020304" pitchFamily="18" charset="0"/>
              </a:rPr>
              <a:t>ПРИКАЗ</a:t>
            </a:r>
          </a:p>
          <a:p>
            <a:pPr marL="0" indent="0" algn="ctr" fontAlgn="base">
              <a:buNone/>
            </a:pPr>
            <a:r>
              <a:rPr lang="ru-RU" sz="2800" b="1" dirty="0">
                <a:solidFill>
                  <a:srgbClr val="C00000"/>
                </a:solidFill>
                <a:latin typeface="Times New Roman" panose="02020603050405020304" pitchFamily="18" charset="0"/>
                <a:cs typeface="Times New Roman" panose="02020603050405020304" pitchFamily="18" charset="0"/>
              </a:rPr>
              <a:t>от 30 августа 2013 года N 1014</a:t>
            </a:r>
          </a:p>
          <a:p>
            <a:pPr marL="0" indent="0" algn="ctr" fontAlgn="base">
              <a:buNone/>
            </a:pPr>
            <a:r>
              <a:rPr lang="ru-RU" sz="2800" b="1" dirty="0">
                <a:solidFill>
                  <a:srgbClr val="C00000"/>
                </a:solidFill>
                <a:latin typeface="Times New Roman" panose="02020603050405020304" pitchFamily="18" charset="0"/>
                <a:cs typeface="Times New Roman" panose="02020603050405020304" pitchFamily="18" charset="0"/>
              </a:rPr>
              <a:t>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a:t>
            </a:r>
          </a:p>
          <a:p>
            <a:endParaRPr lang="ru-RU" dirty="0"/>
          </a:p>
        </p:txBody>
      </p:sp>
    </p:spTree>
    <p:extLst>
      <p:ext uri="{BB962C8B-B14F-4D97-AF65-F5344CB8AC3E}">
        <p14:creationId xmlns:p14="http://schemas.microsoft.com/office/powerpoint/2010/main" val="32373121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415442"/>
            <a:ext cx="10820400" cy="4803244"/>
          </a:xfrm>
        </p:spPr>
        <p:txBody>
          <a:bodyPr/>
          <a:lstStyle/>
          <a:p>
            <a:pPr marL="0" indent="0" algn="ctr" fontAlgn="base">
              <a:buNone/>
            </a:pPr>
            <a:r>
              <a:rPr lang="ru-RU" sz="2800" b="1" dirty="0">
                <a:latin typeface="Times New Roman" panose="02020603050405020304" pitchFamily="18" charset="0"/>
                <a:cs typeface="Times New Roman" panose="02020603050405020304" pitchFamily="18" charset="0"/>
              </a:rPr>
              <a:t>I. Общие положения</a:t>
            </a:r>
          </a:p>
          <a:p>
            <a:pPr marL="0" indent="0" fontAlgn="base">
              <a:buNone/>
            </a:pPr>
            <a:r>
              <a:rPr lang="ru-RU" sz="2800" dirty="0">
                <a:latin typeface="Times New Roman" panose="02020603050405020304" pitchFamily="18" charset="0"/>
                <a:cs typeface="Times New Roman" panose="02020603050405020304" pitchFamily="18" charset="0"/>
              </a:rPr>
              <a:t>   1. Порядок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 (далее - Порядок) регулирует организацию и осуществление образовательной деятельности по основным общеобразовательным программам - образовательным программам дошкольного образования, в том числе особенности организации образовательной деятельности для обучающихся с ограниченными возможностями здоровья.</a:t>
            </a:r>
          </a:p>
          <a:p>
            <a:endParaRPr lang="ru-RU" dirty="0"/>
          </a:p>
        </p:txBody>
      </p:sp>
    </p:spTree>
    <p:extLst>
      <p:ext uri="{BB962C8B-B14F-4D97-AF65-F5344CB8AC3E}">
        <p14:creationId xmlns:p14="http://schemas.microsoft.com/office/powerpoint/2010/main" val="4330873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089764"/>
            <a:ext cx="10820400" cy="5128921"/>
          </a:xfrm>
        </p:spPr>
        <p:txBody>
          <a:bodyPr>
            <a:normAutofit fontScale="85000" lnSpcReduction="20000"/>
          </a:bodyPr>
          <a:lstStyle/>
          <a:p>
            <a:pPr mar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II</a:t>
            </a:r>
            <a:r>
              <a:rPr lang="ru-RU" b="1" dirty="0">
                <a:latin typeface="Times New Roman" panose="02020603050405020304" pitchFamily="18" charset="0"/>
                <a:cs typeface="Times New Roman" panose="02020603050405020304" pitchFamily="18" charset="0"/>
              </a:rPr>
              <a:t>. Организация и осуществление образовательной </a:t>
            </a:r>
            <a:r>
              <a:rPr lang="ru-RU" b="1" dirty="0" smtClean="0">
                <a:latin typeface="Times New Roman" panose="02020603050405020304" pitchFamily="18" charset="0"/>
                <a:cs typeface="Times New Roman" panose="02020603050405020304" pitchFamily="18" charset="0"/>
              </a:rPr>
              <a:t>деятельности</a:t>
            </a:r>
            <a:endParaRPr lang="ru-RU" dirty="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   13</a:t>
            </a:r>
            <a:r>
              <a:rPr lang="ru-RU" dirty="0">
                <a:latin typeface="Times New Roman" panose="02020603050405020304" pitchFamily="18" charset="0"/>
                <a:cs typeface="Times New Roman" panose="02020603050405020304" pitchFamily="18" charset="0"/>
              </a:rPr>
              <a:t>. Образовательная деятельность по образовательным программам дошкольного образования в образовательной организации осуществляется в группах.</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Группы могут иметь общеразвивающую, компенсирующую, оздоровительную или комбинированную направленность.</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В </a:t>
            </a:r>
            <a:r>
              <a:rPr lang="ru-RU" dirty="0">
                <a:latin typeface="Times New Roman" panose="02020603050405020304" pitchFamily="18" charset="0"/>
                <a:cs typeface="Times New Roman" panose="02020603050405020304" pitchFamily="18" charset="0"/>
              </a:rPr>
              <a:t>группах </a:t>
            </a:r>
            <a:r>
              <a:rPr lang="ru-RU" dirty="0">
                <a:solidFill>
                  <a:srgbClr val="C00000"/>
                </a:solidFill>
                <a:latin typeface="Times New Roman" panose="02020603050405020304" pitchFamily="18" charset="0"/>
                <a:cs typeface="Times New Roman" panose="02020603050405020304" pitchFamily="18" charset="0"/>
              </a:rPr>
              <a:t>общеразвивающей направленности </a:t>
            </a:r>
            <a:r>
              <a:rPr lang="ru-RU" dirty="0">
                <a:latin typeface="Times New Roman" panose="02020603050405020304" pitchFamily="18" charset="0"/>
                <a:cs typeface="Times New Roman" panose="02020603050405020304" pitchFamily="18" charset="0"/>
              </a:rPr>
              <a:t>осуществляется реализация образовательной программы дошкольного образования.</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В группах</a:t>
            </a:r>
            <a:r>
              <a:rPr lang="ru-RU" dirty="0">
                <a:solidFill>
                  <a:srgbClr val="FF0000"/>
                </a:solidFill>
                <a:latin typeface="Times New Roman" panose="02020603050405020304" pitchFamily="18" charset="0"/>
                <a:cs typeface="Times New Roman" panose="02020603050405020304" pitchFamily="18" charset="0"/>
              </a:rPr>
              <a:t> </a:t>
            </a:r>
            <a:r>
              <a:rPr lang="ru-RU" dirty="0">
                <a:solidFill>
                  <a:srgbClr val="C00000"/>
                </a:solidFill>
                <a:latin typeface="Times New Roman" panose="02020603050405020304" pitchFamily="18" charset="0"/>
                <a:cs typeface="Times New Roman" panose="02020603050405020304" pitchFamily="18" charset="0"/>
              </a:rPr>
              <a:t>компенсирующей направленности </a:t>
            </a:r>
            <a:r>
              <a:rPr lang="ru-RU" dirty="0">
                <a:latin typeface="Times New Roman" panose="02020603050405020304" pitchFamily="18" charset="0"/>
                <a:cs typeface="Times New Roman" panose="02020603050405020304" pitchFamily="18" charset="0"/>
              </a:rPr>
              <a:t>осуществляется реализация адаптированной образовательной программы дошкольного образования для детей с ограниченными возможностями здоровья с учетом особенностей их психофизического развития, индивидуальных возможностей, обеспечивающей коррекцию нарушений развития и социальную адаптацию воспитанников с ограниченными возможностями здоровья.</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Группы</a:t>
            </a:r>
            <a:r>
              <a:rPr lang="ru-RU" dirty="0">
                <a:solidFill>
                  <a:srgbClr val="FF0000"/>
                </a:solidFill>
                <a:latin typeface="Times New Roman" panose="02020603050405020304" pitchFamily="18" charset="0"/>
                <a:cs typeface="Times New Roman" panose="02020603050405020304" pitchFamily="18" charset="0"/>
              </a:rPr>
              <a:t> </a:t>
            </a:r>
            <a:r>
              <a:rPr lang="ru-RU" dirty="0">
                <a:solidFill>
                  <a:srgbClr val="C00000"/>
                </a:solidFill>
                <a:latin typeface="Times New Roman" panose="02020603050405020304" pitchFamily="18" charset="0"/>
                <a:cs typeface="Times New Roman" panose="02020603050405020304" pitchFamily="18" charset="0"/>
              </a:rPr>
              <a:t>оздоровительной направленности </a:t>
            </a:r>
            <a:r>
              <a:rPr lang="ru-RU" dirty="0">
                <a:latin typeface="Times New Roman" panose="02020603050405020304" pitchFamily="18" charset="0"/>
                <a:cs typeface="Times New Roman" panose="02020603050405020304" pitchFamily="18" charset="0"/>
              </a:rPr>
              <a:t>создаются для детей с туберкулезной интоксикацией, часто болеющих детей и других категорий детей, нуждающихся в длительном лечении и проведении для них необходимого комплекса специальных лечебно-оздоровительных мероприятий. В группах оздоровительной направленности осуществляется реализация образовательной программы дошкольного образования, а также комплекс санитарно-гигиенических, лечебно-оздоровительных и профилактических мероприятий и процедур.</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В группах </a:t>
            </a:r>
            <a:r>
              <a:rPr lang="ru-RU" dirty="0">
                <a:solidFill>
                  <a:srgbClr val="C00000"/>
                </a:solidFill>
                <a:latin typeface="Times New Roman" panose="02020603050405020304" pitchFamily="18" charset="0"/>
                <a:cs typeface="Times New Roman" panose="02020603050405020304" pitchFamily="18" charset="0"/>
              </a:rPr>
              <a:t>комбинированной направленности </a:t>
            </a:r>
            <a:r>
              <a:rPr lang="ru-RU" dirty="0">
                <a:latin typeface="Times New Roman" panose="02020603050405020304" pitchFamily="18" charset="0"/>
                <a:cs typeface="Times New Roman" panose="02020603050405020304" pitchFamily="18" charset="0"/>
              </a:rPr>
              <a:t>осуществляется совместное образование здоровых детей и детей с ограниченными возможностями здоровья в соответствии с образовательной программой дошкольного образования, адаптированной для детей с ограниченными возможностями здоровья с учетом особенностей их психофизического развития, индивидуальных возможностей, обеспечивающей коррекцию нарушений развития и социальную адаптацию воспитанников с ограниченными возможностями здоровья.</a:t>
            </a:r>
          </a:p>
        </p:txBody>
      </p:sp>
    </p:spTree>
    <p:extLst>
      <p:ext uri="{BB962C8B-B14F-4D97-AF65-F5344CB8AC3E}">
        <p14:creationId xmlns:p14="http://schemas.microsoft.com/office/powerpoint/2010/main" val="2235612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0625" y="1252602"/>
            <a:ext cx="11205575" cy="5373665"/>
          </a:xfrm>
        </p:spPr>
        <p:txBody>
          <a:bodyPr>
            <a:normAutofit fontScale="70000" lnSpcReduction="20000"/>
          </a:bodyPr>
          <a:lstStyle/>
          <a:p>
            <a:pPr marL="0" indent="0" algn="ctr">
              <a:buNone/>
            </a:pPr>
            <a:endParaRPr lang="ru-RU" b="1" dirty="0" smtClean="0">
              <a:latin typeface="Times New Roman" panose="02020603050405020304" pitchFamily="18" charset="0"/>
              <a:cs typeface="Times New Roman" panose="02020603050405020304" pitchFamily="18" charset="0"/>
            </a:endParaRPr>
          </a:p>
          <a:p>
            <a:pPr marL="0" indent="0" algn="ctr">
              <a:buNone/>
            </a:pPr>
            <a:r>
              <a:rPr lang="ru-RU" sz="2600" b="1" dirty="0" smtClean="0">
                <a:latin typeface="Times New Roman" panose="02020603050405020304" pitchFamily="18" charset="0"/>
                <a:cs typeface="Times New Roman" panose="02020603050405020304" pitchFamily="18" charset="0"/>
              </a:rPr>
              <a:t>III</a:t>
            </a:r>
            <a:r>
              <a:rPr lang="ru-RU" sz="2600" b="1" dirty="0">
                <a:latin typeface="Times New Roman" panose="02020603050405020304" pitchFamily="18" charset="0"/>
                <a:cs typeface="Times New Roman" panose="02020603050405020304" pitchFamily="18" charset="0"/>
              </a:rPr>
              <a:t>. Особенности организации образовательной деятельности для лиц с ограниченными возможностями здоровья</a:t>
            </a:r>
          </a:p>
          <a:p>
            <a:pPr marL="0" indent="0" fontAlgn="base">
              <a:buNone/>
            </a:pPr>
            <a:r>
              <a:rPr lang="ru-RU" sz="2600" dirty="0" smtClean="0">
                <a:latin typeface="Times New Roman" panose="02020603050405020304" pitchFamily="18" charset="0"/>
                <a:cs typeface="Times New Roman" panose="02020603050405020304" pitchFamily="18" charset="0"/>
              </a:rPr>
              <a:t>   16</a:t>
            </a:r>
            <a:r>
              <a:rPr lang="ru-RU" sz="2600" dirty="0">
                <a:latin typeface="Times New Roman" panose="02020603050405020304" pitchFamily="18" charset="0"/>
                <a:cs typeface="Times New Roman" panose="02020603050405020304" pitchFamily="18" charset="0"/>
              </a:rPr>
              <a:t>. Содержание дошкольного образования и условия организации обучения и воспитания детей с ограниченными возможностями здоровья определяются адаптированной образовательной программой, а для инвалидов также в соответствии с индивидуальной программой реабилитации </a:t>
            </a:r>
            <a:r>
              <a:rPr lang="ru-RU" sz="2600" dirty="0" smtClean="0">
                <a:latin typeface="Times New Roman" panose="02020603050405020304" pitchFamily="18" charset="0"/>
                <a:cs typeface="Times New Roman" panose="02020603050405020304" pitchFamily="18" charset="0"/>
              </a:rPr>
              <a:t>или </a:t>
            </a:r>
            <a:r>
              <a:rPr lang="ru-RU" sz="2600" dirty="0" err="1">
                <a:latin typeface="Times New Roman" panose="02020603050405020304" pitchFamily="18" charset="0"/>
                <a:cs typeface="Times New Roman" panose="02020603050405020304" pitchFamily="18" charset="0"/>
              </a:rPr>
              <a:t>абилитации</a:t>
            </a:r>
            <a:r>
              <a:rPr lang="ru-RU" sz="2600" dirty="0">
                <a:latin typeface="Times New Roman" panose="02020603050405020304" pitchFamily="18" charset="0"/>
                <a:cs typeface="Times New Roman" panose="02020603050405020304" pitchFamily="18" charset="0"/>
              </a:rPr>
              <a:t> инвалида.</a:t>
            </a:r>
            <a:br>
              <a:rPr lang="ru-RU" sz="2600" dirty="0">
                <a:latin typeface="Times New Roman" panose="02020603050405020304" pitchFamily="18" charset="0"/>
                <a:cs typeface="Times New Roman" panose="02020603050405020304" pitchFamily="18" charset="0"/>
              </a:rPr>
            </a:br>
            <a:r>
              <a:rPr lang="ru-RU" sz="260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hlinkClick r:id="rId2"/>
              </a:rPr>
              <a:t>Часть 1 статьи 79 Федерального закона от 29 декабря 2012 года N 273-ФЗ "Об образовании в Российской Федерации"</a:t>
            </a:r>
            <a:r>
              <a:rPr lang="ru-RU" sz="2600" dirty="0">
                <a:latin typeface="Times New Roman" panose="02020603050405020304" pitchFamily="18" charset="0"/>
                <a:cs typeface="Times New Roman" panose="02020603050405020304" pitchFamily="18" charset="0"/>
              </a:rPr>
              <a:t> </a:t>
            </a:r>
            <a:br>
              <a:rPr lang="ru-RU" sz="2600" dirty="0">
                <a:latin typeface="Times New Roman" panose="02020603050405020304" pitchFamily="18" charset="0"/>
                <a:cs typeface="Times New Roman" panose="02020603050405020304" pitchFamily="18" charset="0"/>
              </a:rPr>
            </a:br>
            <a:r>
              <a:rPr lang="ru-RU" sz="2600" dirty="0">
                <a:latin typeface="Times New Roman" panose="02020603050405020304" pitchFamily="18" charset="0"/>
                <a:cs typeface="Times New Roman" panose="02020603050405020304" pitchFamily="18" charset="0"/>
              </a:rPr>
              <a:t>   17. В образовательных организациях, осуществляющих образовательную деятельность по адаптированным образовательным программам дошкольного образования, должны быть созданы специальные условия для получения дошкольного образования детьми с ограниченными возможностями здоровья.</a:t>
            </a:r>
            <a:br>
              <a:rPr lang="ru-RU" sz="2600" dirty="0">
                <a:latin typeface="Times New Roman" panose="02020603050405020304" pitchFamily="18" charset="0"/>
                <a:cs typeface="Times New Roman" panose="02020603050405020304" pitchFamily="18" charset="0"/>
              </a:rPr>
            </a:br>
            <a:r>
              <a:rPr lang="ru-RU" sz="260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hlinkClick r:id="rId2"/>
              </a:rPr>
              <a:t>Часть 10 статьи 79 Федерального закона от 29 декабря 2012 года N 273-ФЗ "Об образовании в Российской Федерации"</a:t>
            </a:r>
            <a:r>
              <a:rPr lang="ru-RU" sz="2600" dirty="0">
                <a:latin typeface="Times New Roman" panose="02020603050405020304" pitchFamily="18" charset="0"/>
                <a:cs typeface="Times New Roman" panose="02020603050405020304" pitchFamily="18" charset="0"/>
              </a:rPr>
              <a:t> </a:t>
            </a:r>
          </a:p>
          <a:p>
            <a:pPr marL="0" indent="0" fontAlgn="base">
              <a:buNone/>
            </a:pPr>
            <a:r>
              <a:rPr lang="ru-RU" sz="2600" dirty="0" smtClean="0">
                <a:latin typeface="Times New Roman" panose="02020603050405020304" pitchFamily="18" charset="0"/>
                <a:cs typeface="Times New Roman" panose="02020603050405020304" pitchFamily="18" charset="0"/>
              </a:rPr>
              <a:t>   18</a:t>
            </a:r>
            <a:r>
              <a:rPr lang="ru-RU" sz="2600" dirty="0">
                <a:latin typeface="Times New Roman" panose="02020603050405020304" pitchFamily="18" charset="0"/>
                <a:cs typeface="Times New Roman" panose="02020603050405020304" pitchFamily="18" charset="0"/>
              </a:rPr>
              <a:t>. Под специальными условиями для получения дошкольного образования детьми с ограниченными возможностями здоровья понимаются условия обучения, воспитания и развития таких детей, 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детям необходимую техническую помощь, проведение групповых и индивидуальных коррекционных занятий, обеспечение доступа в здания образовательных организаций и другие условия, без которых невозможно или затруднено освоение образовательных программ дошкольного образования детьми с ограниченными возможностями здоровья.</a:t>
            </a:r>
            <a:br>
              <a:rPr lang="ru-RU" sz="2600" dirty="0">
                <a:latin typeface="Times New Roman" panose="02020603050405020304" pitchFamily="18" charset="0"/>
                <a:cs typeface="Times New Roman" panose="02020603050405020304" pitchFamily="18" charset="0"/>
              </a:rPr>
            </a:br>
            <a:r>
              <a:rPr lang="ru-RU" sz="260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hlinkClick r:id="rId2"/>
              </a:rPr>
              <a:t>Часть 3 статьи 79 Федерального закона от 29 декабря 2012 года N 273-ФЗ "Об образовании Российской Федерации</a:t>
            </a:r>
            <a:r>
              <a:rPr lang="ru-RU" sz="2600" dirty="0" smtClean="0">
                <a:latin typeface="Times New Roman" panose="02020603050405020304" pitchFamily="18" charset="0"/>
                <a:cs typeface="Times New Roman" panose="02020603050405020304" pitchFamily="18" charset="0"/>
                <a:hlinkClick r:id="rId2"/>
              </a:rPr>
              <a:t>"</a:t>
            </a:r>
            <a:endParaRPr lang="ru-RU" dirty="0"/>
          </a:p>
        </p:txBody>
      </p:sp>
    </p:spTree>
    <p:extLst>
      <p:ext uri="{BB962C8B-B14F-4D97-AF65-F5344CB8AC3E}">
        <p14:creationId xmlns:p14="http://schemas.microsoft.com/office/powerpoint/2010/main" val="40705127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227550"/>
            <a:ext cx="10820400" cy="5298509"/>
          </a:xfrm>
        </p:spPr>
        <p:txBody>
          <a:bodyPr>
            <a:normAutofit lnSpcReduction="10000"/>
          </a:bodyPr>
          <a:lstStyle/>
          <a:p>
            <a:pPr marL="0" indent="0" fontAlgn="base">
              <a:buNone/>
            </a:pPr>
            <a:r>
              <a:rPr lang="ru-RU" dirty="0" smtClean="0">
                <a:latin typeface="Times New Roman" panose="02020603050405020304" pitchFamily="18" charset="0"/>
                <a:cs typeface="Times New Roman" panose="02020603050405020304" pitchFamily="18" charset="0"/>
              </a:rPr>
              <a:t>   19</a:t>
            </a:r>
            <a:r>
              <a:rPr lang="ru-RU" dirty="0">
                <a:latin typeface="Times New Roman" panose="02020603050405020304" pitchFamily="18" charset="0"/>
                <a:cs typeface="Times New Roman" panose="02020603050405020304" pitchFamily="18" charset="0"/>
              </a:rPr>
              <a:t>. В целях доступности получения дошкольного образования детьми с ограниченными возможностями здоровья организацией обеспечивается:</a:t>
            </a:r>
          </a:p>
          <a:p>
            <a:pPr marL="0" indent="0" fontAlgn="base">
              <a:buNone/>
            </a:pPr>
            <a:r>
              <a:rPr lang="ru-RU" dirty="0">
                <a:latin typeface="Times New Roman" panose="02020603050405020304" pitchFamily="18" charset="0"/>
                <a:cs typeface="Times New Roman" panose="02020603050405020304" pitchFamily="18" charset="0"/>
              </a:rPr>
              <a:t>1) для детей с ограниченными возможностями здоровья </a:t>
            </a:r>
            <a:r>
              <a:rPr lang="ru-RU" dirty="0">
                <a:solidFill>
                  <a:srgbClr val="C00000"/>
                </a:solidFill>
                <a:latin typeface="Times New Roman" panose="02020603050405020304" pitchFamily="18" charset="0"/>
                <a:cs typeface="Times New Roman" panose="02020603050405020304" pitchFamily="18" charset="0"/>
              </a:rPr>
              <a:t>по зрению</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присутствие ассистента, оказывающего ребенку необходимую помощь;</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обеспечение выпуска альтернативных форматов печатных материалов (крупный шрифт) или аудиофайлы;</a:t>
            </a:r>
          </a:p>
          <a:p>
            <a:pPr marL="0" indent="0" fontAlgn="base">
              <a:buNone/>
            </a:pPr>
            <a:r>
              <a:rPr lang="ru-RU" dirty="0">
                <a:latin typeface="Times New Roman" panose="02020603050405020304" pitchFamily="18" charset="0"/>
                <a:cs typeface="Times New Roman" panose="02020603050405020304" pitchFamily="18" charset="0"/>
              </a:rPr>
              <a:t>2) для детей с ограниченными возможностями здоровья </a:t>
            </a:r>
            <a:r>
              <a:rPr lang="ru-RU" dirty="0">
                <a:solidFill>
                  <a:srgbClr val="C00000"/>
                </a:solidFill>
                <a:latin typeface="Times New Roman" panose="02020603050405020304" pitchFamily="18" charset="0"/>
                <a:cs typeface="Times New Roman" panose="02020603050405020304" pitchFamily="18" charset="0"/>
              </a:rPr>
              <a:t>по слуху</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обеспечение надлежащими звуковыми средствами воспроизведения информации;</a:t>
            </a:r>
          </a:p>
          <a:p>
            <a:pPr marL="0" indent="0" fontAlgn="base">
              <a:buNone/>
            </a:pPr>
            <a:r>
              <a:rPr lang="ru-RU" dirty="0">
                <a:latin typeface="Times New Roman" panose="02020603050405020304" pitchFamily="18" charset="0"/>
                <a:cs typeface="Times New Roman" panose="02020603050405020304" pitchFamily="18" charset="0"/>
              </a:rPr>
              <a:t>3) для детей, имеющих </a:t>
            </a:r>
            <a:r>
              <a:rPr lang="ru-RU" dirty="0">
                <a:solidFill>
                  <a:srgbClr val="C00000"/>
                </a:solidFill>
                <a:latin typeface="Times New Roman" panose="02020603050405020304" pitchFamily="18" charset="0"/>
                <a:cs typeface="Times New Roman" panose="02020603050405020304" pitchFamily="18" charset="0"/>
              </a:rPr>
              <a:t>нарушения опорно-двигательного аппарата</a:t>
            </a:r>
            <a:r>
              <a:rPr lang="ru-RU" dirty="0">
                <a:latin typeface="Times New Roman" panose="02020603050405020304" pitchFamily="18" charset="0"/>
                <a:cs typeface="Times New Roman" panose="02020603050405020304" pitchFamily="18" charset="0"/>
              </a:rPr>
              <a:t>, материально-технические условия должны обеспечивать возможность беспрепятственного доступа детей в учебные помещения, столовые, туалетные и другие помещения организации, а также их пребывания в указанных помещениях (наличие пандусов, поручней, расширенных дверных проемов, лифтов, локальное понижение стоек-барьеров до высоты не более 0,8 м; наличие специальных кресел и других приспособлений).</a:t>
            </a:r>
          </a:p>
          <a:p>
            <a:pPr marL="0" indent="0">
              <a:buNone/>
            </a:pPr>
            <a:r>
              <a:rPr lang="ru-RU" dirty="0" smtClean="0">
                <a:latin typeface="Times New Roman" panose="02020603050405020304" pitchFamily="18" charset="0"/>
                <a:cs typeface="Times New Roman" panose="02020603050405020304" pitchFamily="18" charset="0"/>
              </a:rPr>
              <a:t>    20</a:t>
            </a:r>
            <a:r>
              <a:rPr lang="ru-RU" dirty="0">
                <a:latin typeface="Times New Roman" panose="02020603050405020304" pitchFamily="18" charset="0"/>
                <a:cs typeface="Times New Roman" panose="02020603050405020304" pitchFamily="18" charset="0"/>
              </a:rPr>
              <a:t>. Дошкольное образование детей с ограниченными возможностями здоровья может быть организовано как совместно с другими детьми, так и в отдельных группах или в отдельных образовательных организациях</a:t>
            </a:r>
          </a:p>
        </p:txBody>
      </p:sp>
    </p:spTree>
    <p:extLst>
      <p:ext uri="{BB962C8B-B14F-4D97-AF65-F5344CB8AC3E}">
        <p14:creationId xmlns:p14="http://schemas.microsoft.com/office/powerpoint/2010/main" val="37202272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5535" y="764274"/>
            <a:ext cx="11941977" cy="5999781"/>
          </a:xfrm>
        </p:spPr>
        <p:txBody>
          <a:bodyPr>
            <a:normAutofit fontScale="92500"/>
          </a:bodyPr>
          <a:lstStyle/>
          <a:p>
            <a:pPr marL="0" indent="0" algn="ctr">
              <a:buNone/>
            </a:pPr>
            <a:r>
              <a:rPr lang="ru-RU" sz="3200" b="1" dirty="0" smtClean="0">
                <a:solidFill>
                  <a:schemeClr val="accent1">
                    <a:lumMod val="75000"/>
                  </a:schemeClr>
                </a:solidFill>
                <a:latin typeface="Times New Roman" panose="02020603050405020304" pitchFamily="18" charset="0"/>
                <a:cs typeface="Times New Roman" panose="02020603050405020304" pitchFamily="18" charset="0"/>
              </a:rPr>
              <a:t>Письмо Министерство </a:t>
            </a:r>
            <a:r>
              <a:rPr lang="ru-RU" sz="3200" b="1" dirty="0">
                <a:solidFill>
                  <a:schemeClr val="accent1">
                    <a:lumMod val="75000"/>
                  </a:schemeClr>
                </a:solidFill>
                <a:latin typeface="Times New Roman" panose="02020603050405020304" pitchFamily="18" charset="0"/>
                <a:cs typeface="Times New Roman" panose="02020603050405020304" pitchFamily="18" charset="0"/>
              </a:rPr>
              <a:t>образования и науки Российской Федерации «О коррекционном и инклюзивном образовании </a:t>
            </a:r>
            <a:r>
              <a:rPr lang="ru-RU" sz="3200" b="1" dirty="0" smtClean="0">
                <a:solidFill>
                  <a:schemeClr val="accent1">
                    <a:lumMod val="75000"/>
                  </a:schemeClr>
                </a:solidFill>
                <a:latin typeface="Times New Roman" panose="02020603050405020304" pitchFamily="18" charset="0"/>
                <a:cs typeface="Times New Roman" panose="02020603050405020304" pitchFamily="18" charset="0"/>
              </a:rPr>
              <a:t>детей» от </a:t>
            </a:r>
            <a:r>
              <a:rPr lang="ru-RU" sz="3200" b="1" dirty="0">
                <a:solidFill>
                  <a:schemeClr val="accent1">
                    <a:lumMod val="75000"/>
                  </a:schemeClr>
                </a:solidFill>
                <a:latin typeface="Times New Roman" panose="02020603050405020304" pitchFamily="18" charset="0"/>
                <a:cs typeface="Times New Roman" panose="02020603050405020304" pitchFamily="18" charset="0"/>
              </a:rPr>
              <a:t>7 июня 2013 года № </a:t>
            </a:r>
            <a:r>
              <a:rPr lang="ru-RU" sz="3200" b="1" dirty="0" smtClean="0">
                <a:solidFill>
                  <a:schemeClr val="accent1">
                    <a:lumMod val="75000"/>
                  </a:schemeClr>
                </a:solidFill>
                <a:latin typeface="Times New Roman" panose="02020603050405020304" pitchFamily="18" charset="0"/>
                <a:cs typeface="Times New Roman" panose="02020603050405020304" pitchFamily="18" charset="0"/>
              </a:rPr>
              <a:t>ИР-535/07</a:t>
            </a:r>
            <a:endParaRPr lang="ru-RU" sz="32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r>
              <a:rPr lang="ru-RU" sz="1800" dirty="0" smtClean="0">
                <a:latin typeface="Times New Roman" panose="02020603050405020304" pitchFamily="18" charset="0"/>
                <a:cs typeface="Times New Roman" panose="02020603050405020304" pitchFamily="18" charset="0"/>
              </a:rPr>
              <a:t>    В </a:t>
            </a:r>
            <a:r>
              <a:rPr lang="ru-RU" sz="1800" dirty="0">
                <a:latin typeface="Times New Roman" panose="02020603050405020304" pitchFamily="18" charset="0"/>
                <a:cs typeface="Times New Roman" panose="02020603050405020304" pitchFamily="18" charset="0"/>
              </a:rPr>
              <a:t>связи с реализуемой в рамках </a:t>
            </a:r>
            <a:r>
              <a:rPr lang="ru-RU" sz="1800" dirty="0" smtClean="0">
                <a:latin typeface="Times New Roman" panose="02020603050405020304" pitchFamily="18" charset="0"/>
                <a:cs typeface="Times New Roman" panose="02020603050405020304" pitchFamily="18" charset="0"/>
              </a:rPr>
              <a:t>вступившего </a:t>
            </a:r>
            <a:r>
              <a:rPr lang="ru-RU" sz="1800" dirty="0">
                <a:latin typeface="Times New Roman" panose="02020603050405020304" pitchFamily="18" charset="0"/>
                <a:cs typeface="Times New Roman" panose="02020603050405020304" pitchFamily="18" charset="0"/>
              </a:rPr>
              <a:t>в силу 1 сентября 2013 года Федерального закона от 29 декабря 2012 г. № 273 "Об образовании в Российской Федерации" реструктуризацией образовательных учреждений для детей с ограниченными возможностями здоровья Минобрнауки России направляет разъяснения своей позиции в части коррекционного и инклюзивного образования детей.</a:t>
            </a:r>
          </a:p>
          <a:p>
            <a:pPr marL="0" indent="0">
              <a:buNone/>
            </a:pPr>
            <a:r>
              <a:rPr lang="ru-RU" dirty="0">
                <a:latin typeface="Times New Roman" panose="02020603050405020304" pitchFamily="18" charset="0"/>
                <a:cs typeface="Times New Roman" panose="02020603050405020304" pitchFamily="18" charset="0"/>
              </a:rPr>
              <a:t>	Вопрос о </a:t>
            </a:r>
            <a:r>
              <a:rPr lang="ru-RU" b="1" dirty="0">
                <a:latin typeface="Times New Roman" panose="02020603050405020304" pitchFamily="18" charset="0"/>
                <a:cs typeface="Times New Roman" panose="02020603050405020304" pitchFamily="18" charset="0"/>
              </a:rPr>
              <a:t>выборе образовательного и реабилитационного маршрута </a:t>
            </a:r>
            <a:r>
              <a:rPr lang="ru-RU" dirty="0">
                <a:latin typeface="Times New Roman" panose="02020603050405020304" pitchFamily="18" charset="0"/>
                <a:cs typeface="Times New Roman" panose="02020603050405020304" pitchFamily="18" charset="0"/>
              </a:rPr>
              <a:t>ребенка-инвалида, в том числе об определении </a:t>
            </a:r>
            <a:r>
              <a:rPr lang="ru-RU" b="1" dirty="0">
                <a:latin typeface="Times New Roman" panose="02020603050405020304" pitchFamily="18" charset="0"/>
                <a:cs typeface="Times New Roman" panose="02020603050405020304" pitchFamily="18" charset="0"/>
              </a:rPr>
              <a:t>формы и степени его инклюзии </a:t>
            </a:r>
            <a:r>
              <a:rPr lang="ru-RU" dirty="0">
                <a:latin typeface="Times New Roman" panose="02020603050405020304" pitchFamily="18" charset="0"/>
                <a:cs typeface="Times New Roman" panose="02020603050405020304" pitchFamily="18" charset="0"/>
              </a:rPr>
              <a:t>(интеграции) в образовательную среду, </a:t>
            </a:r>
            <a:r>
              <a:rPr lang="ru-RU" b="1" dirty="0">
                <a:solidFill>
                  <a:srgbClr val="C00000"/>
                </a:solidFill>
                <a:latin typeface="Times New Roman" panose="02020603050405020304" pitchFamily="18" charset="0"/>
                <a:cs typeface="Times New Roman" panose="02020603050405020304" pitchFamily="18" charset="0"/>
              </a:rPr>
              <a:t>должен решаться психолого-медико-педагогическими комиссиями</a:t>
            </a:r>
            <a:r>
              <a:rPr lang="ru-RU" dirty="0">
                <a:solidFill>
                  <a:srgbClr val="C0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исходя, прежде всего, из потребностей, особенностей развития и возможностей ребенка, с непосредственным участием его родителей</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Департамент </a:t>
            </a:r>
            <a:r>
              <a:rPr lang="ru-RU" dirty="0">
                <a:latin typeface="Times New Roman" panose="02020603050405020304" pitchFamily="18" charset="0"/>
                <a:cs typeface="Times New Roman" panose="02020603050405020304" pitchFamily="18" charset="0"/>
              </a:rPr>
              <a:t>считает необходимым обратить внимание на функционирование существующей</a:t>
            </a:r>
            <a:r>
              <a:rPr lang="ru-RU" dirty="0">
                <a:solidFill>
                  <a:srgbClr val="FF0000"/>
                </a:solidFill>
                <a:latin typeface="Times New Roman" panose="02020603050405020304" pitchFamily="18" charset="0"/>
                <a:cs typeface="Times New Roman" panose="02020603050405020304" pitchFamily="18" charset="0"/>
              </a:rPr>
              <a:t> </a:t>
            </a:r>
            <a:r>
              <a:rPr lang="ru-RU" dirty="0">
                <a:solidFill>
                  <a:srgbClr val="C00000"/>
                </a:solidFill>
                <a:latin typeface="Times New Roman" panose="02020603050405020304" pitchFamily="18" charset="0"/>
                <a:cs typeface="Times New Roman" panose="02020603050405020304" pitchFamily="18" charset="0"/>
              </a:rPr>
              <a:t>сети специальных (коррекционных) образовательных учреждений </a:t>
            </a:r>
            <a:r>
              <a:rPr lang="ru-RU" dirty="0">
                <a:latin typeface="Times New Roman" panose="02020603050405020304" pitchFamily="18" charset="0"/>
                <a:cs typeface="Times New Roman" panose="02020603050405020304" pitchFamily="18" charset="0"/>
              </a:rPr>
              <a:t>с учетом того, что для </a:t>
            </a:r>
            <a:r>
              <a:rPr lang="ru-RU" b="1" dirty="0">
                <a:solidFill>
                  <a:srgbClr val="C00000"/>
                </a:solidFill>
                <a:latin typeface="Times New Roman" panose="02020603050405020304" pitchFamily="18" charset="0"/>
                <a:cs typeface="Times New Roman" panose="02020603050405020304" pitchFamily="18" charset="0"/>
              </a:rPr>
              <a:t>части детей более целесообразным является обучение в специальном (коррекционном) образовательном учреждении</a:t>
            </a:r>
            <a:r>
              <a:rPr lang="ru-RU" dirty="0">
                <a:latin typeface="Times New Roman" panose="02020603050405020304" pitchFamily="18" charset="0"/>
                <a:cs typeface="Times New Roman" panose="02020603050405020304" pitchFamily="18" charset="0"/>
              </a:rPr>
              <a:t>. Такие учреждения на современном этапе могут выполнять функции учебно-методических (ресурсных) центров, оказывающих методическую помощь педагогическим работникам общеобразовательных учреждений, психолого-педагогическую помощь детям и их родителям, координировать работу в этом направлении системы образования субъекта Российской Федерации.</a:t>
            </a:r>
          </a:p>
        </p:txBody>
      </p:sp>
    </p:spTree>
    <p:extLst>
      <p:ext uri="{BB962C8B-B14F-4D97-AF65-F5344CB8AC3E}">
        <p14:creationId xmlns:p14="http://schemas.microsoft.com/office/powerpoint/2010/main" val="24042012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5573" y="477672"/>
            <a:ext cx="11636680" cy="6173649"/>
          </a:xfrm>
        </p:spPr>
        <p:txBody>
          <a:bodyPr>
            <a:normAutofit fontScale="92500" lnSpcReduction="20000"/>
          </a:bodyPr>
          <a:lstStyle/>
          <a:p>
            <a:pPr marL="0" indent="0" algn="ctr">
              <a:buNone/>
            </a:pPr>
            <a:endParaRPr lang="ru-RU" sz="3500" b="1"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ru-RU" sz="3500" b="1" dirty="0" smtClean="0">
                <a:solidFill>
                  <a:srgbClr val="C00000"/>
                </a:solidFill>
                <a:latin typeface="Times New Roman" panose="02020603050405020304" pitchFamily="18" charset="0"/>
                <a:cs typeface="Times New Roman" panose="02020603050405020304" pitchFamily="18" charset="0"/>
              </a:rPr>
              <a:t>Федеральный </a:t>
            </a:r>
            <a:r>
              <a:rPr lang="ru-RU" sz="3500" b="1" dirty="0">
                <a:solidFill>
                  <a:srgbClr val="C00000"/>
                </a:solidFill>
                <a:latin typeface="Times New Roman" panose="02020603050405020304" pitchFamily="18" charset="0"/>
                <a:cs typeface="Times New Roman" panose="02020603050405020304" pitchFamily="18" charset="0"/>
              </a:rPr>
              <a:t>закон "О социальной защите инвалидов в Российской Федерации" от 24 ноября </a:t>
            </a:r>
            <a:r>
              <a:rPr lang="ru-RU" sz="3500" b="1" dirty="0" smtClean="0">
                <a:solidFill>
                  <a:srgbClr val="C00000"/>
                </a:solidFill>
                <a:latin typeface="Times New Roman" panose="02020603050405020304" pitchFamily="18" charset="0"/>
                <a:cs typeface="Times New Roman" panose="02020603050405020304" pitchFamily="18" charset="0"/>
              </a:rPr>
              <a:t>1995 </a:t>
            </a:r>
            <a:r>
              <a:rPr lang="ru-RU" sz="3500" b="1" dirty="0">
                <a:solidFill>
                  <a:srgbClr val="C00000"/>
                </a:solidFill>
                <a:latin typeface="Times New Roman" panose="02020603050405020304" pitchFamily="18" charset="0"/>
                <a:cs typeface="Times New Roman" panose="02020603050405020304" pitchFamily="18" charset="0"/>
              </a:rPr>
              <a:t>г. </a:t>
            </a:r>
            <a:endParaRPr lang="ru-RU" sz="3500" b="1" dirty="0" smtClean="0">
              <a:solidFill>
                <a:srgbClr val="C00000"/>
              </a:solidFill>
              <a:latin typeface="Times New Roman" panose="02020603050405020304" pitchFamily="18" charset="0"/>
              <a:cs typeface="Times New Roman" panose="02020603050405020304" pitchFamily="18" charset="0"/>
            </a:endParaRPr>
          </a:p>
          <a:p>
            <a:pPr marL="0" indent="0" algn="ctr">
              <a:buNone/>
            </a:pPr>
            <a:r>
              <a:rPr lang="ru-RU" sz="3200" dirty="0" smtClean="0">
                <a:solidFill>
                  <a:srgbClr val="C00000"/>
                </a:solidFill>
                <a:latin typeface="Times New Roman" panose="02020603050405020304" pitchFamily="18" charset="0"/>
                <a:cs typeface="Times New Roman" panose="02020603050405020304" pitchFamily="18" charset="0"/>
              </a:rPr>
              <a:t>(</a:t>
            </a:r>
            <a:r>
              <a:rPr lang="ru-RU" sz="3200" dirty="0">
                <a:solidFill>
                  <a:srgbClr val="C00000"/>
                </a:solidFill>
                <a:latin typeface="Times New Roman" panose="02020603050405020304" pitchFamily="18" charset="0"/>
                <a:cs typeface="Times New Roman" panose="02020603050405020304" pitchFamily="18" charset="0"/>
              </a:rPr>
              <a:t>с изменениями на 29 июля 2018 года</a:t>
            </a:r>
            <a:r>
              <a:rPr lang="ru-RU" sz="3200" dirty="0" smtClean="0">
                <a:solidFill>
                  <a:srgbClr val="C00000"/>
                </a:solidFill>
                <a:latin typeface="Times New Roman" panose="02020603050405020304" pitchFamily="18" charset="0"/>
                <a:cs typeface="Times New Roman" panose="02020603050405020304" pitchFamily="18" charset="0"/>
              </a:rPr>
              <a:t>)</a:t>
            </a:r>
            <a:endParaRPr lang="ru-RU" sz="3500" b="1"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    Настоящий </a:t>
            </a:r>
            <a:r>
              <a:rPr lang="ru-RU" dirty="0">
                <a:latin typeface="Times New Roman" panose="02020603050405020304" pitchFamily="18" charset="0"/>
                <a:cs typeface="Times New Roman" panose="02020603050405020304" pitchFamily="18" charset="0"/>
              </a:rPr>
              <a:t>Федеральный закон определяет государственную политику в области </a:t>
            </a:r>
            <a:r>
              <a:rPr lang="ru-RU" b="1" dirty="0">
                <a:latin typeface="Times New Roman" panose="02020603050405020304" pitchFamily="18" charset="0"/>
                <a:cs typeface="Times New Roman" panose="02020603050405020304" pitchFamily="18" charset="0"/>
              </a:rPr>
              <a:t>социальной защиты </a:t>
            </a:r>
            <a:r>
              <a:rPr lang="ru-RU" dirty="0">
                <a:latin typeface="Times New Roman" panose="02020603050405020304" pitchFamily="18" charset="0"/>
                <a:cs typeface="Times New Roman" panose="02020603050405020304" pitchFamily="18" charset="0"/>
              </a:rPr>
              <a:t>инвалидов в Российской Федерации, целью которой является обеспечение инвалидам равных с другими гражданами возможностей в реализации гражданских, экономических, политических и других прав и свобод, предусмотренных Конституцией Российской Федерации, а также в соответствии с общепризнанными принципами и нормами международного права и международными договорами Российской Федерации</a:t>
            </a:r>
            <a:r>
              <a:rPr lang="ru-RU" dirty="0" smtClean="0">
                <a:latin typeface="Times New Roman" panose="02020603050405020304" pitchFamily="18" charset="0"/>
                <a:cs typeface="Times New Roman" panose="02020603050405020304" pitchFamily="18" charset="0"/>
              </a:rPr>
              <a:t>.</a:t>
            </a:r>
          </a:p>
          <a:p>
            <a:pPr marL="0" indent="0">
              <a:buNone/>
            </a:pPr>
            <a:r>
              <a:rPr lang="ru-RU" b="1" dirty="0" smtClean="0">
                <a:latin typeface="Times New Roman" panose="02020603050405020304" pitchFamily="18" charset="0"/>
                <a:cs typeface="Times New Roman" panose="02020603050405020304" pitchFamily="18" charset="0"/>
              </a:rPr>
              <a:t>    Инвалид </a:t>
            </a:r>
            <a:r>
              <a:rPr lang="ru-RU" dirty="0">
                <a:latin typeface="Times New Roman" panose="02020603050405020304" pitchFamily="18" charset="0"/>
                <a:cs typeface="Times New Roman" panose="02020603050405020304" pitchFamily="18" charset="0"/>
              </a:rPr>
              <a:t>- лицо, которое имеет нарушение здоровья со стойким расстройством функций организма, обусловленное заболеваниями, последствиями травм или дефектами, приводящее к ограничению жизнедеятельности и вызывающее необходимость его социальной защиты.</a:t>
            </a:r>
          </a:p>
          <a:p>
            <a:pPr marL="0" indent="0">
              <a:buNone/>
            </a:pPr>
            <a:r>
              <a:rPr lang="ru-RU" b="1" dirty="0" smtClean="0">
                <a:latin typeface="Times New Roman" panose="02020603050405020304" pitchFamily="18" charset="0"/>
                <a:cs typeface="Times New Roman" panose="02020603050405020304" pitchFamily="18" charset="0"/>
              </a:rPr>
              <a:t>    Ограничение </a:t>
            </a:r>
            <a:r>
              <a:rPr lang="ru-RU" b="1" dirty="0">
                <a:latin typeface="Times New Roman" panose="02020603050405020304" pitchFamily="18" charset="0"/>
                <a:cs typeface="Times New Roman" panose="02020603050405020304" pitchFamily="18" charset="0"/>
              </a:rPr>
              <a:t>жизнедеятельности </a:t>
            </a:r>
            <a:r>
              <a:rPr lang="ru-RU" dirty="0">
                <a:latin typeface="Times New Roman" panose="02020603050405020304" pitchFamily="18" charset="0"/>
                <a:cs typeface="Times New Roman" panose="02020603050405020304" pitchFamily="18" charset="0"/>
              </a:rPr>
              <a:t>- полная или частичная утрата лицом способности или возможности осуществлять самообслуживание, самостоятельно передвигаться, ориентироваться, общаться, контролировать свое поведение, обучаться и заниматься трудовой деятельностью.</a:t>
            </a:r>
          </a:p>
          <a:p>
            <a:pPr marL="0" indent="0">
              <a:buNone/>
            </a:pPr>
            <a:r>
              <a:rPr lang="ru-RU" dirty="0">
                <a:latin typeface="Times New Roman" panose="02020603050405020304" pitchFamily="18" charset="0"/>
                <a:cs typeface="Times New Roman" panose="02020603050405020304" pitchFamily="18" charset="0"/>
              </a:rPr>
              <a:t>В зависимости от степени расстройства функций организма лицам, признанным инвалидами, устанавливается группа инвалидности, а </a:t>
            </a:r>
            <a:r>
              <a:rPr lang="ru-RU" b="1" dirty="0">
                <a:latin typeface="Times New Roman" panose="02020603050405020304" pitchFamily="18" charset="0"/>
                <a:cs typeface="Times New Roman" panose="02020603050405020304" pitchFamily="18" charset="0"/>
              </a:rPr>
              <a:t>лицам в возрасте до 18 лет устанавливается категория "ребенок-инвалид".</a:t>
            </a:r>
          </a:p>
          <a:p>
            <a:pPr marL="0" indent="0">
              <a:buNone/>
            </a:pPr>
            <a:r>
              <a:rPr lang="ru-RU" dirty="0" smtClean="0">
                <a:solidFill>
                  <a:srgbClr val="C00000"/>
                </a:solidFill>
                <a:latin typeface="Times New Roman" panose="02020603050405020304" pitchFamily="18" charset="0"/>
                <a:cs typeface="Times New Roman" panose="02020603050405020304" pitchFamily="18" charset="0"/>
              </a:rPr>
              <a:t>Признание </a:t>
            </a:r>
            <a:r>
              <a:rPr lang="ru-RU" dirty="0">
                <a:solidFill>
                  <a:srgbClr val="C00000"/>
                </a:solidFill>
                <a:latin typeface="Times New Roman" panose="02020603050405020304" pitchFamily="18" charset="0"/>
                <a:cs typeface="Times New Roman" panose="02020603050405020304" pitchFamily="18" charset="0"/>
              </a:rPr>
              <a:t>лица инвалидом осуществляется федеральным учреждением медико-социальной экспертизы. </a:t>
            </a:r>
          </a:p>
        </p:txBody>
      </p:sp>
    </p:spTree>
    <p:extLst>
      <p:ext uri="{BB962C8B-B14F-4D97-AF65-F5344CB8AC3E}">
        <p14:creationId xmlns:p14="http://schemas.microsoft.com/office/powerpoint/2010/main" val="22212532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641444"/>
            <a:ext cx="12192000" cy="6216555"/>
          </a:xfrm>
        </p:spPr>
        <p:txBody>
          <a:bodyPr>
            <a:noAutofit/>
          </a:bodyPr>
          <a:lstStyle/>
          <a:p>
            <a:pPr marL="0" indent="0">
              <a:buNone/>
            </a:pPr>
            <a:r>
              <a:rPr lang="ru-RU" sz="1600" dirty="0" smtClean="0">
                <a:latin typeface="Times New Roman" panose="02020603050405020304" pitchFamily="18" charset="0"/>
                <a:cs typeface="Times New Roman" panose="02020603050405020304" pitchFamily="18" charset="0"/>
              </a:rPr>
              <a:t>                                                                             Статья </a:t>
            </a:r>
            <a:r>
              <a:rPr lang="ru-RU" sz="1600" dirty="0">
                <a:latin typeface="Times New Roman" panose="02020603050405020304" pitchFamily="18" charset="0"/>
                <a:cs typeface="Times New Roman" panose="02020603050405020304" pitchFamily="18" charset="0"/>
              </a:rPr>
              <a:t>11. Индивидуальная программа реабилитации или абилитации инвалида</a:t>
            </a:r>
          </a:p>
          <a:p>
            <a:pPr marL="0" indent="0">
              <a:buNone/>
            </a:pPr>
            <a:r>
              <a:rPr lang="ru-RU" sz="1600" b="1" dirty="0" smtClean="0">
                <a:latin typeface="Times New Roman" panose="02020603050405020304" pitchFamily="18" charset="0"/>
                <a:cs typeface="Times New Roman" panose="02020603050405020304" pitchFamily="18" charset="0"/>
              </a:rPr>
              <a:t>    Индивидуальная </a:t>
            </a:r>
            <a:r>
              <a:rPr lang="ru-RU" sz="1600" b="1" dirty="0">
                <a:latin typeface="Times New Roman" panose="02020603050405020304" pitchFamily="18" charset="0"/>
                <a:cs typeface="Times New Roman" panose="02020603050405020304" pitchFamily="18" charset="0"/>
              </a:rPr>
              <a:t>программа реабилитации или абилитации инвалида </a:t>
            </a:r>
            <a:r>
              <a:rPr lang="ru-RU" sz="1600" dirty="0">
                <a:latin typeface="Times New Roman" panose="02020603050405020304" pitchFamily="18" charset="0"/>
                <a:cs typeface="Times New Roman" panose="02020603050405020304" pitchFamily="18" charset="0"/>
              </a:rPr>
              <a:t>- комплекс оптимальных для инвалида реабилитационных мероприятий, включающий в себя отдельные виды, формы, объемы, сроки и порядок реализации медицинских, профессиональных и других реабилитационных мер, направленных на восстановление, компенсацию нарушенных функций организма, формирование, восстановление, компенсацию способностей инвалида к выполнению определенных видов деятельности. </a:t>
            </a:r>
            <a:r>
              <a:rPr lang="ru-RU" sz="1600" b="1" dirty="0" smtClean="0">
                <a:latin typeface="Times New Roman" panose="02020603050405020304" pitchFamily="18" charset="0"/>
                <a:cs typeface="Times New Roman" panose="02020603050405020304" pitchFamily="18" charset="0"/>
              </a:rPr>
              <a:t>Индивидуальная </a:t>
            </a:r>
            <a:r>
              <a:rPr lang="ru-RU" sz="1600" b="1" dirty="0">
                <a:latin typeface="Times New Roman" panose="02020603050405020304" pitchFamily="18" charset="0"/>
                <a:cs typeface="Times New Roman" panose="02020603050405020304" pitchFamily="18" charset="0"/>
              </a:rPr>
              <a:t>программа реабилитации </a:t>
            </a:r>
            <a:r>
              <a:rPr lang="ru-RU" sz="1600" dirty="0">
                <a:latin typeface="Times New Roman" panose="02020603050405020304" pitchFamily="18" charset="0"/>
                <a:cs typeface="Times New Roman" panose="02020603050405020304" pitchFamily="18" charset="0"/>
              </a:rPr>
              <a:t>или абилитации инвалида </a:t>
            </a:r>
            <a:r>
              <a:rPr lang="ru-RU" sz="1600" dirty="0">
                <a:solidFill>
                  <a:srgbClr val="C00000"/>
                </a:solidFill>
                <a:latin typeface="Times New Roman" panose="02020603050405020304" pitchFamily="18" charset="0"/>
                <a:cs typeface="Times New Roman" panose="02020603050405020304" pitchFamily="18" charset="0"/>
              </a:rPr>
              <a:t>является обязательной </a:t>
            </a:r>
            <a:r>
              <a:rPr lang="ru-RU" sz="1600" dirty="0">
                <a:latin typeface="Times New Roman" panose="02020603050405020304" pitchFamily="18" charset="0"/>
                <a:cs typeface="Times New Roman" panose="02020603050405020304" pitchFamily="18" charset="0"/>
              </a:rPr>
              <a:t>для исполнения соответствующими органами государственной власти, органами местного самоуправления, </a:t>
            </a:r>
            <a:r>
              <a:rPr lang="ru-RU" sz="1600" dirty="0">
                <a:solidFill>
                  <a:srgbClr val="C00000"/>
                </a:solidFill>
                <a:latin typeface="Times New Roman" panose="02020603050405020304" pitchFamily="18" charset="0"/>
                <a:cs typeface="Times New Roman" panose="02020603050405020304" pitchFamily="18" charset="0"/>
              </a:rPr>
              <a:t>а также организациями независимо от организационно-правовых форм и форм собственности.</a:t>
            </a:r>
          </a:p>
          <a:p>
            <a:pPr marL="0" indent="0">
              <a:buNone/>
            </a:pPr>
            <a:r>
              <a:rPr lang="ru-RU" sz="1600" dirty="0" smtClean="0">
                <a:latin typeface="Times New Roman" panose="02020603050405020304" pitchFamily="18" charset="0"/>
                <a:cs typeface="Times New Roman" panose="02020603050405020304" pitchFamily="18" charset="0"/>
              </a:rPr>
              <a:t>    Индивидуальная </a:t>
            </a:r>
            <a:r>
              <a:rPr lang="ru-RU" sz="1600" dirty="0">
                <a:latin typeface="Times New Roman" panose="02020603050405020304" pitchFamily="18" charset="0"/>
                <a:cs typeface="Times New Roman" panose="02020603050405020304" pitchFamily="18" charset="0"/>
              </a:rPr>
              <a:t>программа реабилитации или абилитации инвалида </a:t>
            </a:r>
            <a:r>
              <a:rPr lang="ru-RU" sz="1600" dirty="0">
                <a:solidFill>
                  <a:srgbClr val="C00000"/>
                </a:solidFill>
                <a:latin typeface="Times New Roman" panose="02020603050405020304" pitchFamily="18" charset="0"/>
                <a:cs typeface="Times New Roman" panose="02020603050405020304" pitchFamily="18" charset="0"/>
              </a:rPr>
              <a:t>содержит</a:t>
            </a:r>
            <a:r>
              <a:rPr lang="ru-RU" sz="1600" dirty="0">
                <a:latin typeface="Times New Roman" panose="02020603050405020304" pitchFamily="18" charset="0"/>
                <a:cs typeface="Times New Roman" panose="02020603050405020304" pitchFamily="18" charset="0"/>
              </a:rPr>
              <a:t> как реабилитационные </a:t>
            </a:r>
            <a:r>
              <a:rPr lang="ru-RU" sz="1600" dirty="0">
                <a:solidFill>
                  <a:srgbClr val="C00000"/>
                </a:solidFill>
                <a:latin typeface="Times New Roman" panose="02020603050405020304" pitchFamily="18" charset="0"/>
                <a:cs typeface="Times New Roman" panose="02020603050405020304" pitchFamily="18" charset="0"/>
              </a:rPr>
              <a:t>мероприятия, технические средства реабилитации и услуги</a:t>
            </a:r>
            <a:r>
              <a:rPr lang="ru-RU" sz="1600" dirty="0">
                <a:latin typeface="Times New Roman" panose="02020603050405020304" pitchFamily="18" charset="0"/>
                <a:cs typeface="Times New Roman" panose="02020603050405020304" pitchFamily="18" charset="0"/>
              </a:rPr>
              <a:t>, предоставляемые инвалиду с освобождением от платы в соответствии с федеральным перечнем реабилитационных мероприятий, технических средств реабилитации и услуг, предоставляемых инвалиду, так и реабилитационные мероприятия, технические средства реабилитации и услуги, в оплате которых принимают участие сам инвалид либо другие лица или организации независимо от организационно-правовых форм и форм собственности.</a:t>
            </a:r>
          </a:p>
          <a:p>
            <a:pPr marL="0" indent="0">
              <a:buNone/>
            </a:pPr>
            <a:r>
              <a:rPr lang="ru-RU" sz="1600" dirty="0" smtClean="0">
                <a:latin typeface="Times New Roman" panose="02020603050405020304" pitchFamily="18" charset="0"/>
                <a:cs typeface="Times New Roman" panose="02020603050405020304" pitchFamily="18" charset="0"/>
              </a:rPr>
              <a:t>    Индивидуальная </a:t>
            </a:r>
            <a:r>
              <a:rPr lang="ru-RU" sz="1600" dirty="0">
                <a:latin typeface="Times New Roman" panose="02020603050405020304" pitchFamily="18" charset="0"/>
                <a:cs typeface="Times New Roman" panose="02020603050405020304" pitchFamily="18" charset="0"/>
              </a:rPr>
              <a:t>программа реабилитации или абилитации </a:t>
            </a:r>
            <a:r>
              <a:rPr lang="ru-RU" sz="1600" dirty="0">
                <a:solidFill>
                  <a:srgbClr val="C00000"/>
                </a:solidFill>
                <a:latin typeface="Times New Roman" panose="02020603050405020304" pitchFamily="18" charset="0"/>
                <a:cs typeface="Times New Roman" panose="02020603050405020304" pitchFamily="18" charset="0"/>
              </a:rPr>
              <a:t>имеет для инвалида рекомендательный характер, он </a:t>
            </a:r>
            <a:r>
              <a:rPr lang="ru-RU" sz="1600" b="1" dirty="0">
                <a:solidFill>
                  <a:srgbClr val="C00000"/>
                </a:solidFill>
                <a:latin typeface="Times New Roman" panose="02020603050405020304" pitchFamily="18" charset="0"/>
                <a:cs typeface="Times New Roman" panose="02020603050405020304" pitchFamily="18" charset="0"/>
              </a:rPr>
              <a:t>вправе отказаться от того или иного вида, формы и объема реабилитационных мероприятий, а также от реализации программы в целом</a:t>
            </a:r>
            <a:r>
              <a:rPr lang="ru-RU" sz="1600" dirty="0">
                <a:solidFill>
                  <a:srgbClr val="C00000"/>
                </a:solidFill>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Инвалид вправе самостоятельно решить вопрос об обеспечении себя конкретным техническим средством реабилитации или видом реабилитации, включая кресла-коляски, протезно-ортопедические изделия, печатные издания со специальным шрифтом, звукоусиливающую аппаратуру, сигнализаторы, видеоматериалы с субтитрами или сурдопереводом, другими аналогичными средствами.</a:t>
            </a:r>
          </a:p>
          <a:p>
            <a:pPr marL="0" indent="0">
              <a:buNone/>
            </a:pPr>
            <a:r>
              <a:rPr lang="ru-RU" sz="1600" dirty="0" smtClean="0">
                <a:solidFill>
                  <a:srgbClr val="FF0000"/>
                </a:solidFill>
                <a:latin typeface="Times New Roman" panose="02020603050405020304" pitchFamily="18" charset="0"/>
                <a:cs typeface="Times New Roman" panose="02020603050405020304" pitchFamily="18" charset="0"/>
              </a:rPr>
              <a:t>    </a:t>
            </a:r>
            <a:r>
              <a:rPr lang="ru-RU" sz="1600" dirty="0" smtClean="0">
                <a:solidFill>
                  <a:srgbClr val="C00000"/>
                </a:solidFill>
                <a:latin typeface="Times New Roman" panose="02020603050405020304" pitchFamily="18" charset="0"/>
                <a:cs typeface="Times New Roman" panose="02020603050405020304" pitchFamily="18" charset="0"/>
              </a:rPr>
              <a:t>Отказ </a:t>
            </a:r>
            <a:r>
              <a:rPr lang="ru-RU" sz="1600" dirty="0">
                <a:solidFill>
                  <a:srgbClr val="C00000"/>
                </a:solidFill>
                <a:latin typeface="Times New Roman" panose="02020603050405020304" pitchFamily="18" charset="0"/>
                <a:cs typeface="Times New Roman" panose="02020603050405020304" pitchFamily="18" charset="0"/>
              </a:rPr>
              <a:t>инвалида </a:t>
            </a:r>
            <a:r>
              <a:rPr lang="ru-RU" sz="1600" dirty="0">
                <a:latin typeface="Times New Roman" panose="02020603050405020304" pitchFamily="18" charset="0"/>
                <a:cs typeface="Times New Roman" panose="02020603050405020304" pitchFamily="18" charset="0"/>
              </a:rPr>
              <a:t>(или лица, представляющего его интересы) от индивидуальной программы реабилитации или абилитации в целом или от реализации отдельных ее частей </a:t>
            </a:r>
            <a:r>
              <a:rPr lang="ru-RU" sz="1600" dirty="0">
                <a:solidFill>
                  <a:srgbClr val="C00000"/>
                </a:solidFill>
                <a:latin typeface="Times New Roman" panose="02020603050405020304" pitchFamily="18" charset="0"/>
                <a:cs typeface="Times New Roman" panose="02020603050405020304" pitchFamily="18" charset="0"/>
              </a:rPr>
              <a:t>освобождает соответствующие органы </a:t>
            </a:r>
            <a:r>
              <a:rPr lang="ru-RU" sz="1600" dirty="0">
                <a:latin typeface="Times New Roman" panose="02020603050405020304" pitchFamily="18" charset="0"/>
                <a:cs typeface="Times New Roman" panose="02020603050405020304" pitchFamily="18" charset="0"/>
              </a:rPr>
              <a:t>государственной власти, органы местного самоуправления, а также организации независимо от организационно-правовых форм и форм собственности </a:t>
            </a:r>
            <a:r>
              <a:rPr lang="ru-RU" sz="1600" dirty="0">
                <a:solidFill>
                  <a:srgbClr val="C00000"/>
                </a:solidFill>
                <a:latin typeface="Times New Roman" panose="02020603050405020304" pitchFamily="18" charset="0"/>
                <a:cs typeface="Times New Roman" panose="02020603050405020304" pitchFamily="18" charset="0"/>
              </a:rPr>
              <a:t>от ответственности за ее исполнение и не дает инвалиду права на получение компенсации </a:t>
            </a:r>
            <a:r>
              <a:rPr lang="ru-RU" sz="1600" dirty="0">
                <a:latin typeface="Times New Roman" panose="02020603050405020304" pitchFamily="18" charset="0"/>
                <a:cs typeface="Times New Roman" panose="02020603050405020304" pitchFamily="18" charset="0"/>
              </a:rPr>
              <a:t>в размере стоимости реабилитационных мероприятий, предоставляемых бесплатно.</a:t>
            </a:r>
          </a:p>
          <a:p>
            <a:pPr marL="0" indent="0">
              <a:buNone/>
            </a:pPr>
            <a:r>
              <a:rPr lang="ru-RU" sz="1600" dirty="0" smtClean="0">
                <a:latin typeface="Times New Roman" panose="02020603050405020304" pitchFamily="18" charset="0"/>
                <a:cs typeface="Times New Roman" panose="02020603050405020304" pitchFamily="18" charset="0"/>
              </a:rPr>
              <a:t>    Федеральные </a:t>
            </a:r>
            <a:r>
              <a:rPr lang="ru-RU" sz="1600" u="sng" dirty="0">
                <a:solidFill>
                  <a:srgbClr val="C00000"/>
                </a:solidFill>
                <a:latin typeface="Times New Roman" panose="02020603050405020304" pitchFamily="18" charset="0"/>
                <a:cs typeface="Times New Roman" panose="02020603050405020304" pitchFamily="18" charset="0"/>
              </a:rPr>
              <a:t>учреждения медико-социальной экспертизы </a:t>
            </a:r>
            <a:r>
              <a:rPr lang="ru-RU" sz="1600" b="1" u="sng" dirty="0">
                <a:latin typeface="Times New Roman" panose="02020603050405020304" pitchFamily="18" charset="0"/>
                <a:cs typeface="Times New Roman" panose="02020603050405020304" pitchFamily="18" charset="0"/>
              </a:rPr>
              <a:t>направляют выписки из индивидуальной программы реабилитации или абилитации инвалида в соответствующие органы исполнительной власти, органы местного самоуправления, организации независимо от их организационно-правовых форм,</a:t>
            </a:r>
            <a:r>
              <a:rPr lang="ru-RU" sz="1600" dirty="0">
                <a:latin typeface="Times New Roman" panose="02020603050405020304" pitchFamily="18" charset="0"/>
                <a:cs typeface="Times New Roman" panose="02020603050405020304" pitchFamily="18" charset="0"/>
              </a:rPr>
              <a:t> на которые возложено проведение мероприятий, предусмотренных индивидуальной программой реабилитации или абилитации инвалида</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36143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378424"/>
            <a:ext cx="10820400" cy="4840262"/>
          </a:xfrm>
        </p:spPr>
        <p:txBody>
          <a:bodyPr>
            <a:normAutofit/>
          </a:bodyPr>
          <a:lstStyle/>
          <a:p>
            <a:pPr marL="0" indent="0" algn="ctr">
              <a:buNone/>
            </a:pPr>
            <a:r>
              <a:rPr lang="ru-RU" sz="2400" dirty="0">
                <a:latin typeface="Times New Roman" panose="02020603050405020304" pitchFamily="18" charset="0"/>
                <a:cs typeface="Times New Roman" panose="02020603050405020304" pitchFamily="18" charset="0"/>
              </a:rPr>
              <a:t>Статья 19. Образование </a:t>
            </a:r>
            <a:r>
              <a:rPr lang="ru-RU" sz="2400" dirty="0" smtClean="0">
                <a:latin typeface="Times New Roman" panose="02020603050405020304" pitchFamily="18" charset="0"/>
                <a:cs typeface="Times New Roman" panose="02020603050405020304" pitchFamily="18" charset="0"/>
              </a:rPr>
              <a:t>инвалидов</a:t>
            </a:r>
          </a:p>
          <a:p>
            <a:pPr marL="0" indent="0">
              <a:buNone/>
            </a:pPr>
            <a:r>
              <a:rPr lang="ru-RU" sz="2400" dirty="0" smtClean="0">
                <a:solidFill>
                  <a:srgbClr val="FF0000"/>
                </a:solidFill>
                <a:latin typeface="Times New Roman" panose="02020603050405020304" pitchFamily="18" charset="0"/>
                <a:cs typeface="Times New Roman" panose="02020603050405020304" pitchFamily="18" charset="0"/>
              </a:rPr>
              <a:t>    </a:t>
            </a:r>
            <a:r>
              <a:rPr lang="ru-RU" sz="2400" dirty="0" smtClean="0">
                <a:solidFill>
                  <a:srgbClr val="C00000"/>
                </a:solidFill>
                <a:latin typeface="Times New Roman" panose="02020603050405020304" pitchFamily="18" charset="0"/>
                <a:cs typeface="Times New Roman" panose="02020603050405020304" pitchFamily="18" charset="0"/>
              </a:rPr>
              <a:t>При </a:t>
            </a:r>
            <a:r>
              <a:rPr lang="ru-RU" sz="2400" dirty="0">
                <a:solidFill>
                  <a:srgbClr val="C00000"/>
                </a:solidFill>
                <a:latin typeface="Times New Roman" panose="02020603050405020304" pitchFamily="18" charset="0"/>
                <a:cs typeface="Times New Roman" panose="02020603050405020304" pitchFamily="18" charset="0"/>
              </a:rPr>
              <a:t>невозможности обучения </a:t>
            </a:r>
            <a:r>
              <a:rPr lang="ru-RU" sz="2400" dirty="0">
                <a:latin typeface="Times New Roman" panose="02020603050405020304" pitchFamily="18" charset="0"/>
                <a:cs typeface="Times New Roman" panose="02020603050405020304" pitchFamily="18" charset="0"/>
              </a:rPr>
              <a:t>детей-инвалидов по основным общеобразовательным программам в организациях, осуществляющих образовательную деятельность, органы, осуществляющие управление в сфере образования, с согласия родителей (законных представителей) детей-инвалидов обеспечивают организацию обучения детей-инвалидов </a:t>
            </a:r>
            <a:r>
              <a:rPr lang="ru-RU" sz="2400" b="1" dirty="0">
                <a:latin typeface="Times New Roman" panose="02020603050405020304" pitchFamily="18" charset="0"/>
                <a:cs typeface="Times New Roman" panose="02020603050405020304" pitchFamily="18" charset="0"/>
              </a:rPr>
              <a:t>по основным общеобразовательным программам на дому</a:t>
            </a:r>
            <a:r>
              <a:rPr lang="ru-RU" sz="2400" dirty="0">
                <a:latin typeface="Times New Roman" panose="02020603050405020304" pitchFamily="18" charset="0"/>
                <a:cs typeface="Times New Roman" panose="02020603050405020304" pitchFamily="18" charset="0"/>
              </a:rPr>
              <a:t>. </a:t>
            </a:r>
            <a:r>
              <a:rPr lang="ru-RU" sz="2400" dirty="0">
                <a:solidFill>
                  <a:srgbClr val="C00000"/>
                </a:solidFill>
                <a:latin typeface="Times New Roman" panose="02020603050405020304" pitchFamily="18" charset="0"/>
                <a:cs typeface="Times New Roman" panose="02020603050405020304" pitchFamily="18" charset="0"/>
              </a:rPr>
              <a:t>Основанием</a:t>
            </a:r>
            <a:r>
              <a:rPr lang="ru-RU" sz="2400" dirty="0">
                <a:latin typeface="Times New Roman" panose="02020603050405020304" pitchFamily="18" charset="0"/>
                <a:cs typeface="Times New Roman" panose="02020603050405020304" pitchFamily="18" charset="0"/>
              </a:rPr>
              <a:t> для организации обучения детей-инвалидов на дому являются </a:t>
            </a:r>
            <a:r>
              <a:rPr lang="ru-RU" sz="2400" dirty="0">
                <a:solidFill>
                  <a:srgbClr val="C00000"/>
                </a:solidFill>
                <a:latin typeface="Times New Roman" panose="02020603050405020304" pitchFamily="18" charset="0"/>
                <a:cs typeface="Times New Roman" panose="02020603050405020304" pitchFamily="18" charset="0"/>
              </a:rPr>
              <a:t>обращение в письменной форме их родителей </a:t>
            </a:r>
            <a:r>
              <a:rPr lang="ru-RU" sz="2400" dirty="0">
                <a:latin typeface="Times New Roman" panose="02020603050405020304" pitchFamily="18" charset="0"/>
                <a:cs typeface="Times New Roman" panose="02020603050405020304" pitchFamily="18" charset="0"/>
              </a:rPr>
              <a:t>(законных представителей) и </a:t>
            </a:r>
            <a:r>
              <a:rPr lang="ru-RU" sz="2400" dirty="0">
                <a:solidFill>
                  <a:srgbClr val="C00000"/>
                </a:solidFill>
                <a:latin typeface="Times New Roman" panose="02020603050405020304" pitchFamily="18" charset="0"/>
                <a:cs typeface="Times New Roman" panose="02020603050405020304" pitchFamily="18" charset="0"/>
              </a:rPr>
              <a:t>заключение медицинской организации</a:t>
            </a:r>
            <a:r>
              <a:rPr lang="ru-RU" sz="2400" dirty="0">
                <a:latin typeface="Times New Roman" panose="02020603050405020304" pitchFamily="18" charset="0"/>
                <a:cs typeface="Times New Roman" panose="02020603050405020304" pitchFamily="18" charset="0"/>
              </a:rPr>
              <a:t>, выданное в порядке и на условиях, которые определяются федеральным органом исполнительной власти, осуществляющим выработку и реализацию государственной политики и нормативное правовое регулирование в сфере здравоохранения</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2418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2829" y="736978"/>
            <a:ext cx="11914495" cy="5882185"/>
          </a:xfrm>
        </p:spPr>
        <p:txBody>
          <a:bodyPr/>
          <a:lstStyle/>
          <a:p>
            <a:pPr marL="0" indent="0" algn="ctr">
              <a:buNone/>
            </a:pPr>
            <a:r>
              <a:rPr lang="ru-RU" sz="2400" b="1" dirty="0">
                <a:latin typeface="Times New Roman" panose="02020603050405020304" pitchFamily="18" charset="0"/>
                <a:cs typeface="Times New Roman" panose="02020603050405020304" pitchFamily="18" charset="0"/>
              </a:rPr>
              <a:t>Статья 44. Права, обязанности и ответственность в сфере образования родителей (законных представителей) несовершеннолетних </a:t>
            </a:r>
            <a:r>
              <a:rPr lang="ru-RU" sz="2400" b="1" dirty="0" smtClean="0">
                <a:latin typeface="Times New Roman" panose="02020603050405020304" pitchFamily="18" charset="0"/>
                <a:cs typeface="Times New Roman" panose="02020603050405020304" pitchFamily="18" charset="0"/>
              </a:rPr>
              <a:t>обучающихся</a:t>
            </a:r>
          </a:p>
          <a:p>
            <a:pPr marL="0" indent="0">
              <a:buNone/>
            </a:pPr>
            <a:r>
              <a:rPr lang="ru-RU" dirty="0" smtClean="0">
                <a:latin typeface="Times New Roman" panose="02020603050405020304" pitchFamily="18" charset="0"/>
                <a:cs typeface="Times New Roman" panose="02020603050405020304" pitchFamily="18" charset="0"/>
              </a:rPr>
              <a:t>   3</a:t>
            </a:r>
            <a:r>
              <a:rPr lang="ru-RU" dirty="0">
                <a:latin typeface="Times New Roman" panose="02020603050405020304" pitchFamily="18" charset="0"/>
                <a:cs typeface="Times New Roman" panose="02020603050405020304" pitchFamily="18" charset="0"/>
              </a:rPr>
              <a:t>. Родители (законные представители) несовершеннолетних обучающихся имеют право:</a:t>
            </a:r>
          </a:p>
          <a:p>
            <a:pPr marL="0" indent="0">
              <a:buNone/>
            </a:pPr>
            <a:r>
              <a:rPr lang="ru-RU" dirty="0" smtClean="0">
                <a:latin typeface="Times New Roman" panose="02020603050405020304" pitchFamily="18" charset="0"/>
                <a:cs typeface="Times New Roman" panose="02020603050405020304" pitchFamily="18" charset="0"/>
              </a:rPr>
              <a:t> 1) выбирать </a:t>
            </a:r>
            <a:r>
              <a:rPr lang="ru-RU" dirty="0">
                <a:latin typeface="Times New Roman" panose="02020603050405020304" pitchFamily="18" charset="0"/>
                <a:cs typeface="Times New Roman" panose="02020603050405020304" pitchFamily="18" charset="0"/>
              </a:rPr>
              <a:t>до завершения получения ребенком основного общего образования с учетом мнения ребенка, а также </a:t>
            </a:r>
            <a:r>
              <a:rPr lang="ru-RU" dirty="0">
                <a:solidFill>
                  <a:srgbClr val="C00000"/>
                </a:solidFill>
                <a:latin typeface="Times New Roman" panose="02020603050405020304" pitchFamily="18" charset="0"/>
                <a:cs typeface="Times New Roman" panose="02020603050405020304" pitchFamily="18" charset="0"/>
              </a:rPr>
              <a:t>с учетом рекомендаций психолого-медико-педагогической комиссии </a:t>
            </a:r>
            <a:r>
              <a:rPr lang="ru-RU" dirty="0">
                <a:latin typeface="Times New Roman" panose="02020603050405020304" pitchFamily="18" charset="0"/>
                <a:cs typeface="Times New Roman" panose="02020603050405020304" pitchFamily="18" charset="0"/>
              </a:rPr>
              <a:t>(при их наличии) </a:t>
            </a:r>
            <a:r>
              <a:rPr lang="ru-RU" b="1" dirty="0">
                <a:latin typeface="Times New Roman" panose="02020603050405020304" pitchFamily="18" charset="0"/>
                <a:cs typeface="Times New Roman" panose="02020603050405020304" pitchFamily="18" charset="0"/>
              </a:rPr>
              <a:t>формы получения образования и формы обучения, организации</a:t>
            </a:r>
            <a:r>
              <a:rPr lang="ru-RU" dirty="0">
                <a:latin typeface="Times New Roman" panose="02020603050405020304" pitchFamily="18" charset="0"/>
                <a:cs typeface="Times New Roman" panose="02020603050405020304" pitchFamily="18" charset="0"/>
              </a:rPr>
              <a:t>, осуществляющие образовательную деятельность, язык, языки образования, факультативные и элективные учебные предметы, курсы, дисциплины (модули) из перечня, предлагаемого организацией, осуществляющей образовательную деятельность</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6</a:t>
            </a:r>
            <a:r>
              <a:rPr lang="ru-RU" dirty="0">
                <a:latin typeface="Times New Roman" panose="02020603050405020304" pitchFamily="18" charset="0"/>
                <a:cs typeface="Times New Roman" panose="02020603050405020304" pitchFamily="18" charset="0"/>
              </a:rPr>
              <a:t>)</a:t>
            </a:r>
            <a:r>
              <a:rPr lang="ru-RU" dirty="0">
                <a:solidFill>
                  <a:srgbClr val="FF0000"/>
                </a:solidFill>
                <a:latin typeface="Times New Roman" panose="02020603050405020304" pitchFamily="18" charset="0"/>
                <a:cs typeface="Times New Roman" panose="02020603050405020304" pitchFamily="18" charset="0"/>
              </a:rPr>
              <a:t> </a:t>
            </a:r>
            <a:r>
              <a:rPr lang="ru-RU" dirty="0">
                <a:solidFill>
                  <a:srgbClr val="C00000"/>
                </a:solidFill>
                <a:latin typeface="Times New Roman" panose="02020603050405020304" pitchFamily="18" charset="0"/>
                <a:cs typeface="Times New Roman" panose="02020603050405020304" pitchFamily="18" charset="0"/>
              </a:rPr>
              <a:t>получать информацию о всех видах планируемых обследований </a:t>
            </a:r>
            <a:r>
              <a:rPr lang="ru-RU" dirty="0">
                <a:latin typeface="Times New Roman" panose="02020603050405020304" pitchFamily="18" charset="0"/>
                <a:cs typeface="Times New Roman" panose="02020603050405020304" pitchFamily="18" charset="0"/>
              </a:rPr>
              <a:t>(психологических, психолого-педагогических) обучающихся, </a:t>
            </a:r>
            <a:r>
              <a:rPr lang="ru-RU" dirty="0">
                <a:solidFill>
                  <a:srgbClr val="C00000"/>
                </a:solidFill>
                <a:latin typeface="Times New Roman" panose="02020603050405020304" pitchFamily="18" charset="0"/>
                <a:cs typeface="Times New Roman" panose="02020603050405020304" pitchFamily="18" charset="0"/>
              </a:rPr>
              <a:t>давать согласие </a:t>
            </a:r>
            <a:r>
              <a:rPr lang="ru-RU" dirty="0">
                <a:latin typeface="Times New Roman" panose="02020603050405020304" pitchFamily="18" charset="0"/>
                <a:cs typeface="Times New Roman" panose="02020603050405020304" pitchFamily="18" charset="0"/>
              </a:rPr>
              <a:t>на проведение таких обследований или участие в таких обследованиях,</a:t>
            </a:r>
            <a:r>
              <a:rPr lang="ru-RU" dirty="0">
                <a:solidFill>
                  <a:srgbClr val="C00000"/>
                </a:solidFill>
                <a:latin typeface="Times New Roman" panose="02020603050405020304" pitchFamily="18" charset="0"/>
                <a:cs typeface="Times New Roman" panose="02020603050405020304" pitchFamily="18" charset="0"/>
              </a:rPr>
              <a:t> отказаться </a:t>
            </a:r>
            <a:r>
              <a:rPr lang="ru-RU" dirty="0">
                <a:latin typeface="Times New Roman" panose="02020603050405020304" pitchFamily="18" charset="0"/>
                <a:cs typeface="Times New Roman" panose="02020603050405020304" pitchFamily="18" charset="0"/>
              </a:rPr>
              <a:t>от их проведения или участия в них, </a:t>
            </a:r>
            <a:r>
              <a:rPr lang="ru-RU" dirty="0">
                <a:solidFill>
                  <a:srgbClr val="C00000"/>
                </a:solidFill>
                <a:latin typeface="Times New Roman" panose="02020603050405020304" pitchFamily="18" charset="0"/>
                <a:cs typeface="Times New Roman" panose="02020603050405020304" pitchFamily="18" charset="0"/>
              </a:rPr>
              <a:t>получать информацию о результатах проведенных обследований</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обучающихся;</a:t>
            </a:r>
          </a:p>
          <a:p>
            <a:pPr marL="0" indent="0">
              <a:buNone/>
            </a:pPr>
            <a:r>
              <a:rPr lang="ru-RU" dirty="0" smtClean="0">
                <a:latin typeface="Times New Roman" panose="02020603050405020304" pitchFamily="18" charset="0"/>
                <a:cs typeface="Times New Roman" panose="02020603050405020304" pitchFamily="18" charset="0"/>
              </a:rPr>
              <a:t> 8</a:t>
            </a:r>
            <a:r>
              <a:rPr lang="ru-RU" dirty="0">
                <a:latin typeface="Times New Roman" panose="02020603050405020304" pitchFamily="18" charset="0"/>
                <a:cs typeface="Times New Roman" panose="02020603050405020304" pitchFamily="18" charset="0"/>
              </a:rPr>
              <a:t>) </a:t>
            </a:r>
            <a:r>
              <a:rPr lang="ru-RU" dirty="0">
                <a:solidFill>
                  <a:srgbClr val="C00000"/>
                </a:solidFill>
                <a:latin typeface="Times New Roman" panose="02020603050405020304" pitchFamily="18" charset="0"/>
                <a:cs typeface="Times New Roman" panose="02020603050405020304" pitchFamily="18" charset="0"/>
              </a:rPr>
              <a:t>присутствовать при обследовании </a:t>
            </a:r>
            <a:r>
              <a:rPr lang="ru-RU" dirty="0">
                <a:latin typeface="Times New Roman" panose="02020603050405020304" pitchFamily="18" charset="0"/>
                <a:cs typeface="Times New Roman" panose="02020603050405020304" pitchFamily="18" charset="0"/>
              </a:rPr>
              <a:t>детей психолого-медико-педагогической комиссией, </a:t>
            </a:r>
            <a:r>
              <a:rPr lang="ru-RU" dirty="0">
                <a:solidFill>
                  <a:srgbClr val="C00000"/>
                </a:solidFill>
                <a:latin typeface="Times New Roman" panose="02020603050405020304" pitchFamily="18" charset="0"/>
                <a:cs typeface="Times New Roman" panose="02020603050405020304" pitchFamily="18" charset="0"/>
              </a:rPr>
              <a:t>обсуждении результатов </a:t>
            </a:r>
            <a:r>
              <a:rPr lang="ru-RU" dirty="0">
                <a:latin typeface="Times New Roman" panose="02020603050405020304" pitchFamily="18" charset="0"/>
                <a:cs typeface="Times New Roman" panose="02020603050405020304" pitchFamily="18" charset="0"/>
              </a:rPr>
              <a:t>обследования и рекомендаций, полученных по результатам обследования, </a:t>
            </a:r>
            <a:r>
              <a:rPr lang="ru-RU" dirty="0">
                <a:solidFill>
                  <a:srgbClr val="C00000"/>
                </a:solidFill>
                <a:latin typeface="Times New Roman" panose="02020603050405020304" pitchFamily="18" charset="0"/>
                <a:cs typeface="Times New Roman" panose="02020603050405020304" pitchFamily="18" charset="0"/>
              </a:rPr>
              <a:t>высказывать свое мнение </a:t>
            </a:r>
            <a:r>
              <a:rPr lang="ru-RU" dirty="0">
                <a:latin typeface="Times New Roman" panose="02020603050405020304" pitchFamily="18" charset="0"/>
                <a:cs typeface="Times New Roman" panose="02020603050405020304" pitchFamily="18" charset="0"/>
              </a:rPr>
              <a:t>относительно предлагаемых условий для организации обучения и воспитания детей.</a:t>
            </a:r>
          </a:p>
        </p:txBody>
      </p:sp>
    </p:spTree>
    <p:extLst>
      <p:ext uri="{BB962C8B-B14F-4D97-AF65-F5344CB8AC3E}">
        <p14:creationId xmlns:p14="http://schemas.microsoft.com/office/powerpoint/2010/main" val="8080786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583140"/>
            <a:ext cx="10820400" cy="4635546"/>
          </a:xfrm>
        </p:spPr>
        <p:txBody>
          <a:bodyPr>
            <a:normAutofit/>
          </a:bodyPr>
          <a:lstStyle/>
          <a:p>
            <a:pPr marL="0" indent="0" algn="ctr">
              <a:buNone/>
            </a:pPr>
            <a:r>
              <a:rPr lang="ru-RU" sz="3200" b="1" dirty="0">
                <a:solidFill>
                  <a:srgbClr val="C00000"/>
                </a:solidFill>
                <a:latin typeface="Times New Roman" panose="02020603050405020304" pitchFamily="18" charset="0"/>
                <a:cs typeface="Times New Roman" panose="02020603050405020304" pitchFamily="18" charset="0"/>
              </a:rPr>
              <a:t>Приказ Минобрнауки России от 09.11.2015 N 1309 </a:t>
            </a:r>
            <a:r>
              <a:rPr lang="ru-RU" sz="3200" b="1" dirty="0" smtClean="0">
                <a:solidFill>
                  <a:srgbClr val="C00000"/>
                </a:solidFill>
                <a:latin typeface="Times New Roman" panose="02020603050405020304" pitchFamily="18" charset="0"/>
                <a:cs typeface="Times New Roman" panose="02020603050405020304" pitchFamily="18" charset="0"/>
              </a:rPr>
              <a:t>«Об </a:t>
            </a:r>
            <a:r>
              <a:rPr lang="ru-RU" sz="3200" b="1" dirty="0">
                <a:solidFill>
                  <a:srgbClr val="C00000"/>
                </a:solidFill>
                <a:latin typeface="Times New Roman" panose="02020603050405020304" pitchFamily="18" charset="0"/>
                <a:cs typeface="Times New Roman" panose="02020603050405020304" pitchFamily="18" charset="0"/>
              </a:rPr>
              <a:t>утверждении Порядка обеспечения условий доступности для инвалидов объектов и предоставляемых услуг в сфере образования, а также </a:t>
            </a:r>
            <a:r>
              <a:rPr lang="ru-RU" sz="3200" b="1" dirty="0" smtClean="0">
                <a:solidFill>
                  <a:srgbClr val="C00000"/>
                </a:solidFill>
                <a:latin typeface="Times New Roman" panose="02020603050405020304" pitchFamily="18" charset="0"/>
                <a:cs typeface="Times New Roman" panose="02020603050405020304" pitchFamily="18" charset="0"/>
              </a:rPr>
              <a:t>оказания </a:t>
            </a:r>
            <a:r>
              <a:rPr lang="ru-RU" sz="3200" b="1" dirty="0">
                <a:solidFill>
                  <a:srgbClr val="C00000"/>
                </a:solidFill>
                <a:latin typeface="Times New Roman" panose="02020603050405020304" pitchFamily="18" charset="0"/>
                <a:cs typeface="Times New Roman" panose="02020603050405020304" pitchFamily="18" charset="0"/>
              </a:rPr>
              <a:t>им при этом необходимой </a:t>
            </a:r>
            <a:r>
              <a:rPr lang="ru-RU" sz="3200" b="1" dirty="0" smtClean="0">
                <a:solidFill>
                  <a:srgbClr val="C00000"/>
                </a:solidFill>
                <a:latin typeface="Times New Roman" panose="02020603050405020304" pitchFamily="18" charset="0"/>
                <a:cs typeface="Times New Roman" panose="02020603050405020304" pitchFamily="18" charset="0"/>
              </a:rPr>
              <a:t>помощи»</a:t>
            </a:r>
          </a:p>
          <a:p>
            <a:pPr marL="0" indent="0">
              <a:buNone/>
            </a:pPr>
            <a:endParaRPr lang="ru-RU" sz="32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35281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39868" y="546008"/>
            <a:ext cx="10475514" cy="1293028"/>
          </a:xfrm>
        </p:spPr>
        <p:txBody>
          <a:bodyPr/>
          <a:lstStyle/>
          <a:p>
            <a:pPr algn="ctr"/>
            <a:r>
              <a:rPr lang="ru-RU" b="1" u="sng" dirty="0" smtClean="0">
                <a:solidFill>
                  <a:srgbClr val="FF0000"/>
                </a:solidFill>
                <a:latin typeface="Times New Roman" panose="02020603050405020304" pitchFamily="18" charset="0"/>
                <a:cs typeface="Times New Roman" panose="02020603050405020304" pitchFamily="18" charset="0"/>
              </a:rPr>
              <a:t>РЕГИОНАЛЬНЫЙ УРОВЕНЬ</a:t>
            </a:r>
            <a:endParaRPr lang="ru-RU" b="1" u="sng"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64921" y="1705970"/>
            <a:ext cx="9670094" cy="4913194"/>
          </a:xfrm>
        </p:spPr>
        <p:txBody>
          <a:bodyPr>
            <a:normAutofit/>
          </a:bodyPr>
          <a:lstStyle/>
          <a:p>
            <a:pPr marL="0" lvl="0" indent="0" algn="ctr" fontAlgn="base">
              <a:lnSpc>
                <a:spcPct val="115000"/>
              </a:lnSpc>
              <a:buNone/>
            </a:pPr>
            <a:r>
              <a:rPr lang="ru-RU" sz="2800" b="1" spc="10" dirty="0">
                <a:solidFill>
                  <a:srgbClr val="C00000"/>
                </a:solidFill>
                <a:latin typeface="Times New Roman" panose="02020603050405020304" pitchFamily="18" charset="0"/>
                <a:ea typeface="Times New Roman"/>
                <a:cs typeface="Times New Roman" panose="02020603050405020304" pitchFamily="18" charset="0"/>
              </a:rPr>
              <a:t>ЗАКОН </a:t>
            </a:r>
            <a:r>
              <a:rPr lang="ru-RU" sz="2800" b="1" spc="10" dirty="0" smtClean="0">
                <a:solidFill>
                  <a:srgbClr val="C00000"/>
                </a:solidFill>
                <a:latin typeface="Times New Roman" panose="02020603050405020304" pitchFamily="18" charset="0"/>
                <a:ea typeface="Times New Roman"/>
                <a:cs typeface="Times New Roman" panose="02020603050405020304" pitchFamily="18" charset="0"/>
              </a:rPr>
              <a:t/>
            </a:r>
            <a:br>
              <a:rPr lang="ru-RU" sz="2800" b="1" spc="10" dirty="0" smtClean="0">
                <a:solidFill>
                  <a:srgbClr val="C00000"/>
                </a:solidFill>
                <a:latin typeface="Times New Roman" panose="02020603050405020304" pitchFamily="18" charset="0"/>
                <a:ea typeface="Times New Roman"/>
                <a:cs typeface="Times New Roman" panose="02020603050405020304" pitchFamily="18" charset="0"/>
              </a:rPr>
            </a:br>
            <a:r>
              <a:rPr lang="ru-RU" sz="2800" b="1" spc="10" dirty="0">
                <a:solidFill>
                  <a:srgbClr val="C00000"/>
                </a:solidFill>
                <a:latin typeface="Times New Roman" panose="02020603050405020304" pitchFamily="18" charset="0"/>
                <a:ea typeface="Times New Roman"/>
                <a:cs typeface="Times New Roman" panose="02020603050405020304" pitchFamily="18" charset="0"/>
              </a:rPr>
              <a:t> ЯРОСЛАВСКОЙ ОБЛАСТИ  </a:t>
            </a:r>
            <a:br>
              <a:rPr lang="ru-RU" sz="2800" b="1" spc="10" dirty="0">
                <a:solidFill>
                  <a:srgbClr val="C00000"/>
                </a:solidFill>
                <a:latin typeface="Times New Roman" panose="02020603050405020304" pitchFamily="18" charset="0"/>
                <a:ea typeface="Times New Roman"/>
                <a:cs typeface="Times New Roman" panose="02020603050405020304" pitchFamily="18" charset="0"/>
              </a:rPr>
            </a:br>
            <a:r>
              <a:rPr lang="ru-RU" sz="2800" b="1" spc="10" dirty="0">
                <a:solidFill>
                  <a:srgbClr val="C00000"/>
                </a:solidFill>
                <a:latin typeface="Times New Roman" panose="02020603050405020304" pitchFamily="18" charset="0"/>
                <a:ea typeface="Times New Roman"/>
                <a:cs typeface="Times New Roman" panose="02020603050405020304" pitchFamily="18" charset="0"/>
              </a:rPr>
              <a:t>от 23 декабря 2013 года N 74-з</a:t>
            </a:r>
            <a:br>
              <a:rPr lang="ru-RU" sz="2800" b="1" spc="10" dirty="0">
                <a:solidFill>
                  <a:srgbClr val="C00000"/>
                </a:solidFill>
                <a:latin typeface="Times New Roman" panose="02020603050405020304" pitchFamily="18" charset="0"/>
                <a:ea typeface="Times New Roman"/>
                <a:cs typeface="Times New Roman" panose="02020603050405020304" pitchFamily="18" charset="0"/>
              </a:rPr>
            </a:br>
            <a:r>
              <a:rPr lang="ru-RU" sz="2800" b="1" spc="10" dirty="0">
                <a:solidFill>
                  <a:srgbClr val="C00000"/>
                </a:solidFill>
                <a:latin typeface="Times New Roman" panose="02020603050405020304" pitchFamily="18" charset="0"/>
                <a:ea typeface="Times New Roman"/>
                <a:cs typeface="Times New Roman" panose="02020603050405020304" pitchFamily="18" charset="0"/>
              </a:rPr>
              <a:t> </a:t>
            </a:r>
            <a:br>
              <a:rPr lang="ru-RU" sz="2800" b="1" spc="10" dirty="0">
                <a:solidFill>
                  <a:srgbClr val="C00000"/>
                </a:solidFill>
                <a:latin typeface="Times New Roman" panose="02020603050405020304" pitchFamily="18" charset="0"/>
                <a:ea typeface="Times New Roman"/>
                <a:cs typeface="Times New Roman" panose="02020603050405020304" pitchFamily="18" charset="0"/>
              </a:rPr>
            </a:br>
            <a:r>
              <a:rPr lang="ru-RU" sz="2800" b="1" spc="10" dirty="0">
                <a:solidFill>
                  <a:srgbClr val="C00000"/>
                </a:solidFill>
                <a:latin typeface="Times New Roman" panose="02020603050405020304" pitchFamily="18" charset="0"/>
                <a:ea typeface="Times New Roman"/>
                <a:cs typeface="Times New Roman" panose="02020603050405020304" pitchFamily="18" charset="0"/>
              </a:rPr>
              <a:t>О НОРМАТИВАХ БЮДЖЕТНОГО ФИНАНСИРОВАНИЯ ОБРАЗОВАТЕЛЬНЫХ ОРГАНИЗАЦИЙ</a:t>
            </a:r>
            <a:endParaRPr lang="ru-RU" sz="2800" b="1" dirty="0">
              <a:solidFill>
                <a:srgbClr val="C00000"/>
              </a:solidFill>
              <a:latin typeface="Times New Roman" panose="02020603050405020304" pitchFamily="18" charset="0"/>
              <a:ea typeface="Calibri"/>
              <a:cs typeface="Times New Roman" panose="02020603050405020304" pitchFamily="18" charset="0"/>
            </a:endParaRPr>
          </a:p>
          <a:p>
            <a:pPr lvl="0" algn="ctr" fontAlgn="base">
              <a:lnSpc>
                <a:spcPts val="1575"/>
              </a:lnSpc>
            </a:pPr>
            <a:r>
              <a:rPr lang="ru-RU" sz="2400" spc="10" dirty="0">
                <a:solidFill>
                  <a:srgbClr val="2D2D2D"/>
                </a:solidFill>
                <a:latin typeface="Times New Roman" panose="02020603050405020304" pitchFamily="18" charset="0"/>
                <a:ea typeface="Times New Roman"/>
                <a:cs typeface="Times New Roman" panose="02020603050405020304" pitchFamily="18" charset="0"/>
              </a:rPr>
              <a:t>(в ред. Законов Ярославской области от 07.11.2014 N 66-з, от </a:t>
            </a:r>
          </a:p>
          <a:p>
            <a:pPr marL="0" lvl="0" indent="0" algn="ctr" fontAlgn="base">
              <a:lnSpc>
                <a:spcPts val="1575"/>
              </a:lnSpc>
              <a:buNone/>
            </a:pPr>
            <a:r>
              <a:rPr lang="ru-RU" sz="2400" spc="10" dirty="0">
                <a:solidFill>
                  <a:srgbClr val="2D2D2D"/>
                </a:solidFill>
                <a:latin typeface="Times New Roman" panose="02020603050405020304" pitchFamily="18" charset="0"/>
                <a:ea typeface="Times New Roman"/>
                <a:cs typeface="Times New Roman" panose="02020603050405020304" pitchFamily="18" charset="0"/>
              </a:rPr>
              <a:t>08.07.2015 N 61-з, от 05.11.2015 N 85-з, от 10.10.2016 N 59-з, от</a:t>
            </a:r>
          </a:p>
          <a:p>
            <a:pPr marL="0" lvl="0" indent="0" algn="ctr" fontAlgn="base">
              <a:lnSpc>
                <a:spcPts val="1575"/>
              </a:lnSpc>
              <a:buNone/>
            </a:pPr>
            <a:r>
              <a:rPr lang="ru-RU" sz="2400" spc="10" dirty="0">
                <a:solidFill>
                  <a:srgbClr val="2D2D2D"/>
                </a:solidFill>
                <a:latin typeface="Times New Roman" panose="02020603050405020304" pitchFamily="18" charset="0"/>
                <a:ea typeface="Times New Roman"/>
                <a:cs typeface="Times New Roman" panose="02020603050405020304" pitchFamily="18" charset="0"/>
              </a:rPr>
              <a:t> 30.11.2017 N 53-з, от 04.07.2018 N 46-з)</a:t>
            </a:r>
            <a:endParaRPr lang="ru-RU" sz="2800" dirty="0">
              <a:solidFill>
                <a:prstClr val="black"/>
              </a:solidFill>
              <a:latin typeface="Times New Roman" panose="02020603050405020304" pitchFamily="18" charset="0"/>
              <a:ea typeface="Calibri"/>
              <a:cs typeface="Times New Roman" panose="02020603050405020304" pitchFamily="18" charset="0"/>
            </a:endParaRPr>
          </a:p>
          <a:p>
            <a:endParaRPr lang="ru-RU"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38681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5534" y="191069"/>
            <a:ext cx="11996382" cy="6666931"/>
          </a:xfrm>
        </p:spPr>
        <p:txBody>
          <a:bodyPr>
            <a:normAutofit fontScale="92500"/>
          </a:bodyPr>
          <a:lstStyle/>
          <a:p>
            <a:pPr marL="0" indent="0" algn="ctr">
              <a:buNone/>
            </a:pPr>
            <a:r>
              <a:rPr lang="ru-RU" b="1" dirty="0">
                <a:solidFill>
                  <a:srgbClr val="C00000"/>
                </a:solidFill>
                <a:latin typeface="Times New Roman" panose="02020603050405020304" pitchFamily="18" charset="0"/>
                <a:cs typeface="Times New Roman" panose="02020603050405020304" pitchFamily="18" charset="0"/>
              </a:rPr>
              <a:t>Статья 30. </a:t>
            </a:r>
            <a:r>
              <a:rPr lang="ru-RU" b="1" dirty="0" smtClean="0">
                <a:solidFill>
                  <a:srgbClr val="C00000"/>
                </a:solidFill>
                <a:latin typeface="Times New Roman" panose="02020603050405020304" pitchFamily="18" charset="0"/>
                <a:cs typeface="Times New Roman" panose="02020603050405020304" pitchFamily="18" charset="0"/>
              </a:rPr>
              <a:t>(ФЗ </a:t>
            </a:r>
            <a:r>
              <a:rPr lang="ru-RU" b="1" dirty="0">
                <a:solidFill>
                  <a:srgbClr val="C00000"/>
                </a:solidFill>
                <a:latin typeface="Times New Roman" panose="02020603050405020304" pitchFamily="18" charset="0"/>
                <a:cs typeface="Times New Roman" panose="02020603050405020304" pitchFamily="18" charset="0"/>
              </a:rPr>
              <a:t>«Об образовании в </a:t>
            </a:r>
            <a:r>
              <a:rPr lang="ru-RU" b="1" dirty="0" smtClean="0">
                <a:solidFill>
                  <a:srgbClr val="C00000"/>
                </a:solidFill>
                <a:latin typeface="Times New Roman" panose="02020603050405020304" pitchFamily="18" charset="0"/>
                <a:cs typeface="Times New Roman" panose="02020603050405020304" pitchFamily="18" charset="0"/>
              </a:rPr>
              <a:t>Р Ф» </a:t>
            </a:r>
            <a:r>
              <a:rPr lang="ru-RU" b="1" dirty="0">
                <a:solidFill>
                  <a:srgbClr val="C00000"/>
                </a:solidFill>
                <a:latin typeface="Times New Roman" panose="02020603050405020304" pitchFamily="18" charset="0"/>
                <a:cs typeface="Times New Roman" panose="02020603050405020304" pitchFamily="18" charset="0"/>
              </a:rPr>
              <a:t>№ 273 от </a:t>
            </a:r>
            <a:r>
              <a:rPr lang="ru-RU" b="1" dirty="0" smtClean="0">
                <a:solidFill>
                  <a:srgbClr val="C00000"/>
                </a:solidFill>
                <a:latin typeface="Times New Roman" panose="02020603050405020304" pitchFamily="18" charset="0"/>
                <a:cs typeface="Times New Roman" panose="02020603050405020304" pitchFamily="18" charset="0"/>
              </a:rPr>
              <a:t>29.12.12 г.) Локальные </a:t>
            </a:r>
            <a:r>
              <a:rPr lang="ru-RU" b="1" dirty="0">
                <a:solidFill>
                  <a:srgbClr val="C00000"/>
                </a:solidFill>
                <a:latin typeface="Times New Roman" panose="02020603050405020304" pitchFamily="18" charset="0"/>
                <a:cs typeface="Times New Roman" panose="02020603050405020304" pitchFamily="18" charset="0"/>
              </a:rPr>
              <a:t>нормативные акты, содержащие нормы, регулирующие образовательные </a:t>
            </a:r>
            <a:r>
              <a:rPr lang="ru-RU" b="1" dirty="0" smtClean="0">
                <a:solidFill>
                  <a:srgbClr val="C00000"/>
                </a:solidFill>
                <a:latin typeface="Times New Roman" panose="02020603050405020304" pitchFamily="18" charset="0"/>
                <a:cs typeface="Times New Roman" panose="02020603050405020304" pitchFamily="18" charset="0"/>
              </a:rPr>
              <a:t>отношения </a:t>
            </a:r>
            <a:endParaRPr lang="ru-RU" b="1" dirty="0">
              <a:solidFill>
                <a:srgbClr val="C00000"/>
              </a:solidFill>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Образовательная организация </a:t>
            </a:r>
            <a:r>
              <a:rPr lang="ru-RU" b="1" dirty="0">
                <a:latin typeface="Times New Roman" panose="02020603050405020304" pitchFamily="18" charset="0"/>
                <a:cs typeface="Times New Roman" panose="02020603050405020304" pitchFamily="18" charset="0"/>
              </a:rPr>
              <a:t>принимает локальные нормативные акты</a:t>
            </a:r>
            <a:r>
              <a:rPr lang="ru-RU" dirty="0">
                <a:latin typeface="Times New Roman" panose="02020603050405020304" pitchFamily="18" charset="0"/>
                <a:cs typeface="Times New Roman" panose="02020603050405020304" pitchFamily="18" charset="0"/>
              </a:rPr>
              <a:t>, содержащие нормы, регулирующие образовательные отношения (далее - локальные нормативные акты), в пределах своей компетенции в соответствии с законодательством Российской Федерации в порядке, установленном ее уставом.</a:t>
            </a:r>
          </a:p>
          <a:p>
            <a:pPr marL="0" indent="0">
              <a:buNone/>
            </a:pPr>
            <a:r>
              <a:rPr lang="ru-RU" dirty="0">
                <a:latin typeface="Times New Roman" panose="02020603050405020304" pitchFamily="18" charset="0"/>
                <a:cs typeface="Times New Roman" panose="02020603050405020304" pitchFamily="18" charset="0"/>
              </a:rPr>
              <a:t>2. Образовательная организация принимает локальные нормативные акты </a:t>
            </a:r>
            <a:r>
              <a:rPr lang="ru-RU" b="1" dirty="0">
                <a:latin typeface="Times New Roman" panose="02020603050405020304" pitchFamily="18" charset="0"/>
                <a:cs typeface="Times New Roman" panose="02020603050405020304" pitchFamily="18" charset="0"/>
              </a:rPr>
              <a:t>по основным вопросам организации и осуществления образовательной деятельности, в том числе регламентирующие правила приема обучающихся, </a:t>
            </a:r>
            <a:r>
              <a:rPr lang="ru-RU" b="1" dirty="0">
                <a:solidFill>
                  <a:srgbClr val="C00000"/>
                </a:solidFill>
                <a:latin typeface="Times New Roman" panose="02020603050405020304" pitchFamily="18" charset="0"/>
                <a:cs typeface="Times New Roman" panose="02020603050405020304" pitchFamily="18" charset="0"/>
              </a:rPr>
              <a:t>режим занятий </a:t>
            </a:r>
            <a:r>
              <a:rPr lang="ru-RU" b="1" dirty="0">
                <a:latin typeface="Times New Roman" panose="02020603050405020304" pitchFamily="18" charset="0"/>
                <a:cs typeface="Times New Roman" panose="02020603050405020304" pitchFamily="18" charset="0"/>
              </a:rPr>
              <a:t>обучающихся, </a:t>
            </a:r>
            <a:r>
              <a:rPr lang="ru-RU" b="1" dirty="0">
                <a:solidFill>
                  <a:srgbClr val="C00000"/>
                </a:solidFill>
                <a:latin typeface="Times New Roman" panose="02020603050405020304" pitchFamily="18" charset="0"/>
                <a:cs typeface="Times New Roman" panose="02020603050405020304" pitchFamily="18" charset="0"/>
              </a:rPr>
              <a:t>формы</a:t>
            </a:r>
            <a:r>
              <a:rPr lang="ru-RU" dirty="0">
                <a:latin typeface="Times New Roman" panose="02020603050405020304" pitchFamily="18" charset="0"/>
                <a:cs typeface="Times New Roman" panose="02020603050405020304" pitchFamily="18" charset="0"/>
              </a:rPr>
              <a:t>, периодичность и порядок текущего контроля успеваемости и промежуточной аттестации обучающихся, порядок и основания перевода, отчисления и восстановления обучающихся, порядок оформления возникновения, приостановления и прекращения отношений между образовательной организацией и обучающимися и (или) родителями (законными представителями) несовершеннолетних обучающихся.</a:t>
            </a:r>
          </a:p>
          <a:p>
            <a:pPr marL="0" indent="0">
              <a:buNone/>
            </a:pPr>
            <a:r>
              <a:rPr lang="ru-RU" dirty="0">
                <a:latin typeface="Times New Roman" panose="02020603050405020304" pitchFamily="18" charset="0"/>
                <a:cs typeface="Times New Roman" panose="02020603050405020304" pitchFamily="18" charset="0"/>
              </a:rPr>
              <a:t>3. При принятии локальных нормативных актов, затрагивающих права обучающихся и работников образовательной организации, </a:t>
            </a:r>
            <a:r>
              <a:rPr lang="ru-RU" b="1" dirty="0">
                <a:latin typeface="Times New Roman" panose="02020603050405020304" pitchFamily="18" charset="0"/>
                <a:cs typeface="Times New Roman" panose="02020603050405020304" pitchFamily="18" charset="0"/>
              </a:rPr>
              <a:t>учитывается мнение советов обучающихся, советов родителей, представительных органов обучающихся, а также в порядке и в случаях, которые предусмотрены трудовым законодательством</a:t>
            </a:r>
            <a:r>
              <a:rPr lang="ru-RU" dirty="0">
                <a:latin typeface="Times New Roman" panose="02020603050405020304" pitchFamily="18" charset="0"/>
                <a:cs typeface="Times New Roman" panose="02020603050405020304" pitchFamily="18" charset="0"/>
              </a:rPr>
              <a:t>, представительных органов работников (при наличии таких представительных органов).</a:t>
            </a:r>
          </a:p>
          <a:p>
            <a:pPr marL="0" indent="0">
              <a:buNone/>
            </a:pPr>
            <a:r>
              <a:rPr lang="ru-RU" dirty="0">
                <a:latin typeface="Times New Roman" panose="02020603050405020304" pitchFamily="18" charset="0"/>
                <a:cs typeface="Times New Roman" panose="02020603050405020304" pitchFamily="18" charset="0"/>
              </a:rPr>
              <a:t>4. Нормы локальных нормативных актов, ухудшающие положение обучающихся или работников образовательной организации по сравнению с установленным законодательством об образовании, трудовым законодательством положением либо принятые с нарушением установленного порядка, не применяются и подлежат отмене образовательной организацией.</a:t>
            </a:r>
          </a:p>
        </p:txBody>
      </p:sp>
    </p:spTree>
    <p:extLst>
      <p:ext uri="{BB962C8B-B14F-4D97-AF65-F5344CB8AC3E}">
        <p14:creationId xmlns:p14="http://schemas.microsoft.com/office/powerpoint/2010/main" val="27597886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7999"/>
          </a:xfrm>
        </p:spPr>
        <p:txBody>
          <a:bodyPr>
            <a:noAutofit/>
          </a:bodyPr>
          <a:lstStyle/>
          <a:p>
            <a:pPr marL="0" indent="0" algn="ctr">
              <a:buNone/>
            </a:pPr>
            <a:r>
              <a:rPr lang="ru-RU" sz="2000" b="1" dirty="0">
                <a:solidFill>
                  <a:srgbClr val="C00000"/>
                </a:solidFill>
                <a:latin typeface="Times New Roman" panose="02020603050405020304" pitchFamily="18" charset="0"/>
                <a:cs typeface="Times New Roman" panose="02020603050405020304" pitchFamily="18" charset="0"/>
              </a:rPr>
              <a:t>Определение перечня локальных нормативных актов по основным вопросам организации и осуществлении образовательной деятельности осуществляется в соответствии с </a:t>
            </a:r>
            <a:r>
              <a:rPr lang="ru-RU" sz="2400" b="1" dirty="0">
                <a:solidFill>
                  <a:srgbClr val="C00000"/>
                </a:solidFill>
                <a:latin typeface="Times New Roman" panose="02020603050405020304" pitchFamily="18" charset="0"/>
                <a:cs typeface="Times New Roman" panose="02020603050405020304" pitchFamily="18" charset="0"/>
              </a:rPr>
              <a:t>письмом Минобрнауки России от </a:t>
            </a:r>
            <a:r>
              <a:rPr lang="ru-RU" sz="2400" b="1" dirty="0" smtClean="0">
                <a:solidFill>
                  <a:srgbClr val="C00000"/>
                </a:solidFill>
                <a:latin typeface="Times New Roman" panose="02020603050405020304" pitchFamily="18" charset="0"/>
                <a:cs typeface="Times New Roman" panose="02020603050405020304" pitchFamily="18" charset="0"/>
              </a:rPr>
              <a:t>01.04.2013г. </a:t>
            </a:r>
            <a:r>
              <a:rPr lang="ru-RU" sz="2400" b="1" dirty="0">
                <a:solidFill>
                  <a:srgbClr val="C00000"/>
                </a:solidFill>
                <a:latin typeface="Times New Roman" panose="02020603050405020304" pitchFamily="18" charset="0"/>
                <a:cs typeface="Times New Roman" panose="02020603050405020304" pitchFamily="18" charset="0"/>
              </a:rPr>
              <a:t>№ ИР-170/17. </a:t>
            </a:r>
            <a:r>
              <a:rPr lang="ru-RU" sz="2400" b="1" dirty="0" smtClean="0">
                <a:solidFill>
                  <a:srgbClr val="C00000"/>
                </a:solidFill>
                <a:latin typeface="Times New Roman" panose="02020603050405020304" pitchFamily="18" charset="0"/>
                <a:cs typeface="Times New Roman" panose="02020603050405020304" pitchFamily="18" charset="0"/>
              </a:rPr>
              <a:t>«О </a:t>
            </a:r>
            <a:r>
              <a:rPr lang="ru-RU" sz="2400" b="1" dirty="0">
                <a:solidFill>
                  <a:srgbClr val="C00000"/>
                </a:solidFill>
                <a:latin typeface="Times New Roman" panose="02020603050405020304" pitchFamily="18" charset="0"/>
                <a:cs typeface="Times New Roman" panose="02020603050405020304" pitchFamily="18" charset="0"/>
              </a:rPr>
              <a:t>Федеральном законе "Об образовании в Российской </a:t>
            </a:r>
            <a:r>
              <a:rPr lang="ru-RU" sz="2400" b="1" dirty="0" smtClean="0">
                <a:solidFill>
                  <a:srgbClr val="C00000"/>
                </a:solidFill>
                <a:latin typeface="Times New Roman" panose="02020603050405020304" pitchFamily="18" charset="0"/>
                <a:cs typeface="Times New Roman" panose="02020603050405020304" pitchFamily="18" charset="0"/>
              </a:rPr>
              <a:t>Федерации»</a:t>
            </a:r>
          </a:p>
          <a:p>
            <a:pPr marL="0" indent="0">
              <a:buNone/>
            </a:pPr>
            <a:r>
              <a:rPr lang="ru-RU" sz="1800" dirty="0" smtClean="0">
                <a:latin typeface="Times New Roman" panose="02020603050405020304" pitchFamily="18" charset="0"/>
                <a:cs typeface="Times New Roman" panose="02020603050405020304" pitchFamily="18" charset="0"/>
              </a:rPr>
              <a:t> 19.34</a:t>
            </a:r>
            <a:r>
              <a:rPr lang="ru-RU" sz="1800" dirty="0">
                <a:latin typeface="Times New Roman" panose="02020603050405020304" pitchFamily="18" charset="0"/>
                <a:cs typeface="Times New Roman" panose="02020603050405020304" pitchFamily="18" charset="0"/>
              </a:rPr>
              <a:t>. принимают локальные нормативные акты по основным вопросам организации и осуществления образовательной деятельности, в том числе регламентирующие:</a:t>
            </a:r>
          </a:p>
          <a:p>
            <a:pPr marL="0" indent="0">
              <a:lnSpc>
                <a:spcPct val="100000"/>
              </a:lnSpc>
              <a:spcBef>
                <a:spcPts val="0"/>
              </a:spcBef>
              <a:buNone/>
            </a:pPr>
            <a:r>
              <a:rPr lang="ru-RU" sz="1800" dirty="0">
                <a:latin typeface="Times New Roman" panose="02020603050405020304" pitchFamily="18" charset="0"/>
                <a:cs typeface="Times New Roman" panose="02020603050405020304" pitchFamily="18" charset="0"/>
              </a:rPr>
              <a:t>1) </a:t>
            </a:r>
            <a:r>
              <a:rPr lang="ru-RU" sz="1800" dirty="0">
                <a:solidFill>
                  <a:srgbClr val="C00000"/>
                </a:solidFill>
                <a:latin typeface="Times New Roman" panose="02020603050405020304" pitchFamily="18" charset="0"/>
                <a:cs typeface="Times New Roman" panose="02020603050405020304" pitchFamily="18" charset="0"/>
              </a:rPr>
              <a:t>правила приема обучающихся</a:t>
            </a:r>
            <a:r>
              <a:rPr lang="ru-RU" sz="1800" dirty="0">
                <a:latin typeface="Times New Roman" panose="02020603050405020304" pitchFamily="18" charset="0"/>
                <a:cs typeface="Times New Roman" panose="02020603050405020304" pitchFamily="18" charset="0"/>
              </a:rPr>
              <a:t>;</a:t>
            </a:r>
          </a:p>
          <a:p>
            <a:pPr marL="0" indent="0">
              <a:lnSpc>
                <a:spcPct val="100000"/>
              </a:lnSpc>
              <a:spcBef>
                <a:spcPts val="0"/>
              </a:spcBef>
              <a:buNone/>
            </a:pPr>
            <a:r>
              <a:rPr lang="ru-RU" sz="1800" dirty="0">
                <a:latin typeface="Times New Roman" panose="02020603050405020304" pitchFamily="18" charset="0"/>
                <a:cs typeface="Times New Roman" panose="02020603050405020304" pitchFamily="18" charset="0"/>
              </a:rPr>
              <a:t>2) </a:t>
            </a:r>
            <a:r>
              <a:rPr lang="ru-RU" sz="1800" dirty="0">
                <a:solidFill>
                  <a:srgbClr val="C00000"/>
                </a:solidFill>
                <a:latin typeface="Times New Roman" panose="02020603050405020304" pitchFamily="18" charset="0"/>
                <a:cs typeface="Times New Roman" panose="02020603050405020304" pitchFamily="18" charset="0"/>
              </a:rPr>
              <a:t>режим занятий обучающихся</a:t>
            </a:r>
            <a:r>
              <a:rPr lang="ru-RU" sz="1800" dirty="0">
                <a:latin typeface="Times New Roman" panose="02020603050405020304" pitchFamily="18" charset="0"/>
                <a:cs typeface="Times New Roman" panose="02020603050405020304" pitchFamily="18" charset="0"/>
              </a:rPr>
              <a:t>;</a:t>
            </a:r>
          </a:p>
          <a:p>
            <a:pPr marL="0" indent="0">
              <a:lnSpc>
                <a:spcPct val="100000"/>
              </a:lnSpc>
              <a:spcBef>
                <a:spcPts val="0"/>
              </a:spcBef>
              <a:buNone/>
            </a:pPr>
            <a:r>
              <a:rPr lang="ru-RU" sz="1800" dirty="0">
                <a:latin typeface="Times New Roman" panose="02020603050405020304" pitchFamily="18" charset="0"/>
                <a:cs typeface="Times New Roman" panose="02020603050405020304" pitchFamily="18" charset="0"/>
              </a:rPr>
              <a:t>3) формы, периодичность и порядок текущего контроля успеваемости и промежуточной аттестации обучающихся;</a:t>
            </a:r>
          </a:p>
          <a:p>
            <a:pPr marL="0" indent="0">
              <a:lnSpc>
                <a:spcPct val="100000"/>
              </a:lnSpc>
              <a:spcBef>
                <a:spcPts val="0"/>
              </a:spcBef>
              <a:buNone/>
            </a:pPr>
            <a:r>
              <a:rPr lang="ru-RU" sz="1800" dirty="0">
                <a:latin typeface="Times New Roman" panose="02020603050405020304" pitchFamily="18" charset="0"/>
                <a:cs typeface="Times New Roman" panose="02020603050405020304" pitchFamily="18" charset="0"/>
              </a:rPr>
              <a:t>4) порядок и основания перевода, отчисления и восстановления обучающихся, порядок оформления возникновения, приостановления и </a:t>
            </a:r>
            <a:r>
              <a:rPr lang="ru-RU" sz="1800" dirty="0">
                <a:solidFill>
                  <a:srgbClr val="C00000"/>
                </a:solidFill>
                <a:latin typeface="Times New Roman" panose="02020603050405020304" pitchFamily="18" charset="0"/>
                <a:cs typeface="Times New Roman" panose="02020603050405020304" pitchFamily="18" charset="0"/>
              </a:rPr>
              <a:t>прекращения отношений между образовательной организацией и обучающимися и (или) родителями (законными представителями) несовершеннолетних обучающихся</a:t>
            </a:r>
            <a:r>
              <a:rPr lang="ru-RU" sz="1800" dirty="0">
                <a:latin typeface="Times New Roman" panose="02020603050405020304" pitchFamily="18" charset="0"/>
                <a:cs typeface="Times New Roman" panose="02020603050405020304" pitchFamily="18" charset="0"/>
              </a:rPr>
              <a:t>;</a:t>
            </a:r>
          </a:p>
          <a:p>
            <a:pPr marL="0" indent="0">
              <a:lnSpc>
                <a:spcPct val="100000"/>
              </a:lnSpc>
              <a:spcBef>
                <a:spcPts val="0"/>
              </a:spcBef>
              <a:buNone/>
            </a:pPr>
            <a:r>
              <a:rPr lang="ru-RU" sz="1800" dirty="0" smtClean="0">
                <a:latin typeface="Times New Roman" panose="02020603050405020304" pitchFamily="18" charset="0"/>
                <a:cs typeface="Times New Roman" panose="02020603050405020304" pitchFamily="18" charset="0"/>
              </a:rPr>
              <a:t>5) размеры государственной академической стипендии студентам, государственной социальной стипендии студентам, государственной стипендии аспирантам, ординаторам, ассистентам-стажерам;</a:t>
            </a:r>
          </a:p>
          <a:p>
            <a:pPr marL="0" indent="0">
              <a:lnSpc>
                <a:spcPct val="100000"/>
              </a:lnSpc>
              <a:spcBef>
                <a:spcPts val="0"/>
              </a:spcBef>
              <a:buNone/>
            </a:pPr>
            <a:r>
              <a:rPr lang="ru-RU" sz="1800" dirty="0" smtClean="0">
                <a:latin typeface="Times New Roman" panose="02020603050405020304" pitchFamily="18" charset="0"/>
                <a:cs typeface="Times New Roman" panose="02020603050405020304" pitchFamily="18" charset="0"/>
              </a:rPr>
              <a:t>6</a:t>
            </a:r>
            <a:r>
              <a:rPr lang="ru-RU" sz="1800" dirty="0">
                <a:latin typeface="Times New Roman" panose="02020603050405020304" pitchFamily="18" charset="0"/>
                <a:cs typeface="Times New Roman" panose="02020603050405020304" pitchFamily="18" charset="0"/>
              </a:rPr>
              <a:t>) размер платы за пользование жилым помещением и коммунальные услуги в общежитии для обучающихся, а также порядок предоставления обучающимся по основным образовательным программам среднего профессионального и высшего образования по очной форме обучения жилого помещения в общежитии;</a:t>
            </a:r>
          </a:p>
          <a:p>
            <a:pPr marL="0" indent="0">
              <a:lnSpc>
                <a:spcPct val="100000"/>
              </a:lnSpc>
              <a:spcBef>
                <a:spcPts val="0"/>
              </a:spcBef>
              <a:buNone/>
            </a:pPr>
            <a:r>
              <a:rPr lang="ru-RU" sz="1800" dirty="0">
                <a:latin typeface="Times New Roman" panose="02020603050405020304" pitchFamily="18" charset="0"/>
                <a:cs typeface="Times New Roman" panose="02020603050405020304" pitchFamily="18" charset="0"/>
              </a:rPr>
              <a:t>7) порядок и случаи снижения размера платы за пользование жилым помещением и коммунальные услуги в общежитии для обучающихся или невзимания ее с отдельных категорий обучающихся;</a:t>
            </a:r>
          </a:p>
          <a:p>
            <a:pPr marL="0" indent="0">
              <a:lnSpc>
                <a:spcPct val="100000"/>
              </a:lnSpc>
              <a:spcBef>
                <a:spcPts val="0"/>
              </a:spcBef>
              <a:buNone/>
            </a:pPr>
            <a:r>
              <a:rPr lang="ru-RU" sz="1800" dirty="0">
                <a:latin typeface="Times New Roman" panose="02020603050405020304" pitchFamily="18" charset="0"/>
                <a:cs typeface="Times New Roman" panose="02020603050405020304" pitchFamily="18" charset="0"/>
              </a:rPr>
              <a:t>8) порядок создания, организации работы, принятия решений комиссией по урегулированию споров между участниками образовательных отношений и их исполнения;</a:t>
            </a:r>
          </a:p>
          <a:p>
            <a:pPr marL="0" indent="0">
              <a:lnSpc>
                <a:spcPct val="100000"/>
              </a:lnSpc>
              <a:spcBef>
                <a:spcPts val="0"/>
              </a:spcBef>
              <a:buNone/>
            </a:pPr>
            <a:r>
              <a:rPr lang="ru-RU" sz="1800" dirty="0">
                <a:latin typeface="Times New Roman" panose="02020603050405020304" pitchFamily="18" charset="0"/>
                <a:cs typeface="Times New Roman" panose="02020603050405020304" pitchFamily="18" charset="0"/>
              </a:rPr>
              <a:t>9) основания и порядок снижения стоимости платных образовательных услуг;</a:t>
            </a:r>
          </a:p>
          <a:p>
            <a:pPr marL="0" indent="0">
              <a:lnSpc>
                <a:spcPct val="100000"/>
              </a:lnSpc>
              <a:spcBef>
                <a:spcPts val="0"/>
              </a:spcBef>
              <a:buNone/>
            </a:pPr>
            <a:r>
              <a:rPr lang="ru-RU" sz="1800" dirty="0">
                <a:latin typeface="Times New Roman" panose="02020603050405020304" pitchFamily="18" charset="0"/>
                <a:cs typeface="Times New Roman" panose="02020603050405020304" pitchFamily="18" charset="0"/>
              </a:rPr>
              <a:t>10) порядок и формы проведения итоговой аттестации</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41528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8307" y="350730"/>
            <a:ext cx="11599102" cy="6507270"/>
          </a:xfrm>
        </p:spPr>
        <p:txBody>
          <a:bodyPr>
            <a:normAutofit/>
          </a:bodyPr>
          <a:lstStyle/>
          <a:p>
            <a:pPr marL="0" indent="0">
              <a:buNone/>
            </a:pPr>
            <a:r>
              <a:rPr lang="ru-RU" sz="1800" dirty="0">
                <a:latin typeface="Times New Roman" panose="02020603050405020304" pitchFamily="18" charset="0"/>
                <a:cs typeface="Times New Roman" panose="02020603050405020304" pitchFamily="18" charset="0"/>
              </a:rPr>
              <a:t>11) порядок оформления документов об образовании и (или) квалификации на иностранном языке;</a:t>
            </a:r>
          </a:p>
          <a:p>
            <a:pPr marL="0" indent="0">
              <a:buNone/>
            </a:pPr>
            <a:r>
              <a:rPr lang="ru-RU" sz="1800" dirty="0">
                <a:latin typeface="Times New Roman" panose="02020603050405020304" pitchFamily="18" charset="0"/>
                <a:cs typeface="Times New Roman" panose="02020603050405020304" pitchFamily="18" charset="0"/>
              </a:rPr>
              <a:t>12) образцы документов об образовании и (или) квалификации, выдаваемых лицам, прошедшим итоговую аттестацию;</a:t>
            </a:r>
          </a:p>
          <a:p>
            <a:pPr marL="0" indent="0">
              <a:buNone/>
            </a:pPr>
            <a:r>
              <a:rPr lang="ru-RU" sz="1800" dirty="0">
                <a:latin typeface="Times New Roman" panose="02020603050405020304" pitchFamily="18" charset="0"/>
                <a:cs typeface="Times New Roman" panose="02020603050405020304" pitchFamily="18" charset="0"/>
              </a:rPr>
              <a:t>13) образец справки об обучении или о периоде обучения;</a:t>
            </a:r>
          </a:p>
          <a:p>
            <a:pPr marL="0" indent="0">
              <a:buNone/>
            </a:pPr>
            <a:r>
              <a:rPr lang="ru-RU" sz="1800" dirty="0">
                <a:latin typeface="Times New Roman" panose="02020603050405020304" pitchFamily="18" charset="0"/>
                <a:cs typeface="Times New Roman" panose="02020603050405020304" pitchFamily="18" charset="0"/>
              </a:rPr>
              <a:t>14) образец и порядок выдачи документов об обучении по образовательным программам, по которым не предусмотрено проведение итоговой аттестации;</a:t>
            </a:r>
          </a:p>
          <a:p>
            <a:pPr marL="0" indent="0">
              <a:buNone/>
            </a:pPr>
            <a:r>
              <a:rPr lang="ru-RU" sz="1800" dirty="0">
                <a:latin typeface="Times New Roman" panose="02020603050405020304" pitchFamily="18" charset="0"/>
                <a:cs typeface="Times New Roman" panose="02020603050405020304" pitchFamily="18" charset="0"/>
              </a:rPr>
              <a:t>15) минимальное количество баллов единого государственного экзамена по общеобразовательным предметам, соответствующим специальности или направлению подготовки, по которым проводится прием на обучение, в том числе целевой прием, если минимальное количество баллов единого государственного экзамена не установлено учредителем такой образовательной организации;</a:t>
            </a:r>
          </a:p>
          <a:p>
            <a:pPr marL="0" indent="0">
              <a:buNone/>
            </a:pPr>
            <a:r>
              <a:rPr lang="ru-RU" sz="1800" dirty="0">
                <a:latin typeface="Times New Roman" panose="02020603050405020304" pitchFamily="18" charset="0"/>
                <a:cs typeface="Times New Roman" panose="02020603050405020304" pitchFamily="18" charset="0"/>
              </a:rPr>
              <a:t>16) форму и перечень вступительных испытаний при приеме на обучение по программам </a:t>
            </a:r>
            <a:r>
              <a:rPr lang="ru-RU" sz="1800" dirty="0" err="1">
                <a:latin typeface="Times New Roman" panose="02020603050405020304" pitchFamily="18" charset="0"/>
                <a:cs typeface="Times New Roman" panose="02020603050405020304" pitchFamily="18" charset="0"/>
              </a:rPr>
              <a:t>бакалавриата</a:t>
            </a:r>
            <a:r>
              <a:rPr lang="ru-RU" sz="1800" dirty="0">
                <a:latin typeface="Times New Roman" panose="02020603050405020304" pitchFamily="18" charset="0"/>
                <a:cs typeface="Times New Roman" panose="02020603050405020304" pitchFamily="18" charset="0"/>
              </a:rPr>
              <a:t> и программам специалитета лиц, имеющих среднее профессиональное или высшее образование;</a:t>
            </a:r>
          </a:p>
          <a:p>
            <a:pPr marL="0" indent="0">
              <a:buNone/>
            </a:pPr>
            <a:r>
              <a:rPr lang="ru-RU" sz="1800" dirty="0">
                <a:latin typeface="Times New Roman" panose="02020603050405020304" pitchFamily="18" charset="0"/>
                <a:cs typeface="Times New Roman" panose="02020603050405020304" pitchFamily="18" charset="0"/>
              </a:rPr>
              <a:t>17) соответствие профиля всероссийской олимпиады школьников или международной олимпиады специальностям и (или) направлениям подготовки при приеме на обучение без вступительных испытаний победителей и призеров заключительного этапа всероссийской олимпиады школьников, членов сборных команд Российской Федерации, участвовавших в международных олимпиадах по общеобразовательным предметам;</a:t>
            </a:r>
          </a:p>
          <a:p>
            <a:pPr marL="0" indent="0">
              <a:buNone/>
            </a:pPr>
            <a:r>
              <a:rPr lang="ru-RU" sz="1800" dirty="0">
                <a:latin typeface="Times New Roman" panose="02020603050405020304" pitchFamily="18" charset="0"/>
                <a:cs typeface="Times New Roman" panose="02020603050405020304" pitchFamily="18" charset="0"/>
              </a:rPr>
              <a:t>18) соответствие профиля олимпиады школьников специальностям и (или) направлениям подготовки при приеме на обучение без вступительных испытаний победителей и призеров олимпиады школьников;</a:t>
            </a:r>
          </a:p>
          <a:p>
            <a:pPr marL="0" indent="0">
              <a:buNone/>
            </a:pPr>
            <a:r>
              <a:rPr lang="ru-RU" sz="1800" dirty="0">
                <a:latin typeface="Times New Roman" panose="02020603050405020304" pitchFamily="18" charset="0"/>
                <a:cs typeface="Times New Roman" panose="02020603050405020304" pitchFamily="18" charset="0"/>
              </a:rPr>
              <a:t>19) порядок пользования учебниками и учебными пособиями обучающимися, осваивающими учебные предметы, курсы, дисциплины (модули) за пределами федеральных государственных образовательных стандартов, образовательных стандартов и (или) получающими платные образовательные услуги;</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123009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5989" y="438410"/>
            <a:ext cx="11273426" cy="6419589"/>
          </a:xfrm>
        </p:spPr>
        <p:txBody>
          <a:bodyPr>
            <a:normAutofit fontScale="92500" lnSpcReduction="10000"/>
          </a:bodyPr>
          <a:lstStyle/>
          <a:p>
            <a:pPr marL="0" indent="0">
              <a:buNone/>
            </a:pPr>
            <a:r>
              <a:rPr lang="ru-RU" sz="1900" dirty="0">
                <a:latin typeface="Times New Roman" panose="02020603050405020304" pitchFamily="18" charset="0"/>
                <a:cs typeface="Times New Roman" panose="02020603050405020304" pitchFamily="18" charset="0"/>
              </a:rPr>
              <a:t>20) </a:t>
            </a:r>
            <a:r>
              <a:rPr lang="ru-RU" sz="1900" dirty="0">
                <a:solidFill>
                  <a:srgbClr val="C00000"/>
                </a:solidFill>
                <a:latin typeface="Times New Roman" panose="02020603050405020304" pitchFamily="18" charset="0"/>
                <a:cs typeface="Times New Roman" panose="02020603050405020304" pitchFamily="18" charset="0"/>
              </a:rPr>
              <a:t>обучение по индивидуальному учебному плану</a:t>
            </a:r>
            <a:r>
              <a:rPr lang="ru-RU" sz="1900" dirty="0">
                <a:latin typeface="Times New Roman" panose="02020603050405020304" pitchFamily="18" charset="0"/>
                <a:cs typeface="Times New Roman" panose="02020603050405020304" pitchFamily="18" charset="0"/>
              </a:rPr>
              <a:t>, в том числе ускоренное обучение, в пределах осваиваемой образовательной программы;</a:t>
            </a:r>
          </a:p>
          <a:p>
            <a:pPr marL="0" indent="0">
              <a:buNone/>
            </a:pPr>
            <a:r>
              <a:rPr lang="ru-RU" sz="1900" dirty="0">
                <a:latin typeface="Times New Roman" panose="02020603050405020304" pitchFamily="18" charset="0"/>
                <a:cs typeface="Times New Roman" panose="02020603050405020304" pitchFamily="18" charset="0"/>
              </a:rPr>
              <a:t>21) участие обучающихся в формировании содержания своего профессионального образования при условии соблюдения федеральных государственных образовательных стандартов среднего профессионального и высшего образования, образовательных стандартов;</a:t>
            </a:r>
          </a:p>
          <a:p>
            <a:pPr marL="0" indent="0">
              <a:buNone/>
            </a:pPr>
            <a:r>
              <a:rPr lang="ru-RU" sz="1900" dirty="0">
                <a:latin typeface="Times New Roman" panose="02020603050405020304" pitchFamily="18" charset="0"/>
                <a:cs typeface="Times New Roman" panose="02020603050405020304" pitchFamily="18" charset="0"/>
              </a:rPr>
              <a:t>22) освоение наряду с учебными предметами, курсами, дисциплинами (модулями) по осваиваемой образовательной программе любых других учебных предметов, курсов, дисциплин (модулей), преподаваемых в организации, осуществляющей образовательную деятельность;</a:t>
            </a:r>
          </a:p>
          <a:p>
            <a:pPr marL="0" indent="0">
              <a:buNone/>
            </a:pPr>
            <a:r>
              <a:rPr lang="ru-RU" sz="1900" dirty="0">
                <a:latin typeface="Times New Roman" panose="02020603050405020304" pitchFamily="18" charset="0"/>
                <a:cs typeface="Times New Roman" panose="02020603050405020304" pitchFamily="18" charset="0"/>
              </a:rPr>
              <a:t>23) зачет организацией, осуществляющей образовательную деятельность, результатов освоения обучающимися учебных предметов, курсов, дисциплин (модулей), практики, дополнительных образовательных программ в других организациях, осуществляющих образовательную деятельность;</a:t>
            </a:r>
          </a:p>
          <a:p>
            <a:pPr marL="0" indent="0">
              <a:buNone/>
            </a:pPr>
            <a:r>
              <a:rPr lang="ru-RU" sz="1900" dirty="0">
                <a:latin typeface="Times New Roman" panose="02020603050405020304" pitchFamily="18" charset="0"/>
                <a:cs typeface="Times New Roman" panose="02020603050405020304" pitchFamily="18" charset="0"/>
              </a:rPr>
              <a:t>24) пользование лечебно-оздоровительной инфраструктурой, объектами культуры и объектами спорта образовательной организации;</a:t>
            </a:r>
          </a:p>
          <a:p>
            <a:pPr marL="0" indent="0">
              <a:buNone/>
            </a:pPr>
            <a:r>
              <a:rPr lang="ru-RU" sz="1900" dirty="0">
                <a:latin typeface="Times New Roman" panose="02020603050405020304" pitchFamily="18" charset="0"/>
                <a:cs typeface="Times New Roman" panose="02020603050405020304" pitchFamily="18" charset="0"/>
              </a:rPr>
              <a:t>25) доступ педагогических работников к информационно-телекоммуникационным сетям и базам данных, учебным и методическим материалам, музейным фондам, материально-техническим средствам обеспечения образовательной деятельности, необходимым для качественного осуществления педагогической, научной или исследовательской деятельности в организациях, осуществляющих образовательную деятельность;</a:t>
            </a:r>
          </a:p>
          <a:p>
            <a:pPr marL="0" indent="0">
              <a:buNone/>
            </a:pPr>
            <a:r>
              <a:rPr lang="ru-RU" sz="1900" dirty="0">
                <a:latin typeface="Times New Roman" panose="02020603050405020304" pitchFamily="18" charset="0"/>
                <a:cs typeface="Times New Roman" panose="02020603050405020304" pitchFamily="18" charset="0"/>
              </a:rPr>
              <a:t>26) пользование педагогическими работниками образовательными, методическими и научными услугами организации, осуществляющей образовательную деятельность;</a:t>
            </a:r>
          </a:p>
          <a:p>
            <a:pPr marL="0" indent="0">
              <a:buNone/>
            </a:pPr>
            <a:r>
              <a:rPr lang="ru-RU" sz="1900" dirty="0">
                <a:latin typeface="Times New Roman" panose="02020603050405020304" pitchFamily="18" charset="0"/>
                <a:cs typeface="Times New Roman" panose="02020603050405020304" pitchFamily="18" charset="0"/>
              </a:rPr>
              <a:t>27) перечень факультативных (необязательных для данного уровня образования, профессии, специальности или направления подготовки) и элективных (избираемых в обязательном порядке) учебных предметов, курсов, дисциплин (модулей);</a:t>
            </a:r>
          </a:p>
          <a:p>
            <a:pPr marL="0" indent="0">
              <a:buNone/>
            </a:pPr>
            <a:r>
              <a:rPr lang="ru-RU" sz="1900" dirty="0">
                <a:latin typeface="Times New Roman" panose="02020603050405020304" pitchFamily="18" charset="0"/>
                <a:cs typeface="Times New Roman" panose="02020603050405020304" pitchFamily="18" charset="0"/>
              </a:rPr>
              <a:t>28) размеры и порядок выплаты материальной поддержки обучающимся;</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2247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8490" y="1610436"/>
            <a:ext cx="11137710" cy="4858603"/>
          </a:xfrm>
        </p:spPr>
        <p:txBody>
          <a:bodyPr/>
          <a:lstStyle/>
          <a:p>
            <a:pPr marL="0" indent="0" algn="ctr">
              <a:buNone/>
            </a:pPr>
            <a:r>
              <a:rPr lang="ru-RU" sz="2400" b="1" dirty="0">
                <a:latin typeface="Times New Roman" panose="02020603050405020304" pitchFamily="18" charset="0"/>
                <a:cs typeface="Times New Roman" panose="02020603050405020304" pitchFamily="18" charset="0"/>
              </a:rPr>
              <a:t>Статья 48. Обязанности и ответственность педагогических </a:t>
            </a:r>
            <a:r>
              <a:rPr lang="ru-RU" sz="2400" b="1" dirty="0" smtClean="0">
                <a:latin typeface="Times New Roman" panose="02020603050405020304" pitchFamily="18" charset="0"/>
                <a:cs typeface="Times New Roman" panose="02020603050405020304" pitchFamily="18" charset="0"/>
              </a:rPr>
              <a:t>работников</a:t>
            </a:r>
            <a:endParaRPr lang="ru-RU" sz="2400" b="1" dirty="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   1</a:t>
            </a:r>
            <a:r>
              <a:rPr lang="ru-RU" dirty="0">
                <a:latin typeface="Times New Roman" panose="02020603050405020304" pitchFamily="18" charset="0"/>
                <a:cs typeface="Times New Roman" panose="02020603050405020304" pitchFamily="18" charset="0"/>
              </a:rPr>
              <a:t>. Педагогические работники обязаны:</a:t>
            </a:r>
          </a:p>
          <a:p>
            <a:pPr marL="0" indent="0">
              <a:buNone/>
            </a:pPr>
            <a:r>
              <a:rPr lang="ru-RU" dirty="0" smtClean="0">
                <a:latin typeface="Times New Roman" panose="02020603050405020304" pitchFamily="18" charset="0"/>
                <a:cs typeface="Times New Roman" panose="02020603050405020304" pitchFamily="18" charset="0"/>
              </a:rPr>
              <a:t> 6</a:t>
            </a:r>
            <a:r>
              <a:rPr lang="ru-RU" dirty="0">
                <a:latin typeface="Times New Roman" panose="02020603050405020304" pitchFamily="18" charset="0"/>
                <a:cs typeface="Times New Roman" panose="02020603050405020304" pitchFamily="18" charset="0"/>
              </a:rPr>
              <a:t>) учитывать особенности психофизического развития обучающихся и состояние их здоровья, соблюдать специальные условия, необходимые для получения образования лицами с ограниченными возможностями здоровья</a:t>
            </a:r>
            <a:r>
              <a:rPr lang="ru-RU" b="1" dirty="0">
                <a:latin typeface="Times New Roman" panose="02020603050405020304" pitchFamily="18" charset="0"/>
                <a:cs typeface="Times New Roman" panose="02020603050405020304" pitchFamily="18" charset="0"/>
              </a:rPr>
              <a:t>, взаимодействовать </a:t>
            </a:r>
            <a:r>
              <a:rPr lang="ru-RU" b="1" u="sng" dirty="0">
                <a:latin typeface="Times New Roman" panose="02020603050405020304" pitchFamily="18" charset="0"/>
                <a:cs typeface="Times New Roman" panose="02020603050405020304" pitchFamily="18" charset="0"/>
              </a:rPr>
              <a:t>при </a:t>
            </a:r>
            <a:r>
              <a:rPr lang="ru-RU" b="1" u="sng" dirty="0" smtClean="0">
                <a:latin typeface="Times New Roman" panose="02020603050405020304" pitchFamily="18" charset="0"/>
                <a:cs typeface="Times New Roman" panose="02020603050405020304" pitchFamily="18" charset="0"/>
              </a:rPr>
              <a:t>необходимости </a:t>
            </a:r>
            <a:r>
              <a:rPr lang="ru-RU" b="1" dirty="0">
                <a:latin typeface="Times New Roman" panose="02020603050405020304" pitchFamily="18" charset="0"/>
                <a:cs typeface="Times New Roman" panose="02020603050405020304" pitchFamily="18" charset="0"/>
              </a:rPr>
              <a:t>с медицинскими </a:t>
            </a:r>
            <a:r>
              <a:rPr lang="ru-RU" b="1" dirty="0" smtClean="0">
                <a:latin typeface="Times New Roman" panose="02020603050405020304" pitchFamily="18" charset="0"/>
                <a:cs typeface="Times New Roman" panose="02020603050405020304" pitchFamily="18" charset="0"/>
              </a:rPr>
              <a:t>организациями</a:t>
            </a:r>
            <a:r>
              <a:rPr lang="ru-RU" dirty="0" smtClean="0">
                <a:latin typeface="Times New Roman" panose="02020603050405020304" pitchFamily="18" charset="0"/>
                <a:cs typeface="Times New Roman" panose="02020603050405020304" pitchFamily="18" charset="0"/>
              </a:rPr>
              <a:t>.</a:t>
            </a:r>
          </a:p>
          <a:p>
            <a:pPr marL="0" indent="0" algn="ctr">
              <a:buNone/>
            </a:pPr>
            <a:r>
              <a:rPr lang="ru-RU" sz="2400" b="1" dirty="0">
                <a:latin typeface="Times New Roman" panose="02020603050405020304" pitchFamily="18" charset="0"/>
                <a:cs typeface="Times New Roman" panose="02020603050405020304" pitchFamily="18" charset="0"/>
              </a:rPr>
              <a:t>Статья 54. Договор об </a:t>
            </a:r>
            <a:r>
              <a:rPr lang="ru-RU" sz="2400" b="1" dirty="0" smtClean="0">
                <a:latin typeface="Times New Roman" panose="02020603050405020304" pitchFamily="18" charset="0"/>
                <a:cs typeface="Times New Roman" panose="02020603050405020304" pitchFamily="18" charset="0"/>
              </a:rPr>
              <a:t>образовании</a:t>
            </a:r>
          </a:p>
          <a:p>
            <a:pPr marL="0" indent="0">
              <a:buNone/>
            </a:pPr>
            <a:r>
              <a:rPr lang="ru-RU" dirty="0" smtClean="0">
                <a:latin typeface="Times New Roman" panose="02020603050405020304" pitchFamily="18" charset="0"/>
                <a:cs typeface="Times New Roman" panose="02020603050405020304" pitchFamily="18" charset="0"/>
              </a:rPr>
              <a:t>   2</a:t>
            </a:r>
            <a:r>
              <a:rPr lang="ru-RU" dirty="0">
                <a:latin typeface="Times New Roman" panose="02020603050405020304" pitchFamily="18" charset="0"/>
                <a:cs typeface="Times New Roman" panose="02020603050405020304" pitchFamily="18" charset="0"/>
              </a:rPr>
              <a:t>. В договоре об образовании должны быть указаны </a:t>
            </a:r>
            <a:r>
              <a:rPr lang="ru-RU" b="1" dirty="0">
                <a:latin typeface="Times New Roman" panose="02020603050405020304" pitchFamily="18" charset="0"/>
                <a:cs typeface="Times New Roman" panose="02020603050405020304" pitchFamily="18" charset="0"/>
              </a:rPr>
              <a:t>основные характеристики образовани</a:t>
            </a:r>
            <a:r>
              <a:rPr lang="ru-RU" dirty="0">
                <a:latin typeface="Times New Roman" panose="02020603050405020304" pitchFamily="18" charset="0"/>
                <a:cs typeface="Times New Roman" panose="02020603050405020304" pitchFamily="18" charset="0"/>
              </a:rPr>
              <a:t>я, в том числе </a:t>
            </a:r>
            <a:r>
              <a:rPr lang="ru-RU" b="1" dirty="0">
                <a:latin typeface="Times New Roman" panose="02020603050405020304" pitchFamily="18" charset="0"/>
                <a:cs typeface="Times New Roman" panose="02020603050405020304" pitchFamily="18" charset="0"/>
              </a:rPr>
              <a:t>вид, уровень и (или) направленность </a:t>
            </a:r>
            <a:r>
              <a:rPr lang="ru-RU" dirty="0">
                <a:latin typeface="Times New Roman" panose="02020603050405020304" pitchFamily="18" charset="0"/>
                <a:cs typeface="Times New Roman" panose="02020603050405020304" pitchFamily="18" charset="0"/>
              </a:rPr>
              <a:t>образовательной программы (часть образовательной программы определенных уровня, вида и (или) направленности), </a:t>
            </a:r>
            <a:r>
              <a:rPr lang="ru-RU" b="1" dirty="0">
                <a:latin typeface="Times New Roman" panose="02020603050405020304" pitchFamily="18" charset="0"/>
                <a:cs typeface="Times New Roman" panose="02020603050405020304" pitchFamily="18" charset="0"/>
              </a:rPr>
              <a:t>форма обучения, срок освоения </a:t>
            </a:r>
            <a:r>
              <a:rPr lang="ru-RU" dirty="0">
                <a:latin typeface="Times New Roman" panose="02020603050405020304" pitchFamily="18" charset="0"/>
                <a:cs typeface="Times New Roman" panose="02020603050405020304" pitchFamily="18" charset="0"/>
              </a:rPr>
              <a:t>образовательной программы (продолжительность обучения).</a:t>
            </a:r>
          </a:p>
        </p:txBody>
      </p:sp>
    </p:spTree>
    <p:extLst>
      <p:ext uri="{BB962C8B-B14F-4D97-AF65-F5344CB8AC3E}">
        <p14:creationId xmlns:p14="http://schemas.microsoft.com/office/powerpoint/2010/main" val="3331732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0376" y="1624084"/>
            <a:ext cx="11055824" cy="4594601"/>
          </a:xfrm>
        </p:spPr>
        <p:txBody>
          <a:bodyPr/>
          <a:lstStyle/>
          <a:p>
            <a:pPr marL="0" indent="0" algn="ctr">
              <a:buNone/>
            </a:pPr>
            <a:r>
              <a:rPr lang="ru-RU" sz="2400" b="1" dirty="0">
                <a:latin typeface="Times New Roman" panose="02020603050405020304" pitchFamily="18" charset="0"/>
                <a:cs typeface="Times New Roman" panose="02020603050405020304" pitchFamily="18" charset="0"/>
              </a:rPr>
              <a:t>Статья 55. Общие требования к приему на обучение в организацию, осуществляющую образовательную </a:t>
            </a:r>
            <a:r>
              <a:rPr lang="ru-RU" sz="2400" b="1" dirty="0" smtClean="0">
                <a:latin typeface="Times New Roman" panose="02020603050405020304" pitchFamily="18" charset="0"/>
                <a:cs typeface="Times New Roman" panose="02020603050405020304" pitchFamily="18" charset="0"/>
              </a:rPr>
              <a:t>деятельность</a:t>
            </a:r>
          </a:p>
          <a:p>
            <a:pPr marL="0" indent="0">
              <a:buNone/>
            </a:pPr>
            <a:r>
              <a:rPr lang="ru-RU" dirty="0" smtClean="0">
                <a:latin typeface="Times New Roman" panose="02020603050405020304" pitchFamily="18" charset="0"/>
                <a:cs typeface="Times New Roman" panose="02020603050405020304" pitchFamily="18" charset="0"/>
              </a:rPr>
              <a:t>   3</a:t>
            </a:r>
            <a:r>
              <a:rPr lang="ru-RU" dirty="0">
                <a:latin typeface="Times New Roman" panose="02020603050405020304" pitchFamily="18" charset="0"/>
                <a:cs typeface="Times New Roman" panose="02020603050405020304" pitchFamily="18" charset="0"/>
              </a:rPr>
              <a:t>. Прием на обучение по основным общеобразовательным программам и образовательным программам среднего профессионального образования за счет бюджетных ассигнований федерального бюджета, бюджетов субъектов Российской Федерации и местных бюджетов проводится на общедоступной основе, если иное не предусмотрено настоящим Федеральным законом. </a:t>
            </a:r>
            <a:r>
              <a:rPr lang="ru-RU" b="1" dirty="0">
                <a:solidFill>
                  <a:srgbClr val="C00000"/>
                </a:solidFill>
                <a:latin typeface="Times New Roman" panose="02020603050405020304" pitchFamily="18" charset="0"/>
                <a:cs typeface="Times New Roman" panose="02020603050405020304" pitchFamily="18" charset="0"/>
              </a:rPr>
              <a:t>Дети с ограниченными возможностями здоровья принимаются на обучение по адаптированной основной общеобразовательной программе только с согласия родителей (законных представителей) и на основании рекомендаций психолого-медико-педагогической комиссии.</a:t>
            </a:r>
          </a:p>
        </p:txBody>
      </p:sp>
    </p:spTree>
    <p:extLst>
      <p:ext uri="{BB962C8B-B14F-4D97-AF65-F5344CB8AC3E}">
        <p14:creationId xmlns:p14="http://schemas.microsoft.com/office/powerpoint/2010/main" val="40255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443552"/>
            <a:ext cx="12192001" cy="6414448"/>
          </a:xfrm>
        </p:spPr>
        <p:txBody>
          <a:bodyPr>
            <a:normAutofit fontScale="92500" lnSpcReduction="10000"/>
          </a:bodyPr>
          <a:lstStyle/>
          <a:p>
            <a:pPr marL="0" indent="0" algn="ctr">
              <a:buNone/>
            </a:pPr>
            <a:r>
              <a:rPr lang="ru-RU" sz="3400" b="1" dirty="0" smtClean="0">
                <a:latin typeface="Times New Roman" panose="02020603050405020304" pitchFamily="18" charset="0"/>
                <a:cs typeface="Times New Roman" panose="02020603050405020304" pitchFamily="18" charset="0"/>
              </a:rPr>
              <a:t>Статья </a:t>
            </a:r>
            <a:r>
              <a:rPr lang="ru-RU" sz="3400" b="1" dirty="0">
                <a:latin typeface="Times New Roman" panose="02020603050405020304" pitchFamily="18" charset="0"/>
                <a:cs typeface="Times New Roman" panose="02020603050405020304" pitchFamily="18" charset="0"/>
              </a:rPr>
              <a:t>79. Организация получения образования обучающимися с ограниченными возможностями здоровья</a:t>
            </a:r>
          </a:p>
          <a:p>
            <a:pPr marL="0" indent="0">
              <a:buNone/>
            </a:pPr>
            <a:r>
              <a:rPr lang="ru-RU" sz="2400" dirty="0" smtClean="0">
                <a:latin typeface="Times New Roman" panose="02020603050405020304" pitchFamily="18" charset="0"/>
                <a:cs typeface="Times New Roman" panose="02020603050405020304" pitchFamily="18" charset="0"/>
              </a:rPr>
              <a:t>1</a:t>
            </a:r>
            <a:r>
              <a:rPr lang="ru-RU" sz="2400" dirty="0">
                <a:latin typeface="Times New Roman" panose="02020603050405020304" pitchFamily="18" charset="0"/>
                <a:cs typeface="Times New Roman" panose="02020603050405020304" pitchFamily="18" charset="0"/>
              </a:rPr>
              <a:t>. Содержание образования и условия организации обучения и воспитания обучающихся с ограниченными возможностями здоровья определяются </a:t>
            </a:r>
            <a:r>
              <a:rPr lang="ru-RU" sz="2400" dirty="0">
                <a:solidFill>
                  <a:srgbClr val="C00000"/>
                </a:solidFill>
                <a:latin typeface="Times New Roman" panose="02020603050405020304" pitchFamily="18" charset="0"/>
                <a:cs typeface="Times New Roman" panose="02020603050405020304" pitchFamily="18" charset="0"/>
              </a:rPr>
              <a:t>адаптированной образовательной программой</a:t>
            </a:r>
            <a:r>
              <a:rPr lang="ru-RU" sz="2400" dirty="0">
                <a:latin typeface="Times New Roman" panose="02020603050405020304" pitchFamily="18" charset="0"/>
                <a:cs typeface="Times New Roman" panose="02020603050405020304" pitchFamily="18" charset="0"/>
              </a:rPr>
              <a:t>, а для инвалидов также в соответствии с </a:t>
            </a:r>
            <a:r>
              <a:rPr lang="ru-RU" sz="2400" dirty="0">
                <a:solidFill>
                  <a:srgbClr val="C00000"/>
                </a:solidFill>
                <a:latin typeface="Times New Roman" panose="02020603050405020304" pitchFamily="18" charset="0"/>
                <a:cs typeface="Times New Roman" panose="02020603050405020304" pitchFamily="18" charset="0"/>
              </a:rPr>
              <a:t>индивидуальной программой реабилитации </a:t>
            </a:r>
            <a:r>
              <a:rPr lang="ru-RU" sz="2400" dirty="0" smtClean="0">
                <a:solidFill>
                  <a:srgbClr val="C00000"/>
                </a:solidFill>
                <a:latin typeface="Times New Roman" panose="02020603050405020304" pitchFamily="18" charset="0"/>
                <a:cs typeface="Times New Roman" panose="02020603050405020304" pitchFamily="18" charset="0"/>
              </a:rPr>
              <a:t>инвалида</a:t>
            </a:r>
            <a:r>
              <a:rPr lang="ru-RU" sz="2400" dirty="0">
                <a:solidFill>
                  <a:srgbClr val="C00000"/>
                </a:solidFill>
                <a:latin typeface="Times New Roman" panose="02020603050405020304" pitchFamily="18" charset="0"/>
                <a:cs typeface="Times New Roman" panose="02020603050405020304" pitchFamily="18" charset="0"/>
              </a:rPr>
              <a:t>.</a:t>
            </a:r>
          </a:p>
          <a:p>
            <a:pPr marL="0" indent="0">
              <a:buNone/>
            </a:pPr>
            <a:r>
              <a:rPr lang="ru-RU" sz="2400" dirty="0">
                <a:latin typeface="Times New Roman" panose="02020603050405020304" pitchFamily="18" charset="0"/>
                <a:cs typeface="Times New Roman" panose="02020603050405020304" pitchFamily="18" charset="0"/>
              </a:rPr>
              <a:t>2. Общее образование обучающихся с ограниченными возможностями здоровья осуществляется в организациях, осуществляющих образовательную деятельность по адаптированным основным общеобразовательным программам. В таких организациях </a:t>
            </a:r>
            <a:r>
              <a:rPr lang="ru-RU" sz="2400" dirty="0">
                <a:solidFill>
                  <a:srgbClr val="C00000"/>
                </a:solidFill>
                <a:latin typeface="Times New Roman" panose="02020603050405020304" pitchFamily="18" charset="0"/>
                <a:cs typeface="Times New Roman" panose="02020603050405020304" pitchFamily="18" charset="0"/>
              </a:rPr>
              <a:t>создаются специальные условия</a:t>
            </a:r>
            <a:r>
              <a:rPr lang="ru-RU" sz="2400" dirty="0">
                <a:solidFill>
                  <a:srgbClr val="FF0000"/>
                </a:solidFill>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для получения образования указанными обучающимися.</a:t>
            </a:r>
          </a:p>
          <a:p>
            <a:pPr marL="0" indent="0">
              <a:buNone/>
            </a:pPr>
            <a:r>
              <a:rPr lang="ru-RU" sz="2400" dirty="0">
                <a:latin typeface="Times New Roman" panose="02020603050405020304" pitchFamily="18" charset="0"/>
                <a:cs typeface="Times New Roman" panose="02020603050405020304" pitchFamily="18" charset="0"/>
              </a:rPr>
              <a:t>3.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 воспитания и развития таких обучающихся, включающие в себя </a:t>
            </a:r>
            <a:r>
              <a:rPr lang="ru-RU" sz="2400" b="1" dirty="0">
                <a:latin typeface="Times New Roman" panose="02020603050405020304" pitchFamily="18" charset="0"/>
                <a:cs typeface="Times New Roman" panose="02020603050405020304" pitchFamily="18" charset="0"/>
              </a:rPr>
              <a:t>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 условия</a:t>
            </a:r>
            <a:r>
              <a:rPr lang="ru-RU" sz="2400" dirty="0">
                <a:latin typeface="Times New Roman" panose="02020603050405020304" pitchFamily="18" charset="0"/>
                <a:cs typeface="Times New Roman" panose="02020603050405020304" pitchFamily="18" charset="0"/>
              </a:rPr>
              <a:t>, без которых невозможно или затруднено освоение образовательных программ обучающимися с ограниченными возможностями здоровья</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9278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900752"/>
            <a:ext cx="12192000" cy="5957248"/>
          </a:xfrm>
        </p:spPr>
        <p:txBody>
          <a:bodyPr>
            <a:normAutofit/>
          </a:bodyPr>
          <a:lstStyle/>
          <a:p>
            <a:pPr marL="0" indent="0">
              <a:buNone/>
            </a:pPr>
            <a:r>
              <a:rPr lang="ru-RU" dirty="0" smtClean="0">
                <a:latin typeface="Times New Roman" panose="02020603050405020304" pitchFamily="18" charset="0"/>
                <a:cs typeface="Times New Roman" panose="02020603050405020304" pitchFamily="18" charset="0"/>
              </a:rPr>
              <a:t>   4</a:t>
            </a:r>
            <a:r>
              <a:rPr lang="ru-RU" dirty="0">
                <a:latin typeface="Times New Roman" panose="02020603050405020304" pitchFamily="18" charset="0"/>
                <a:cs typeface="Times New Roman" panose="02020603050405020304" pitchFamily="18" charset="0"/>
              </a:rPr>
              <a:t>. Образование обучающихся с ограниченными возможностями здоровья может быть </a:t>
            </a:r>
            <a:r>
              <a:rPr lang="ru-RU" b="1" dirty="0">
                <a:latin typeface="Times New Roman" panose="02020603050405020304" pitchFamily="18" charset="0"/>
                <a:cs typeface="Times New Roman" panose="02020603050405020304" pitchFamily="18" charset="0"/>
              </a:rPr>
              <a:t>организовано как совместно с другими обучающимися, так и в отдельных классах, группах или в отдельных организациях, осуществляющих образовательную деятельность.</a:t>
            </a:r>
          </a:p>
          <a:p>
            <a:pPr marL="0" indent="0">
              <a:buNone/>
            </a:pPr>
            <a:r>
              <a:rPr lang="ru-RU" dirty="0" smtClean="0">
                <a:latin typeface="Times New Roman" panose="02020603050405020304" pitchFamily="18" charset="0"/>
                <a:cs typeface="Times New Roman" panose="02020603050405020304" pitchFamily="18" charset="0"/>
              </a:rPr>
              <a:t>   11</a:t>
            </a:r>
            <a:r>
              <a:rPr lang="ru-RU" dirty="0">
                <a:latin typeface="Times New Roman" panose="02020603050405020304" pitchFamily="18" charset="0"/>
                <a:cs typeface="Times New Roman" panose="02020603050405020304" pitchFamily="18" charset="0"/>
              </a:rPr>
              <a:t>. При получении образования обучающимся с ограниченными возможностями здоровья предоставляются </a:t>
            </a:r>
            <a:r>
              <a:rPr lang="ru-RU" dirty="0">
                <a:solidFill>
                  <a:srgbClr val="C00000"/>
                </a:solidFill>
                <a:latin typeface="Times New Roman" panose="02020603050405020304" pitchFamily="18" charset="0"/>
                <a:cs typeface="Times New Roman" panose="02020603050405020304" pitchFamily="18" charset="0"/>
              </a:rPr>
              <a:t>бесплатно</a:t>
            </a:r>
            <a:r>
              <a:rPr lang="ru-RU" dirty="0">
                <a:latin typeface="Times New Roman" panose="02020603050405020304" pitchFamily="18" charset="0"/>
                <a:cs typeface="Times New Roman" panose="02020603050405020304" pitchFamily="18" charset="0"/>
              </a:rPr>
              <a:t> специальные учебники и учебные пособия, иная учебная литература, а также услуги сурдопереводчиков и тифлосурдопереводчиков. Указанная мера социальной поддержки является расходным обязательством субъекта Российской Федерации в отношении таких обучающихся, за исключением обучающихся за счет бюджетных ассигнований федерального бюджета. Для инвалидов, обучающихся за счет бюджетных ассигнований федерального бюджета, обеспечение этих мер социальной поддержки является расходным обязательством Российской Федерации.</a:t>
            </a:r>
          </a:p>
          <a:p>
            <a:pPr marL="0" indent="0">
              <a:buNone/>
            </a:pPr>
            <a:r>
              <a:rPr lang="ru-RU" dirty="0" smtClean="0">
                <a:latin typeface="Times New Roman" panose="02020603050405020304" pitchFamily="18" charset="0"/>
                <a:cs typeface="Times New Roman" panose="02020603050405020304" pitchFamily="18" charset="0"/>
              </a:rPr>
              <a:t>   12</a:t>
            </a:r>
            <a:r>
              <a:rPr lang="ru-RU" dirty="0">
                <a:latin typeface="Times New Roman" panose="02020603050405020304" pitchFamily="18" charset="0"/>
                <a:cs typeface="Times New Roman" panose="02020603050405020304" pitchFamily="18" charset="0"/>
              </a:rPr>
              <a:t>. Государство в лице уполномоченных им органов государственной власти Российской Федерации и органов государственной власти субъектов Российской Федерации </a:t>
            </a:r>
            <a:r>
              <a:rPr lang="ru-RU" b="1" dirty="0">
                <a:latin typeface="Times New Roman" panose="02020603050405020304" pitchFamily="18" charset="0"/>
                <a:cs typeface="Times New Roman" panose="02020603050405020304" pitchFamily="18" charset="0"/>
              </a:rPr>
              <a:t>обеспечивает подготовку педагогических работников, владеющих специальными педагогическими подходами и методами обучения и воспитания обучающихся с ограниченными возможностями здоровья, и </a:t>
            </a:r>
            <a:r>
              <a:rPr lang="ru-RU" b="1" dirty="0">
                <a:solidFill>
                  <a:srgbClr val="C00000"/>
                </a:solidFill>
                <a:latin typeface="Times New Roman" panose="02020603050405020304" pitchFamily="18" charset="0"/>
                <a:cs typeface="Times New Roman" panose="02020603050405020304" pitchFamily="18" charset="0"/>
              </a:rPr>
              <a:t>содействует привлечению таких работников </a:t>
            </a:r>
            <a:r>
              <a:rPr lang="ru-RU" b="1" dirty="0">
                <a:latin typeface="Times New Roman" panose="02020603050405020304" pitchFamily="18" charset="0"/>
                <a:cs typeface="Times New Roman" panose="02020603050405020304" pitchFamily="18" charset="0"/>
              </a:rPr>
              <a:t>в организации, осуществляющие образовательную деятельность.</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2470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лед самолета">
  <a:themeElements>
    <a:clrScheme name="След самолета">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След самолета">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лед самолета">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След самолета</Template>
  <TotalTime>904</TotalTime>
  <Words>5629</Words>
  <Application>Microsoft Office PowerPoint</Application>
  <PresentationFormat>Произвольный</PresentationFormat>
  <Paragraphs>244</Paragraphs>
  <Slides>55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55</vt:i4>
      </vt:variant>
    </vt:vector>
  </HeadingPairs>
  <TitlesOfParts>
    <vt:vector size="56" baseType="lpstr">
      <vt:lpstr>След самолета</vt:lpstr>
      <vt:lpstr> Нормативно-правовая база,   регламентирующая работу с детьми   с ограниченными возможностями   здоровья    и детьми-инвалидами   в МДОУ «Детский сад № 112».  </vt:lpstr>
      <vt:lpstr>Федеральный уровень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РЕГИОНАЛЬНЫЙ УРОВЕНЬ</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Нормативно-правовая база, регламентирующая работу с детьми с ОВЗ и детьми-инвалидами в ОО. Разработка локальных актов в образовательных организациях по данному направлению</dc:title>
  <dc:creator>Таня</dc:creator>
  <cp:lastModifiedBy>Воспитатель</cp:lastModifiedBy>
  <cp:revision>163</cp:revision>
  <dcterms:created xsi:type="dcterms:W3CDTF">2016-08-14T08:49:01Z</dcterms:created>
  <dcterms:modified xsi:type="dcterms:W3CDTF">2018-10-17T08:50:43Z</dcterms:modified>
</cp:coreProperties>
</file>