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27.03.2018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27.03.2018</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5400" b="1" dirty="0" smtClean="0">
                <a:effectLst/>
              </a:rPr>
              <a:t>Значение, виды игрушек</a:t>
            </a:r>
            <a:endParaRPr lang="ru-RU" sz="5400" b="1" dirty="0">
              <a:effectLst/>
            </a:endParaRPr>
          </a:p>
        </p:txBody>
      </p:sp>
      <p:sp>
        <p:nvSpPr>
          <p:cNvPr id="3" name="Подзаголовок 2"/>
          <p:cNvSpPr>
            <a:spLocks noGrp="1"/>
          </p:cNvSpPr>
          <p:nvPr>
            <p:ph type="subTitle" idx="1"/>
          </p:nvPr>
        </p:nvSpPr>
        <p:spPr>
          <a:xfrm>
            <a:off x="4751512" y="5870104"/>
            <a:ext cx="4392488" cy="987896"/>
          </a:xfrm>
        </p:spPr>
        <p:txBody>
          <a:bodyPr/>
          <a:lstStyle/>
          <a:p>
            <a:r>
              <a:rPr lang="ru-RU" dirty="0" smtClean="0"/>
              <a:t>Презентацию выполнила</a:t>
            </a:r>
          </a:p>
          <a:p>
            <a:r>
              <a:rPr lang="ru-RU" smtClean="0"/>
              <a:t>Параунина Н.О.</a:t>
            </a:r>
            <a:endParaRPr lang="ru-RU" dirty="0"/>
          </a:p>
        </p:txBody>
      </p:sp>
      <p:pic>
        <p:nvPicPr>
          <p:cNvPr id="26626" name="Picture 2" descr="Как приучить своего ребёнка к чтению"/>
          <p:cNvPicPr>
            <a:picLocks noChangeAspect="1" noChangeArrowheads="1"/>
          </p:cNvPicPr>
          <p:nvPr/>
        </p:nvPicPr>
        <p:blipFill>
          <a:blip r:embed="rId2" cstate="print"/>
          <a:srcRect/>
          <a:stretch>
            <a:fillRect/>
          </a:stretch>
        </p:blipFill>
        <p:spPr bwMode="auto">
          <a:xfrm>
            <a:off x="1043608" y="2132856"/>
            <a:ext cx="3456384" cy="3672408"/>
          </a:xfrm>
          <a:prstGeom prst="rect">
            <a:avLst/>
          </a:prstGeom>
          <a:noFill/>
        </p:spPr>
      </p:pic>
      <p:pic>
        <p:nvPicPr>
          <p:cNvPr id="26628" name="Picture 4" descr="Купить Пирамида 57463/9104 качалка Зайчик 31 см (в сетке,8 дет) Росигрушка в Томске"/>
          <p:cNvPicPr>
            <a:picLocks noChangeAspect="1" noChangeArrowheads="1"/>
          </p:cNvPicPr>
          <p:nvPr/>
        </p:nvPicPr>
        <p:blipFill>
          <a:blip r:embed="rId3" cstate="print"/>
          <a:srcRect/>
          <a:stretch>
            <a:fillRect/>
          </a:stretch>
        </p:blipFill>
        <p:spPr bwMode="auto">
          <a:xfrm>
            <a:off x="5796136" y="980728"/>
            <a:ext cx="3347864" cy="3347864"/>
          </a:xfrm>
          <a:prstGeom prst="rect">
            <a:avLst/>
          </a:prstGeom>
          <a:noFill/>
        </p:spPr>
      </p:pic>
      <p:pic>
        <p:nvPicPr>
          <p:cNvPr id="26630" name="Picture 6" descr="Игрушки из дерева российского производства, Ульяновск, Интернет-магазин для мам и малышей 'Мама с нами'"/>
          <p:cNvPicPr>
            <a:picLocks noChangeAspect="1" noChangeArrowheads="1"/>
          </p:cNvPicPr>
          <p:nvPr/>
        </p:nvPicPr>
        <p:blipFill>
          <a:blip r:embed="rId4" cstate="print"/>
          <a:srcRect/>
          <a:stretch>
            <a:fillRect/>
          </a:stretch>
        </p:blipFill>
        <p:spPr bwMode="auto">
          <a:xfrm>
            <a:off x="4572000" y="2996952"/>
            <a:ext cx="2267744" cy="226774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effectLst/>
              </a:rPr>
              <a:t>Значение </a:t>
            </a:r>
            <a:r>
              <a:rPr lang="ru-RU" dirty="0" err="1" smtClean="0">
                <a:effectLst/>
              </a:rPr>
              <a:t>строительно</a:t>
            </a:r>
            <a:r>
              <a:rPr lang="ru-RU" dirty="0" smtClean="0">
                <a:effectLst/>
              </a:rPr>
              <a:t> - конструктивных игрушек:</a:t>
            </a:r>
            <a:endParaRPr lang="ru-RU" dirty="0">
              <a:effectLst/>
            </a:endParaRPr>
          </a:p>
        </p:txBody>
      </p:sp>
      <p:sp>
        <p:nvSpPr>
          <p:cNvPr id="3" name="Содержимое 2"/>
          <p:cNvSpPr>
            <a:spLocks noGrp="1"/>
          </p:cNvSpPr>
          <p:nvPr>
            <p:ph idx="1"/>
          </p:nvPr>
        </p:nvSpPr>
        <p:spPr>
          <a:xfrm>
            <a:off x="1115616" y="1628800"/>
            <a:ext cx="7818072" cy="5229200"/>
          </a:xfrm>
        </p:spPr>
        <p:txBody>
          <a:bodyPr/>
          <a:lstStyle/>
          <a:p>
            <a:r>
              <a:rPr lang="ru-RU" dirty="0" smtClean="0"/>
              <a:t>строительные и конструктивные материалы рассчитаны на детское конструирование, техническое изобретательство;</a:t>
            </a:r>
          </a:p>
          <a:p>
            <a:r>
              <a:rPr lang="ru-RU" dirty="0" smtClean="0"/>
              <a:t> развивают конструктивные навыки способности, мышление;</a:t>
            </a:r>
          </a:p>
          <a:p>
            <a:r>
              <a:rPr lang="ru-RU" dirty="0" smtClean="0"/>
              <a:t>используются на занятиях по конструированию, в строительных играх.</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5.</a:t>
            </a:r>
            <a:r>
              <a:rPr lang="ru-RU" dirty="0" smtClean="0"/>
              <a:t>     </a:t>
            </a:r>
            <a:r>
              <a:rPr lang="ru-RU" b="1" dirty="0" smtClean="0"/>
              <a:t>Музыкальные игрушки:</a:t>
            </a:r>
            <a:endParaRPr lang="ru-RU" dirty="0"/>
          </a:p>
        </p:txBody>
      </p:sp>
      <p:sp>
        <p:nvSpPr>
          <p:cNvPr id="3" name="Содержимое 2"/>
          <p:cNvSpPr>
            <a:spLocks noGrp="1"/>
          </p:cNvSpPr>
          <p:nvPr>
            <p:ph idx="1"/>
          </p:nvPr>
        </p:nvSpPr>
        <p:spPr>
          <a:xfrm>
            <a:off x="1043608" y="1196752"/>
            <a:ext cx="8100392" cy="4176464"/>
          </a:xfrm>
        </p:spPr>
        <p:txBody>
          <a:bodyPr>
            <a:normAutofit fontScale="77500" lnSpcReduction="20000"/>
          </a:bodyPr>
          <a:lstStyle/>
          <a:p>
            <a:r>
              <a:rPr lang="ru-RU" dirty="0" smtClean="0"/>
              <a:t>Это игрушки, имитирующие по форме и музыкальному звучанию музыкальные инструменты: детские балалайки, металлофоны, ксилофоны, органчики, гармошки, барабаны, погремушки, дудки, волынки, музыкальные шкатулки (в том числе электронные) и др.;</a:t>
            </a:r>
          </a:p>
          <a:p>
            <a:r>
              <a:rPr lang="ru-RU" dirty="0" smtClean="0"/>
              <a:t>сюжетные игрушки с музыкальным устройством (пианино, рояль), наборы колокольчиков, бубенчиков, игровые приборы для прослушивания музыкальных записей;</a:t>
            </a:r>
          </a:p>
          <a:p>
            <a:r>
              <a:rPr lang="ru-RU" dirty="0" smtClean="0"/>
              <a:t>Отличаются особенностями звучания, нарядным оформлением.</a:t>
            </a:r>
          </a:p>
          <a:p>
            <a:endParaRPr lang="ru-RU" dirty="0"/>
          </a:p>
        </p:txBody>
      </p:sp>
      <p:pic>
        <p:nvPicPr>
          <p:cNvPr id="48130" name="Picture 2" descr="Том 1 Страна чудесных книг и игрушек - цены оптов.склада :: Сибмама. Лето - есть!"/>
          <p:cNvPicPr>
            <a:picLocks noChangeAspect="1" noChangeArrowheads="1"/>
          </p:cNvPicPr>
          <p:nvPr/>
        </p:nvPicPr>
        <p:blipFill>
          <a:blip r:embed="rId2" cstate="print"/>
          <a:srcRect/>
          <a:stretch>
            <a:fillRect/>
          </a:stretch>
        </p:blipFill>
        <p:spPr bwMode="auto">
          <a:xfrm>
            <a:off x="6286450" y="4712730"/>
            <a:ext cx="2857550" cy="2145270"/>
          </a:xfrm>
          <a:prstGeom prst="rect">
            <a:avLst/>
          </a:prstGeom>
          <a:noFill/>
        </p:spPr>
      </p:pic>
      <p:pic>
        <p:nvPicPr>
          <p:cNvPr id="48132" name="Picture 4" descr="Развивающая интерактивная музыкальная игрушка Сердечко с бабочкой - 30 Сентября 2013 - Blog - Testing-it"/>
          <p:cNvPicPr>
            <a:picLocks noChangeAspect="1" noChangeArrowheads="1"/>
          </p:cNvPicPr>
          <p:nvPr/>
        </p:nvPicPr>
        <p:blipFill>
          <a:blip r:embed="rId3" cstate="print"/>
          <a:srcRect/>
          <a:stretch>
            <a:fillRect/>
          </a:stretch>
        </p:blipFill>
        <p:spPr bwMode="auto">
          <a:xfrm>
            <a:off x="3491880" y="4985792"/>
            <a:ext cx="2066455" cy="187220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музыкальных игрушек:</a:t>
            </a:r>
            <a:endParaRPr lang="ru-RU" dirty="0"/>
          </a:p>
        </p:txBody>
      </p:sp>
      <p:sp>
        <p:nvSpPr>
          <p:cNvPr id="3" name="Содержимое 2"/>
          <p:cNvSpPr>
            <a:spLocks noGrp="1"/>
          </p:cNvSpPr>
          <p:nvPr>
            <p:ph idx="1"/>
          </p:nvPr>
        </p:nvSpPr>
        <p:spPr>
          <a:xfrm>
            <a:off x="1043608" y="1447800"/>
            <a:ext cx="7890080" cy="5410200"/>
          </a:xfrm>
        </p:spPr>
        <p:txBody>
          <a:bodyPr>
            <a:normAutofit/>
          </a:bodyPr>
          <a:lstStyle/>
          <a:p>
            <a:r>
              <a:rPr lang="ru-RU" dirty="0" smtClean="0"/>
              <a:t> предназначены для развития музыкального слуха;</a:t>
            </a:r>
          </a:p>
          <a:p>
            <a:r>
              <a:rPr lang="ru-RU" dirty="0" smtClean="0"/>
              <a:t>используются на занятиях, праздниках, развлечениях, в самостоятельных играх, в музыкальных дидактических играх;</a:t>
            </a:r>
          </a:p>
          <a:p>
            <a:r>
              <a:rPr lang="ru-RU" dirty="0" smtClean="0"/>
              <a:t>ребенок подчиняет ритму свои движения;</a:t>
            </a:r>
          </a:p>
          <a:p>
            <a:r>
              <a:rPr lang="ru-RU" dirty="0" smtClean="0"/>
              <a:t>совершенствуются музыкальный слух, чувство ритма.</a:t>
            </a:r>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6.</a:t>
            </a:r>
            <a:r>
              <a:rPr lang="ru-RU" dirty="0" smtClean="0"/>
              <a:t>     </a:t>
            </a:r>
            <a:r>
              <a:rPr lang="ru-RU" b="1" dirty="0" smtClean="0"/>
              <a:t>Театрализованные игрушки:</a:t>
            </a:r>
            <a:endParaRPr lang="ru-RU" dirty="0"/>
          </a:p>
        </p:txBody>
      </p:sp>
      <p:sp>
        <p:nvSpPr>
          <p:cNvPr id="3" name="Содержимое 2"/>
          <p:cNvSpPr>
            <a:spLocks noGrp="1"/>
          </p:cNvSpPr>
          <p:nvPr>
            <p:ph idx="1"/>
          </p:nvPr>
        </p:nvSpPr>
        <p:spPr>
          <a:xfrm>
            <a:off x="1043608" y="1447800"/>
            <a:ext cx="5472608" cy="5410200"/>
          </a:xfrm>
        </p:spPr>
        <p:txBody>
          <a:bodyPr/>
          <a:lstStyle/>
          <a:p>
            <a:r>
              <a:rPr lang="ru-RU" dirty="0" smtClean="0"/>
              <a:t>куклы бибабо, куклы-марионетки;</a:t>
            </a:r>
          </a:p>
          <a:p>
            <a:r>
              <a:rPr lang="ru-RU" dirty="0" smtClean="0"/>
              <a:t>наборы сюжетных фигурок для разыгрывания сценок по сказкам, инсценировок;</a:t>
            </a:r>
          </a:p>
          <a:p>
            <a:r>
              <a:rPr lang="ru-RU" dirty="0" smtClean="0"/>
              <a:t>костюмы и элементы костюмов, атрибуты, элементы декораций, маски, бутафория и др.;</a:t>
            </a:r>
          </a:p>
          <a:p>
            <a:r>
              <a:rPr lang="ru-RU" dirty="0" smtClean="0"/>
              <a:t>все виды театров</a:t>
            </a:r>
          </a:p>
          <a:p>
            <a:endParaRPr lang="ru-RU" dirty="0"/>
          </a:p>
        </p:txBody>
      </p:sp>
      <p:pic>
        <p:nvPicPr>
          <p:cNvPr id="50178" name="Picture 2" descr="Игрушка Кукольный театр Царство , купить в розницу. 423586 - Кукольная мебель - Товаромания.РФ"/>
          <p:cNvPicPr>
            <a:picLocks noChangeAspect="1" noChangeArrowheads="1"/>
          </p:cNvPicPr>
          <p:nvPr/>
        </p:nvPicPr>
        <p:blipFill>
          <a:blip r:embed="rId2" cstate="print"/>
          <a:srcRect/>
          <a:stretch>
            <a:fillRect/>
          </a:stretch>
        </p:blipFill>
        <p:spPr bwMode="auto">
          <a:xfrm>
            <a:off x="5940153" y="3980292"/>
            <a:ext cx="3203848" cy="2877708"/>
          </a:xfrm>
          <a:prstGeom prst="rect">
            <a:avLst/>
          </a:prstGeom>
          <a:noFill/>
        </p:spPr>
      </p:pic>
      <p:pic>
        <p:nvPicPr>
          <p:cNvPr id="50180" name="Picture 4" descr="Товары: Детские товары: Мягкие игрушки, кукольный театр, игрушки ручной работы: Игрушки на руку, кукольный театр"/>
          <p:cNvPicPr>
            <a:picLocks noChangeAspect="1" noChangeArrowheads="1"/>
          </p:cNvPicPr>
          <p:nvPr/>
        </p:nvPicPr>
        <p:blipFill>
          <a:blip r:embed="rId3" cstate="print"/>
          <a:srcRect/>
          <a:stretch>
            <a:fillRect/>
          </a:stretch>
        </p:blipFill>
        <p:spPr bwMode="auto">
          <a:xfrm>
            <a:off x="6479704" y="1196752"/>
            <a:ext cx="2664296" cy="266429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театрализованных игрушек:</a:t>
            </a:r>
            <a:endParaRPr lang="ru-RU" dirty="0"/>
          </a:p>
        </p:txBody>
      </p:sp>
      <p:sp>
        <p:nvSpPr>
          <p:cNvPr id="3" name="Содержимое 2"/>
          <p:cNvSpPr>
            <a:spLocks noGrp="1"/>
          </p:cNvSpPr>
          <p:nvPr>
            <p:ph idx="1"/>
          </p:nvPr>
        </p:nvSpPr>
        <p:spPr>
          <a:xfrm>
            <a:off x="971600" y="1447800"/>
            <a:ext cx="8172400" cy="5410200"/>
          </a:xfrm>
        </p:spPr>
        <p:txBody>
          <a:bodyPr>
            <a:normAutofit fontScale="77500" lnSpcReduction="20000"/>
          </a:bodyPr>
          <a:lstStyle/>
          <a:p>
            <a:r>
              <a:rPr lang="ru-RU" dirty="0" smtClean="0"/>
              <a:t> используются в детских театрах при организации театрализованных игр, развлечений на праздниках, при проведении обучающих сюжетных игр и в самостоятельной игре детей, включающей элементы театрализации, при постановке спектаклей, в развлечениях ;</a:t>
            </a:r>
          </a:p>
          <a:p>
            <a:r>
              <a:rPr lang="ru-RU" dirty="0" smtClean="0"/>
              <a:t>не являются предметами повседневного использования;</a:t>
            </a:r>
          </a:p>
          <a:p>
            <a:r>
              <a:rPr lang="ru-RU" dirty="0" smtClean="0"/>
              <a:t>сохраняют для ребёнка атмосферу праздничности, эмоциональной приподнятости.</a:t>
            </a:r>
          </a:p>
          <a:p>
            <a:r>
              <a:rPr lang="ru-RU" dirty="0" smtClean="0"/>
              <a:t>вызывают у детей желание вспомнить и проиграть их содержание;</a:t>
            </a:r>
          </a:p>
          <a:p>
            <a:r>
              <a:rPr lang="ru-RU" dirty="0" smtClean="0"/>
              <a:t>выполнение роли с помощью такой игрушки формирует у дошкольника выразительность речи, мимики, пантомимики, стимулирует развитие театрально-речевых способностей.</a:t>
            </a:r>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7.     Технические игрушки:</a:t>
            </a:r>
            <a:endParaRPr lang="ru-RU" dirty="0"/>
          </a:p>
        </p:txBody>
      </p:sp>
      <p:sp>
        <p:nvSpPr>
          <p:cNvPr id="3" name="Содержимое 2"/>
          <p:cNvSpPr>
            <a:spLocks noGrp="1"/>
          </p:cNvSpPr>
          <p:nvPr>
            <p:ph idx="1"/>
          </p:nvPr>
        </p:nvSpPr>
        <p:spPr>
          <a:xfrm>
            <a:off x="971600" y="1447800"/>
            <a:ext cx="5760640" cy="5410200"/>
          </a:xfrm>
        </p:spPr>
        <p:txBody>
          <a:bodyPr>
            <a:normAutofit fontScale="77500" lnSpcReduction="20000"/>
          </a:bodyPr>
          <a:lstStyle/>
          <a:p>
            <a:r>
              <a:rPr lang="ru-RU" dirty="0" smtClean="0"/>
              <a:t> технические приспособления;</a:t>
            </a:r>
          </a:p>
          <a:p>
            <a:r>
              <a:rPr lang="ru-RU" dirty="0" smtClean="0"/>
              <a:t>технические предметы для детского творчества с использованием механических, магнитных, электрических, заводных, электронных и др. устройств;</a:t>
            </a:r>
          </a:p>
          <a:p>
            <a:r>
              <a:rPr lang="ru-RU" dirty="0" smtClean="0"/>
              <a:t>детские швейные, вязальные и ткацкие машины;</a:t>
            </a:r>
          </a:p>
          <a:p>
            <a:r>
              <a:rPr lang="ru-RU" dirty="0" smtClean="0"/>
              <a:t>детские орудия сельскохозяйственного и бытового труда;</a:t>
            </a:r>
          </a:p>
          <a:p>
            <a:r>
              <a:rPr lang="ru-RU" dirty="0" smtClean="0"/>
              <a:t>игрушечные фотоаппараты, бинокли, подзорные трубы, летательные модели, калейдоскопы;</a:t>
            </a:r>
          </a:p>
          <a:p>
            <a:r>
              <a:rPr lang="ru-RU" dirty="0" smtClean="0"/>
              <a:t>наборы для художественно-декоративных и печатных работ.</a:t>
            </a:r>
          </a:p>
          <a:p>
            <a:endParaRPr lang="ru-RU" dirty="0"/>
          </a:p>
        </p:txBody>
      </p:sp>
      <p:pic>
        <p:nvPicPr>
          <p:cNvPr id="52226" name="Picture 2" descr="Конструктор Lego Technic &quot;Экскаватор&quot; 42006 LEGO купить - Конструкторы Лего Техник / Lego Technic купить в интернет-магазине V3T"/>
          <p:cNvPicPr>
            <a:picLocks noChangeAspect="1" noChangeArrowheads="1"/>
          </p:cNvPicPr>
          <p:nvPr/>
        </p:nvPicPr>
        <p:blipFill>
          <a:blip r:embed="rId2" cstate="print"/>
          <a:srcRect/>
          <a:stretch>
            <a:fillRect/>
          </a:stretch>
        </p:blipFill>
        <p:spPr bwMode="auto">
          <a:xfrm>
            <a:off x="6660232" y="4926335"/>
            <a:ext cx="2483768" cy="1931665"/>
          </a:xfrm>
          <a:prstGeom prst="rect">
            <a:avLst/>
          </a:prstGeom>
          <a:noFill/>
        </p:spPr>
      </p:pic>
      <p:pic>
        <p:nvPicPr>
          <p:cNvPr id="52228" name="Picture 4" descr="Купить Sochi 2014 GT5601"/>
          <p:cNvPicPr>
            <a:picLocks noChangeAspect="1" noChangeArrowheads="1"/>
          </p:cNvPicPr>
          <p:nvPr/>
        </p:nvPicPr>
        <p:blipFill>
          <a:blip r:embed="rId3" cstate="print"/>
          <a:srcRect/>
          <a:stretch>
            <a:fillRect/>
          </a:stretch>
        </p:blipFill>
        <p:spPr bwMode="auto">
          <a:xfrm>
            <a:off x="5940152" y="2420888"/>
            <a:ext cx="3203848" cy="194421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технических игрушек:</a:t>
            </a:r>
            <a:endParaRPr lang="ru-RU" dirty="0"/>
          </a:p>
        </p:txBody>
      </p:sp>
      <p:sp>
        <p:nvSpPr>
          <p:cNvPr id="3" name="Содержимое 2"/>
          <p:cNvSpPr>
            <a:spLocks noGrp="1"/>
          </p:cNvSpPr>
          <p:nvPr>
            <p:ph idx="1"/>
          </p:nvPr>
        </p:nvSpPr>
        <p:spPr>
          <a:xfrm>
            <a:off x="1043608" y="1447800"/>
            <a:ext cx="8100392" cy="5410200"/>
          </a:xfrm>
        </p:spPr>
        <p:txBody>
          <a:bodyPr>
            <a:normAutofit fontScale="77500" lnSpcReduction="20000"/>
          </a:bodyPr>
          <a:lstStyle/>
          <a:p>
            <a:r>
              <a:rPr lang="ru-RU" dirty="0" smtClean="0"/>
              <a:t>открывают для ребенка область техники и знакомят с ее использованием;</a:t>
            </a:r>
          </a:p>
          <a:p>
            <a:r>
              <a:rPr lang="ru-RU" dirty="0" smtClean="0"/>
              <a:t>знакомят с внешним видом технических предметов (машины, механизмы, транспортные средства), с характерными для них действиями;</a:t>
            </a:r>
          </a:p>
          <a:p>
            <a:r>
              <a:rPr lang="ru-RU" dirty="0" smtClean="0"/>
              <a:t>подталкивают к экспериментированию, пробуждают познавательные вопросы (почему крутятся колеса?);</a:t>
            </a:r>
          </a:p>
          <a:p>
            <a:r>
              <a:rPr lang="ru-RU" dirty="0" smtClean="0"/>
              <a:t>стимулируют развитие технического мышления;</a:t>
            </a:r>
          </a:p>
          <a:p>
            <a:r>
              <a:rPr lang="ru-RU" dirty="0" smtClean="0"/>
              <a:t>формируют представление о профессиональной деятельности взрослых;</a:t>
            </a:r>
          </a:p>
          <a:p>
            <a:r>
              <a:rPr lang="ru-RU" dirty="0" smtClean="0"/>
              <a:t>имеют большое значение для формирования умственных способностей;</a:t>
            </a:r>
          </a:p>
          <a:p>
            <a:r>
              <a:rPr lang="ru-RU" dirty="0" smtClean="0"/>
              <a:t>развивают некоторые специальные способности к техническому конструированию и изобретательству.</a:t>
            </a:r>
          </a:p>
          <a:p>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8.     Игрушки – самоделки:</a:t>
            </a:r>
            <a:endParaRPr lang="ru-RU" dirty="0"/>
          </a:p>
        </p:txBody>
      </p:sp>
      <p:sp>
        <p:nvSpPr>
          <p:cNvPr id="3" name="Содержимое 2"/>
          <p:cNvSpPr>
            <a:spLocks noGrp="1"/>
          </p:cNvSpPr>
          <p:nvPr>
            <p:ph idx="1"/>
          </p:nvPr>
        </p:nvSpPr>
        <p:spPr>
          <a:xfrm>
            <a:off x="1043608" y="1196752"/>
            <a:ext cx="8100392" cy="5040560"/>
          </a:xfrm>
        </p:spPr>
        <p:txBody>
          <a:bodyPr>
            <a:noAutofit/>
          </a:bodyPr>
          <a:lstStyle/>
          <a:p>
            <a:r>
              <a:rPr lang="ru-RU" sz="2200" dirty="0" smtClean="0"/>
              <a:t>изготавливаются самими детьми, их родителями, воспитателями. Потребность в таких игрушках возникает во всех видах игр: для театрализованной игры дети мастерят фигурки «артистов», элементы декораций, маски, для сюжетно-ролевой игры — «продукты», «тетрадки» и «книжки» и др. В основе изготовления игрушек-самоделок лежит художественный труд, в ходе которого ребенок учится преобразовывать различные материалы для достижения поставленной цели. Игрушки-самоделки дошкольник может изготовлять из разных материалов: неоформленных (бумага, картон, нитки, ткань, шерсть, фольга, пенопласт), полуоформленных (коробки, пробки, катушки, пластмассовые бутылки, пуговицы), природных (шишки, желуди, ветки, солома, глина). Создавая игрушку, наблюдая, как это делает взрослый, посильно помогая ему, ребенок испытывает радость, стремление к созидательной деятельности.</a:t>
            </a:r>
            <a:endParaRPr lang="ru-RU" sz="2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4278" name="Picture 6" descr="Бумагопластика &quot; Страница 176 &quot; Поиск мастер классов, поделок своими руками и рукоделия на SearchMasterclass.Net"/>
          <p:cNvPicPr>
            <a:picLocks noChangeAspect="1" noChangeArrowheads="1"/>
          </p:cNvPicPr>
          <p:nvPr/>
        </p:nvPicPr>
        <p:blipFill>
          <a:blip r:embed="rId2" cstate="print"/>
          <a:srcRect/>
          <a:stretch>
            <a:fillRect/>
          </a:stretch>
        </p:blipFill>
        <p:spPr bwMode="auto">
          <a:xfrm>
            <a:off x="971600" y="0"/>
            <a:ext cx="4176464" cy="3961687"/>
          </a:xfrm>
          <a:prstGeom prst="rect">
            <a:avLst/>
          </a:prstGeom>
          <a:noFill/>
        </p:spPr>
      </p:pic>
      <p:pic>
        <p:nvPicPr>
          <p:cNvPr id="54284" name="Picture 12" descr="игрушки-самоделки схемки &quot; Поиск мастер классов, поделок своими руками и рукоделия на SearchMasterclass.Net"/>
          <p:cNvPicPr>
            <a:picLocks noChangeAspect="1" noChangeArrowheads="1"/>
          </p:cNvPicPr>
          <p:nvPr/>
        </p:nvPicPr>
        <p:blipFill>
          <a:blip r:embed="rId3" cstate="print"/>
          <a:srcRect/>
          <a:stretch>
            <a:fillRect/>
          </a:stretch>
        </p:blipFill>
        <p:spPr bwMode="auto">
          <a:xfrm>
            <a:off x="4191000" y="0"/>
            <a:ext cx="4953000" cy="3933056"/>
          </a:xfrm>
          <a:prstGeom prst="rect">
            <a:avLst/>
          </a:prstGeom>
          <a:noFill/>
        </p:spPr>
      </p:pic>
      <p:pic>
        <p:nvPicPr>
          <p:cNvPr id="54286" name="Picture 14" descr="Нина Александровна Баранова. Блог - Для воспитателей детских садов - Мааам.ру"/>
          <p:cNvPicPr>
            <a:picLocks noChangeAspect="1" noChangeArrowheads="1"/>
          </p:cNvPicPr>
          <p:nvPr/>
        </p:nvPicPr>
        <p:blipFill>
          <a:blip r:embed="rId4" cstate="print"/>
          <a:srcRect/>
          <a:stretch>
            <a:fillRect/>
          </a:stretch>
        </p:blipFill>
        <p:spPr bwMode="auto">
          <a:xfrm>
            <a:off x="1979712" y="3933056"/>
            <a:ext cx="5286375" cy="2924944"/>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9. Игрушки – забавы:</a:t>
            </a:r>
            <a:endParaRPr lang="ru-RU" dirty="0"/>
          </a:p>
        </p:txBody>
      </p:sp>
      <p:sp>
        <p:nvSpPr>
          <p:cNvPr id="3" name="Содержимое 2"/>
          <p:cNvSpPr>
            <a:spLocks noGrp="1"/>
          </p:cNvSpPr>
          <p:nvPr>
            <p:ph idx="1"/>
          </p:nvPr>
        </p:nvSpPr>
        <p:spPr>
          <a:xfrm>
            <a:off x="971600" y="1447800"/>
            <a:ext cx="8172400" cy="3709392"/>
          </a:xfrm>
        </p:spPr>
        <p:txBody>
          <a:bodyPr>
            <a:normAutofit fontScale="70000" lnSpcReduction="20000"/>
          </a:bodyPr>
          <a:lstStyle/>
          <a:p>
            <a:r>
              <a:rPr lang="ru-RU" dirty="0" err="1" smtClean="0"/>
              <a:t>дергунчики</a:t>
            </a:r>
            <a:r>
              <a:rPr lang="ru-RU" dirty="0" smtClean="0"/>
              <a:t>;</a:t>
            </a:r>
          </a:p>
          <a:p>
            <a:r>
              <a:rPr lang="ru-RU" dirty="0" smtClean="0"/>
              <a:t> мячи на резинках;</a:t>
            </a:r>
          </a:p>
          <a:p>
            <a:r>
              <a:rPr lang="ru-RU" dirty="0" smtClean="0"/>
              <a:t>крутящиеся на турниках гимнасты;</a:t>
            </a:r>
          </a:p>
          <a:p>
            <a:r>
              <a:rPr lang="ru-RU" dirty="0" smtClean="0"/>
              <a:t>подпрыгивающие птички, лягушки, бодающиеся козлики и т.п.;</a:t>
            </a:r>
          </a:p>
          <a:p>
            <a:r>
              <a:rPr lang="ru-RU" dirty="0" smtClean="0"/>
              <a:t>широко известны народные игрушки-забавы из дерева, папье-маше с хитроумными устройствами, вызывающими забавляющий эффект (клюющие птички, карусели, двигающиеся деревянные резные игрушки и т.п.);</a:t>
            </a:r>
          </a:p>
          <a:p>
            <a:r>
              <a:rPr lang="ru-RU" dirty="0" smtClean="0"/>
              <a:t> к игрушкам-забавам относят также наборы фокусов и игрушки-сюрпризы.</a:t>
            </a:r>
          </a:p>
          <a:p>
            <a:endParaRPr lang="ru-RU" dirty="0"/>
          </a:p>
        </p:txBody>
      </p:sp>
      <p:pic>
        <p:nvPicPr>
          <p:cNvPr id="57346" name="Picture 2" descr="Назначение игрушки-забавы для детей &quot; Портал об игрушке"/>
          <p:cNvPicPr>
            <a:picLocks noChangeAspect="1" noChangeArrowheads="1"/>
          </p:cNvPicPr>
          <p:nvPr/>
        </p:nvPicPr>
        <p:blipFill>
          <a:blip r:embed="rId2" cstate="print"/>
          <a:srcRect/>
          <a:stretch>
            <a:fillRect/>
          </a:stretch>
        </p:blipFill>
        <p:spPr bwMode="auto">
          <a:xfrm>
            <a:off x="6286500" y="4725144"/>
            <a:ext cx="2857500" cy="2132856"/>
          </a:xfrm>
          <a:prstGeom prst="rect">
            <a:avLst/>
          </a:prstGeom>
          <a:noFill/>
        </p:spPr>
      </p:pic>
      <p:pic>
        <p:nvPicPr>
          <p:cNvPr id="57348" name="Picture 4" descr="Форум"/>
          <p:cNvPicPr>
            <a:picLocks noChangeAspect="1" noChangeArrowheads="1"/>
          </p:cNvPicPr>
          <p:nvPr/>
        </p:nvPicPr>
        <p:blipFill>
          <a:blip r:embed="rId3" cstate="print"/>
          <a:srcRect/>
          <a:stretch>
            <a:fillRect/>
          </a:stretch>
        </p:blipFill>
        <p:spPr bwMode="auto">
          <a:xfrm>
            <a:off x="3995936" y="4581128"/>
            <a:ext cx="2664296" cy="2276872"/>
          </a:xfrm>
          <a:prstGeom prst="rect">
            <a:avLst/>
          </a:prstGeom>
          <a:noFill/>
        </p:spPr>
      </p:pic>
      <p:pic>
        <p:nvPicPr>
          <p:cNvPr id="57350" name="Picture 6" descr="Волчок маленький окрашенный, купить в интернет магазине Мы дети"/>
          <p:cNvPicPr>
            <a:picLocks noChangeAspect="1" noChangeArrowheads="1"/>
          </p:cNvPicPr>
          <p:nvPr/>
        </p:nvPicPr>
        <p:blipFill>
          <a:blip r:embed="rId4" cstate="print"/>
          <a:srcRect/>
          <a:stretch>
            <a:fillRect/>
          </a:stretch>
        </p:blipFill>
        <p:spPr bwMode="auto">
          <a:xfrm>
            <a:off x="1403648" y="4950296"/>
            <a:ext cx="1907704" cy="1907704"/>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196752"/>
            <a:ext cx="8172400" cy="648072"/>
          </a:xfrm>
        </p:spPr>
        <p:txBody>
          <a:bodyPr>
            <a:noAutofit/>
          </a:bodyPr>
          <a:lstStyle/>
          <a:p>
            <a:r>
              <a:rPr lang="ru-RU" sz="3200" b="1" dirty="0" smtClean="0"/>
              <a:t>Игрушки </a:t>
            </a:r>
            <a:r>
              <a:rPr lang="ru-RU" sz="3200" dirty="0" smtClean="0"/>
              <a:t>- специально изготовленные предметы, предназначенные для игр, обеспечения игровой деятельности детей и взрослых.</a:t>
            </a:r>
            <a:br>
              <a:rPr lang="ru-RU" sz="3200" dirty="0" smtClean="0"/>
            </a:br>
            <a:endParaRPr lang="ru-RU" sz="3200" dirty="0"/>
          </a:p>
        </p:txBody>
      </p:sp>
      <p:sp>
        <p:nvSpPr>
          <p:cNvPr id="3" name="Содержимое 2"/>
          <p:cNvSpPr>
            <a:spLocks noGrp="1"/>
          </p:cNvSpPr>
          <p:nvPr>
            <p:ph idx="1"/>
          </p:nvPr>
        </p:nvSpPr>
        <p:spPr>
          <a:xfrm>
            <a:off x="971600" y="2057400"/>
            <a:ext cx="8172400" cy="4800600"/>
          </a:xfrm>
        </p:spPr>
        <p:txBody>
          <a:bodyPr>
            <a:normAutofit fontScale="92500" lnSpcReduction="10000"/>
          </a:bodyPr>
          <a:lstStyle/>
          <a:p>
            <a:pPr>
              <a:buNone/>
            </a:pPr>
            <a:r>
              <a:rPr lang="ru-RU" b="1" dirty="0" smtClean="0"/>
              <a:t>      </a:t>
            </a:r>
          </a:p>
          <a:p>
            <a:pPr>
              <a:buNone/>
            </a:pPr>
            <a:r>
              <a:rPr lang="ru-RU" b="1" dirty="0" smtClean="0"/>
              <a:t>Игрушка:</a:t>
            </a:r>
            <a:endParaRPr lang="ru-RU" dirty="0" smtClean="0"/>
          </a:p>
          <a:p>
            <a:r>
              <a:rPr lang="ru-RU" dirty="0" smtClean="0"/>
              <a:t>«учит ребенка жить и действовать» (Е. А. </a:t>
            </a:r>
            <a:r>
              <a:rPr lang="ru-RU" dirty="0" err="1" smtClean="0"/>
              <a:t>Флерина</a:t>
            </a:r>
            <a:r>
              <a:rPr lang="ru-RU" dirty="0" smtClean="0"/>
              <a:t>).</a:t>
            </a:r>
          </a:p>
          <a:p>
            <a:r>
              <a:rPr lang="ru-RU" dirty="0" smtClean="0"/>
              <a:t>это своеобразная школа воспитания чувств ребенка (К.Д.Ушинский).</a:t>
            </a:r>
          </a:p>
          <a:p>
            <a:r>
              <a:rPr lang="ru-RU" dirty="0" smtClean="0"/>
              <a:t>Игрушка для ребенка — предмет забавы, развлечения, радости, и в то же время она — важнейшее средство психического развития дошкольника.</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Значение игрушек – забав:</a:t>
            </a:r>
            <a:endParaRPr lang="ru-RU" dirty="0"/>
          </a:p>
        </p:txBody>
      </p:sp>
      <p:sp>
        <p:nvSpPr>
          <p:cNvPr id="3" name="Содержимое 2"/>
          <p:cNvSpPr>
            <a:spLocks noGrp="1"/>
          </p:cNvSpPr>
          <p:nvPr>
            <p:ph idx="1"/>
          </p:nvPr>
        </p:nvSpPr>
        <p:spPr>
          <a:xfrm>
            <a:off x="971600" y="1447800"/>
            <a:ext cx="8172400" cy="5410200"/>
          </a:xfrm>
        </p:spPr>
        <p:txBody>
          <a:bodyPr>
            <a:normAutofit fontScale="70000" lnSpcReduction="20000"/>
          </a:bodyPr>
          <a:lstStyle/>
          <a:p>
            <a:r>
              <a:rPr lang="ru-RU" sz="3400" dirty="0" smtClean="0"/>
              <a:t>«веселые игрушки», по определению Е. А. </a:t>
            </a:r>
            <a:r>
              <a:rPr lang="ru-RU" sz="3400" dirty="0" err="1" smtClean="0"/>
              <a:t>Флериной</a:t>
            </a:r>
            <a:r>
              <a:rPr lang="ru-RU" sz="3400" dirty="0" smtClean="0"/>
              <a:t>, используются для развлечения детей;</a:t>
            </a:r>
          </a:p>
          <a:p>
            <a:r>
              <a:rPr lang="ru-RU" sz="3400" dirty="0" smtClean="0"/>
              <a:t>вызывают у детей любопытство, радость положительные эмоции; поддерживают бодрое настроение, развивают чувство юмора и любознательность;</a:t>
            </a:r>
          </a:p>
          <a:p>
            <a:r>
              <a:rPr lang="ru-RU" sz="3400" dirty="0" smtClean="0"/>
              <a:t>побуждают детей к изучению их устройства, принципа действия, а также создают зону совместных со взрослым переживаний.</a:t>
            </a:r>
          </a:p>
          <a:p>
            <a:r>
              <a:rPr lang="ru-RU" sz="3400" dirty="0" smtClean="0"/>
              <a:t>особенно нужны в разновозрастных детских коллективах, где старшие дети могут порадовать младших весёлой совместной игрой с забавной игрушкой;</a:t>
            </a:r>
          </a:p>
          <a:p>
            <a:r>
              <a:rPr lang="ru-RU" sz="3400" dirty="0" smtClean="0"/>
              <a:t>позволяют воспитателю установить контакт с детьми, снять напряжение, отвлечь детей от нежелательного поведения, сформировать желание участвовать в совместной игре.</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1043608" y="1484784"/>
            <a:ext cx="7498080" cy="4800600"/>
          </a:xfrm>
        </p:spPr>
        <p:txBody>
          <a:bodyPr/>
          <a:lstStyle/>
          <a:p>
            <a:r>
              <a:rPr lang="ru-RU" dirty="0" smtClean="0"/>
              <a:t>Игрушка, несмотря на свои высокие дидактические свойства и художественно – образные достоинства, сама по себе, без активного участия взрослого, не может воспитывать ребенка.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1043608" y="0"/>
            <a:ext cx="8100392" cy="2246769"/>
          </a:xfrm>
          <a:prstGeom prst="rect">
            <a:avLst/>
          </a:prstGeom>
          <a:noFill/>
        </p:spPr>
        <p:txBody>
          <a:bodyPr wrap="square" lIns="91440" tIns="45720" rIns="91440" bIns="45720">
            <a:spAutoFit/>
          </a:bodyPr>
          <a:lstStyle/>
          <a:p>
            <a:pPr algn="ctr"/>
            <a:r>
              <a:rPr lang="ru-RU" sz="70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Спасибо за внимание!</a:t>
            </a:r>
            <a:endParaRPr lang="ru-RU" sz="70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8372" name="Picture 4" descr="Фото: Здравствуйте. Предлагаем Вам отличную игрушку Российского производства. КЛАСАТА. Інші дитячі товари, послуги, Україна, Дон"/>
          <p:cNvPicPr>
            <a:picLocks noChangeAspect="1" noChangeArrowheads="1"/>
          </p:cNvPicPr>
          <p:nvPr/>
        </p:nvPicPr>
        <p:blipFill>
          <a:blip r:embed="rId2" cstate="print"/>
          <a:srcRect/>
          <a:stretch>
            <a:fillRect/>
          </a:stretch>
        </p:blipFill>
        <p:spPr bwMode="auto">
          <a:xfrm>
            <a:off x="0" y="3573016"/>
            <a:ext cx="4327573" cy="3284984"/>
          </a:xfrm>
          <a:prstGeom prst="rect">
            <a:avLst/>
          </a:prstGeom>
          <a:noFill/>
        </p:spPr>
      </p:pic>
      <p:pic>
        <p:nvPicPr>
          <p:cNvPr id="58374" name="Picture 6" descr="Пчёлка Жу-жу (М)Пл - МЯГКИЕ ИГРУШКИ ОПТОМ. ПРОИЗВОДСТВО МЯГКИХ ИГРУШЕК. БАГНЫЧЕВ ЮГ."/>
          <p:cNvPicPr>
            <a:picLocks noChangeAspect="1" noChangeArrowheads="1"/>
          </p:cNvPicPr>
          <p:nvPr/>
        </p:nvPicPr>
        <p:blipFill>
          <a:blip r:embed="rId3" cstate="print"/>
          <a:srcRect/>
          <a:stretch>
            <a:fillRect/>
          </a:stretch>
        </p:blipFill>
        <p:spPr bwMode="auto">
          <a:xfrm>
            <a:off x="6037684" y="2420888"/>
            <a:ext cx="3106316" cy="3106316"/>
          </a:xfrm>
          <a:prstGeom prst="rect">
            <a:avLst/>
          </a:prstGeom>
          <a:noFill/>
        </p:spPr>
      </p:pic>
      <p:pic>
        <p:nvPicPr>
          <p:cNvPr id="58376" name="Picture 8" descr="Смешарики JA-TSM-05 Говорящая игрушка Бараш, 12см - купить в Москве в интернет магазине. Смешарики (Smeshariki) JA-TSM-05 Говоря"/>
          <p:cNvPicPr>
            <a:picLocks noChangeAspect="1" noChangeArrowheads="1"/>
          </p:cNvPicPr>
          <p:nvPr/>
        </p:nvPicPr>
        <p:blipFill>
          <a:blip r:embed="rId4" cstate="print"/>
          <a:srcRect/>
          <a:stretch>
            <a:fillRect/>
          </a:stretch>
        </p:blipFill>
        <p:spPr bwMode="auto">
          <a:xfrm>
            <a:off x="4572000" y="4428728"/>
            <a:ext cx="2474640" cy="2429272"/>
          </a:xfrm>
          <a:prstGeom prst="rect">
            <a:avLst/>
          </a:prstGeom>
          <a:noFill/>
        </p:spPr>
      </p:pic>
      <p:pic>
        <p:nvPicPr>
          <p:cNvPr id="58378" name="Picture 10" descr="Купить HASBRO ИНТЕРАКТИВНАЯ ИГРУШКА ЩЕНОК КУКИ с доставкой в Донецке, Донецкая область citymart.dn.ua"/>
          <p:cNvPicPr>
            <a:picLocks noChangeAspect="1" noChangeArrowheads="1"/>
          </p:cNvPicPr>
          <p:nvPr/>
        </p:nvPicPr>
        <p:blipFill>
          <a:blip r:embed="rId5" cstate="print"/>
          <a:srcRect/>
          <a:stretch>
            <a:fillRect/>
          </a:stretch>
        </p:blipFill>
        <p:spPr bwMode="auto">
          <a:xfrm>
            <a:off x="3995936" y="1988840"/>
            <a:ext cx="2286000" cy="247650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Виды игрушек</a:t>
            </a:r>
            <a:endParaRPr lang="ru-RU" dirty="0"/>
          </a:p>
        </p:txBody>
      </p:sp>
      <p:sp>
        <p:nvSpPr>
          <p:cNvPr id="3" name="Содержимое 2"/>
          <p:cNvSpPr>
            <a:spLocks noGrp="1"/>
          </p:cNvSpPr>
          <p:nvPr>
            <p:ph idx="1"/>
          </p:nvPr>
        </p:nvSpPr>
        <p:spPr>
          <a:xfrm>
            <a:off x="1435608" y="1447800"/>
            <a:ext cx="7498080" cy="3997424"/>
          </a:xfrm>
        </p:spPr>
        <p:txBody>
          <a:bodyPr>
            <a:normAutofit fontScale="85000" lnSpcReduction="20000"/>
          </a:bodyPr>
          <a:lstStyle/>
          <a:p>
            <a:r>
              <a:rPr lang="ru-RU" sz="3600" b="1" dirty="0" smtClean="0"/>
              <a:t>1.</a:t>
            </a:r>
            <a:r>
              <a:rPr lang="ru-RU" sz="3600" dirty="0" smtClean="0"/>
              <a:t>     </a:t>
            </a:r>
            <a:r>
              <a:rPr lang="ru-RU" sz="3600" b="1" dirty="0" smtClean="0"/>
              <a:t>Сюжетные (образные) игрушки:</a:t>
            </a:r>
            <a:endParaRPr lang="ru-RU" sz="3600" dirty="0" smtClean="0"/>
          </a:p>
          <a:p>
            <a:r>
              <a:rPr lang="ru-RU" sz="3600" dirty="0" smtClean="0"/>
              <a:t> Это куклы и фигурки, изображающие людей и животных;</a:t>
            </a:r>
          </a:p>
          <a:p>
            <a:r>
              <a:rPr lang="ru-RU" sz="3600" dirty="0" smtClean="0"/>
              <a:t>транспортные средства (автомашины, поезда, самолеты, тележки),</a:t>
            </a:r>
          </a:p>
          <a:p>
            <a:r>
              <a:rPr lang="ru-RU" sz="3600" dirty="0" smtClean="0"/>
              <a:t>посуда,</a:t>
            </a:r>
          </a:p>
          <a:p>
            <a:r>
              <a:rPr lang="ru-RU" sz="3600" dirty="0" smtClean="0"/>
              <a:t>мебель и др.</a:t>
            </a:r>
          </a:p>
          <a:p>
            <a:pPr>
              <a:buNone/>
            </a:pPr>
            <a:r>
              <a:rPr lang="ru-RU" dirty="0" smtClean="0"/>
              <a:t/>
            </a:r>
            <a:br>
              <a:rPr lang="ru-RU" dirty="0" smtClean="0"/>
            </a:br>
            <a:endParaRPr lang="ru-RU" dirty="0"/>
          </a:p>
        </p:txBody>
      </p:sp>
      <p:pic>
        <p:nvPicPr>
          <p:cNvPr id="4" name="Picture 2" descr="Купить Игрушкин Фруктовое ассорти 21015"/>
          <p:cNvPicPr>
            <a:picLocks noChangeAspect="1" noChangeArrowheads="1"/>
          </p:cNvPicPr>
          <p:nvPr/>
        </p:nvPicPr>
        <p:blipFill>
          <a:blip r:embed="rId2" cstate="print"/>
          <a:srcRect/>
          <a:stretch>
            <a:fillRect/>
          </a:stretch>
        </p:blipFill>
        <p:spPr bwMode="auto">
          <a:xfrm>
            <a:off x="1115616" y="4581128"/>
            <a:ext cx="2627784" cy="2276872"/>
          </a:xfrm>
          <a:prstGeom prst="rect">
            <a:avLst/>
          </a:prstGeom>
          <a:noFill/>
        </p:spPr>
      </p:pic>
      <p:pic>
        <p:nvPicPr>
          <p:cNvPr id="40962" name="Picture 2" descr="Фотографии Paola Reina Морена (40 см). Игрушка куклы"/>
          <p:cNvPicPr>
            <a:picLocks noChangeAspect="1" noChangeArrowheads="1"/>
          </p:cNvPicPr>
          <p:nvPr/>
        </p:nvPicPr>
        <p:blipFill>
          <a:blip r:embed="rId3" cstate="print"/>
          <a:srcRect/>
          <a:stretch>
            <a:fillRect/>
          </a:stretch>
        </p:blipFill>
        <p:spPr bwMode="auto">
          <a:xfrm>
            <a:off x="6300192" y="3479751"/>
            <a:ext cx="2843808" cy="3378249"/>
          </a:xfrm>
          <a:prstGeom prst="rect">
            <a:avLst/>
          </a:prstGeom>
          <a:noFill/>
        </p:spPr>
      </p:pic>
      <p:pic>
        <p:nvPicPr>
          <p:cNvPr id="40964" name="Picture 4" descr="Купить Набор &quot;BUILD&quot;N PLAY&quot; -машина+паровозик в коробке Keenway 11861 игрушку в интернет магазине Отойз: фото, характеристики, о"/>
          <p:cNvPicPr>
            <a:picLocks noChangeAspect="1" noChangeArrowheads="1"/>
          </p:cNvPicPr>
          <p:nvPr/>
        </p:nvPicPr>
        <p:blipFill>
          <a:blip r:embed="rId4" cstate="print"/>
          <a:srcRect/>
          <a:stretch>
            <a:fillRect/>
          </a:stretch>
        </p:blipFill>
        <p:spPr bwMode="auto">
          <a:xfrm>
            <a:off x="4139952" y="4476750"/>
            <a:ext cx="2857500" cy="23812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Значение сюжетных  игрушек</a:t>
            </a:r>
            <a:endParaRPr lang="ru-RU" dirty="0"/>
          </a:p>
        </p:txBody>
      </p:sp>
      <p:sp>
        <p:nvSpPr>
          <p:cNvPr id="3" name="Содержимое 2"/>
          <p:cNvSpPr>
            <a:spLocks noGrp="1"/>
          </p:cNvSpPr>
          <p:nvPr>
            <p:ph idx="1"/>
          </p:nvPr>
        </p:nvSpPr>
        <p:spPr>
          <a:xfrm>
            <a:off x="971600" y="1447800"/>
            <a:ext cx="8172400" cy="5410200"/>
          </a:xfrm>
        </p:spPr>
        <p:txBody>
          <a:bodyPr>
            <a:normAutofit fontScale="92500" lnSpcReduction="10000"/>
          </a:bodyPr>
          <a:lstStyle/>
          <a:p>
            <a:r>
              <a:rPr lang="ru-RU" dirty="0" smtClean="0"/>
              <a:t>игрушки данного вида во многом определяют сюжет игры;</a:t>
            </a:r>
          </a:p>
          <a:p>
            <a:r>
              <a:rPr lang="ru-RU" dirty="0" smtClean="0"/>
              <a:t>способствуют усвоению половой роли;</a:t>
            </a:r>
          </a:p>
          <a:p>
            <a:r>
              <a:rPr lang="ru-RU" dirty="0" smtClean="0"/>
              <a:t>развивают творчество;</a:t>
            </a:r>
          </a:p>
          <a:p>
            <a:r>
              <a:rPr lang="ru-RU" dirty="0" smtClean="0"/>
              <a:t>уточняют и расширяют кругозор ребенка, его социальный опыт ;</a:t>
            </a:r>
          </a:p>
          <a:p>
            <a:r>
              <a:rPr lang="ru-RU" dirty="0" smtClean="0"/>
              <a:t> помогают малышу защититься от отрицательных переживаний, снять эмоциональное напряжение ;</a:t>
            </a:r>
          </a:p>
          <a:p>
            <a:r>
              <a:rPr lang="ru-RU" dirty="0" smtClean="0"/>
              <a:t> помогают компенсировать недостаток любви и сочувствия со стороны взрослых и сверстников.</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t>2.Дидактические игрушки:</a:t>
            </a:r>
            <a:endParaRPr lang="ru-RU" dirty="0"/>
          </a:p>
        </p:txBody>
      </p:sp>
      <p:sp>
        <p:nvSpPr>
          <p:cNvPr id="3" name="Содержимое 2"/>
          <p:cNvSpPr>
            <a:spLocks noGrp="1"/>
          </p:cNvSpPr>
          <p:nvPr>
            <p:ph idx="1"/>
          </p:nvPr>
        </p:nvSpPr>
        <p:spPr>
          <a:xfrm>
            <a:off x="971600" y="1447800"/>
            <a:ext cx="6408712" cy="5410200"/>
          </a:xfrm>
        </p:spPr>
        <p:txBody>
          <a:bodyPr>
            <a:normAutofit fontScale="85000" lnSpcReduction="10000"/>
          </a:bodyPr>
          <a:lstStyle/>
          <a:p>
            <a:r>
              <a:rPr lang="ru-RU" dirty="0" smtClean="0"/>
              <a:t>погремушки, матрешки, пирамиды, вкладыши, разноцветные шары, бочонки;</a:t>
            </a:r>
          </a:p>
          <a:p>
            <a:r>
              <a:rPr lang="ru-RU" dirty="0" smtClean="0"/>
              <a:t>сборно-разборные игрушки, бирюльки, предметы для нанизывания;</a:t>
            </a:r>
          </a:p>
          <a:p>
            <a:r>
              <a:rPr lang="ru-RU" dirty="0" smtClean="0"/>
              <a:t>головоломки (например, игрушки венгерского инженера Э. </a:t>
            </a:r>
            <a:r>
              <a:rPr lang="ru-RU" dirty="0" err="1" smtClean="0"/>
              <a:t>Рубика</a:t>
            </a:r>
            <a:r>
              <a:rPr lang="ru-RU" dirty="0" smtClean="0"/>
              <a:t>);</a:t>
            </a:r>
          </a:p>
          <a:p>
            <a:r>
              <a:rPr lang="ru-RU" dirty="0" smtClean="0"/>
              <a:t>мозаики, настольные и печатные игры с правилами;</a:t>
            </a:r>
          </a:p>
          <a:p>
            <a:r>
              <a:rPr lang="ru-RU" dirty="0" smtClean="0"/>
              <a:t>перспективная игрушка с электронными, в т. ч. микропроцессорными, устройствами.</a:t>
            </a:r>
          </a:p>
          <a:p>
            <a:endParaRPr lang="ru-RU" dirty="0"/>
          </a:p>
        </p:txBody>
      </p:sp>
      <p:pic>
        <p:nvPicPr>
          <p:cNvPr id="43014" name="Picture 6" descr="Развивающие игры, продажа, где купить - цены в интернет-магазинах"/>
          <p:cNvPicPr>
            <a:picLocks noChangeAspect="1" noChangeArrowheads="1"/>
          </p:cNvPicPr>
          <p:nvPr/>
        </p:nvPicPr>
        <p:blipFill>
          <a:blip r:embed="rId2" cstate="print"/>
          <a:srcRect/>
          <a:stretch>
            <a:fillRect/>
          </a:stretch>
        </p:blipFill>
        <p:spPr bwMode="auto">
          <a:xfrm>
            <a:off x="7236296" y="4797152"/>
            <a:ext cx="1907704" cy="2060848"/>
          </a:xfrm>
          <a:prstGeom prst="rect">
            <a:avLst/>
          </a:prstGeom>
          <a:noFill/>
        </p:spPr>
      </p:pic>
      <p:pic>
        <p:nvPicPr>
          <p:cNvPr id="43016" name="Picture 8" descr="матрешка ручной работы 10:1"/>
          <p:cNvPicPr>
            <a:picLocks noChangeAspect="1" noChangeArrowheads="1"/>
          </p:cNvPicPr>
          <p:nvPr/>
        </p:nvPicPr>
        <p:blipFill>
          <a:blip r:embed="rId3" cstate="print"/>
          <a:srcRect/>
          <a:stretch>
            <a:fillRect/>
          </a:stretch>
        </p:blipFill>
        <p:spPr bwMode="auto">
          <a:xfrm>
            <a:off x="5868144" y="2276872"/>
            <a:ext cx="3275856" cy="1567061"/>
          </a:xfrm>
          <a:prstGeom prst="rect">
            <a:avLst/>
          </a:prstGeom>
          <a:noFill/>
        </p:spPr>
      </p:pic>
      <p:pic>
        <p:nvPicPr>
          <p:cNvPr id="43018" name="Picture 10" descr="Категория (Без категории) в дневнике mamabebika - BabyBlog.ru - Babyblog.ru"/>
          <p:cNvPicPr>
            <a:picLocks noChangeAspect="1" noChangeArrowheads="1"/>
          </p:cNvPicPr>
          <p:nvPr/>
        </p:nvPicPr>
        <p:blipFill>
          <a:blip r:embed="rId4" cstate="print"/>
          <a:srcRect/>
          <a:stretch>
            <a:fillRect/>
          </a:stretch>
        </p:blipFill>
        <p:spPr bwMode="auto">
          <a:xfrm>
            <a:off x="8158708" y="1268760"/>
            <a:ext cx="985292" cy="16881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дидактических игрушек:</a:t>
            </a:r>
            <a:endParaRPr lang="ru-RU" dirty="0"/>
          </a:p>
        </p:txBody>
      </p:sp>
      <p:sp>
        <p:nvSpPr>
          <p:cNvPr id="3" name="Содержимое 2"/>
          <p:cNvSpPr>
            <a:spLocks noGrp="1"/>
          </p:cNvSpPr>
          <p:nvPr>
            <p:ph idx="1"/>
          </p:nvPr>
        </p:nvSpPr>
        <p:spPr>
          <a:xfrm>
            <a:off x="1043608" y="1447800"/>
            <a:ext cx="8100392" cy="5410200"/>
          </a:xfrm>
        </p:spPr>
        <p:txBody>
          <a:bodyPr>
            <a:normAutofit fontScale="77500" lnSpcReduction="20000"/>
          </a:bodyPr>
          <a:lstStyle/>
          <a:p>
            <a:r>
              <a:rPr lang="ru-RU" dirty="0" smtClean="0"/>
              <a:t> дидактические игрушки предназначены для умственного и сенсорного развития и обучения детей;</a:t>
            </a:r>
          </a:p>
          <a:p>
            <a:r>
              <a:rPr lang="ru-RU" dirty="0" smtClean="0"/>
              <a:t> сконструированы с учётом определённой обучающей программы, которая усваивается ребёнком в процессе игры;</a:t>
            </a:r>
          </a:p>
          <a:p>
            <a:r>
              <a:rPr lang="ru-RU" dirty="0" smtClean="0"/>
              <a:t>играя с дидактическими игрушками, ребенок решает различные задачи. Условия такой задачи заключены в конструкции игрушки (разобрать и собрать пирамиду, башенку, матрешку);</a:t>
            </a:r>
          </a:p>
          <a:p>
            <a:r>
              <a:rPr lang="ru-RU" dirty="0" smtClean="0"/>
              <a:t>ребенок не только совершенствует умение действовать, но и осваивает сенсорные эталоны;</a:t>
            </a:r>
          </a:p>
          <a:p>
            <a:r>
              <a:rPr lang="ru-RU" dirty="0" smtClean="0"/>
              <a:t>действия ребенка приобретают результативность и целенаправленность;</a:t>
            </a:r>
          </a:p>
          <a:p>
            <a:r>
              <a:rPr lang="ru-RU" dirty="0" smtClean="0"/>
              <a:t>яркость, гармония цвета и формы игрушек вызывают у ребенка эстетические переживания.</a:t>
            </a:r>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3.</a:t>
            </a:r>
            <a:r>
              <a:rPr lang="ru-RU" dirty="0" smtClean="0"/>
              <a:t>     </a:t>
            </a:r>
            <a:r>
              <a:rPr lang="ru-RU" b="1" dirty="0" smtClean="0"/>
              <a:t>Спортивные (спортивно-моторные) игрушки:</a:t>
            </a:r>
            <a:endParaRPr lang="ru-RU" dirty="0"/>
          </a:p>
        </p:txBody>
      </p:sp>
      <p:sp>
        <p:nvSpPr>
          <p:cNvPr id="3" name="Содержимое 2"/>
          <p:cNvSpPr>
            <a:spLocks noGrp="1"/>
          </p:cNvSpPr>
          <p:nvPr>
            <p:ph idx="1"/>
          </p:nvPr>
        </p:nvSpPr>
        <p:spPr>
          <a:xfrm>
            <a:off x="1043608" y="1447800"/>
            <a:ext cx="8100392" cy="3565376"/>
          </a:xfrm>
        </p:spPr>
        <p:txBody>
          <a:bodyPr>
            <a:normAutofit fontScale="85000" lnSpcReduction="20000"/>
          </a:bodyPr>
          <a:lstStyle/>
          <a:p>
            <a:r>
              <a:rPr lang="ru-RU" dirty="0" smtClean="0"/>
              <a:t>блошки, волчки, серсо, мячи, бильбоке, обручи (направлены на укрепление мышц руки, предплечья, развитие координации движений);</a:t>
            </a:r>
          </a:p>
          <a:p>
            <a:r>
              <a:rPr lang="ru-RU" dirty="0" smtClean="0"/>
              <a:t>каталки, велосипеды, самокаты, коньки, ролики, скакалки (содействуют развитию навыков бега, прыжков, укрепляют мышцы ног, туловища);</a:t>
            </a:r>
          </a:p>
          <a:p>
            <a:r>
              <a:rPr lang="ru-RU" dirty="0" smtClean="0"/>
              <a:t>настольные баскетбол, хоккей; пинг-понг (спортивные игрушки, предназначенные для коллективных игр).</a:t>
            </a:r>
          </a:p>
          <a:p>
            <a:endParaRPr lang="ru-RU" dirty="0"/>
          </a:p>
        </p:txBody>
      </p:sp>
      <p:pic>
        <p:nvPicPr>
          <p:cNvPr id="44034" name="Picture 2" descr="Игрушки спортивные Полесье, цены, купить Игрушки спортивные Полесье в Киеве Фото, описание, отзывы интернет магазин товаров для"/>
          <p:cNvPicPr>
            <a:picLocks noChangeAspect="1" noChangeArrowheads="1"/>
          </p:cNvPicPr>
          <p:nvPr/>
        </p:nvPicPr>
        <p:blipFill>
          <a:blip r:embed="rId2" cstate="print"/>
          <a:srcRect/>
          <a:stretch>
            <a:fillRect/>
          </a:stretch>
        </p:blipFill>
        <p:spPr bwMode="auto">
          <a:xfrm>
            <a:off x="6084168" y="4482355"/>
            <a:ext cx="3059832" cy="2375645"/>
          </a:xfrm>
          <a:prstGeom prst="rect">
            <a:avLst/>
          </a:prstGeom>
          <a:noFill/>
        </p:spPr>
      </p:pic>
      <p:pic>
        <p:nvPicPr>
          <p:cNvPr id="44036" name="Picture 4" descr="Игрушки, общее в Каменце-Подольском. Сравнить цены, купить промышленные товары на ETOV."/>
          <p:cNvPicPr>
            <a:picLocks noChangeAspect="1" noChangeArrowheads="1"/>
          </p:cNvPicPr>
          <p:nvPr/>
        </p:nvPicPr>
        <p:blipFill>
          <a:blip r:embed="rId3" cstate="print"/>
          <a:srcRect/>
          <a:stretch>
            <a:fillRect/>
          </a:stretch>
        </p:blipFill>
        <p:spPr bwMode="auto">
          <a:xfrm>
            <a:off x="1043608" y="4725144"/>
            <a:ext cx="2357561" cy="2132856"/>
          </a:xfrm>
          <a:prstGeom prst="rect">
            <a:avLst/>
          </a:prstGeom>
          <a:noFill/>
        </p:spPr>
      </p:pic>
      <p:pic>
        <p:nvPicPr>
          <p:cNvPr id="44038" name="Picture 6" descr="Спорт Товары Оптом Г Иркутск 45 :: carriage-kitai"/>
          <p:cNvPicPr>
            <a:picLocks noChangeAspect="1" noChangeArrowheads="1"/>
          </p:cNvPicPr>
          <p:nvPr/>
        </p:nvPicPr>
        <p:blipFill>
          <a:blip r:embed="rId4" cstate="print"/>
          <a:srcRect/>
          <a:stretch>
            <a:fillRect/>
          </a:stretch>
        </p:blipFill>
        <p:spPr bwMode="auto">
          <a:xfrm>
            <a:off x="3419872" y="4797152"/>
            <a:ext cx="2448272" cy="206084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Значение спортивных игрушек:</a:t>
            </a:r>
            <a:endParaRPr lang="ru-RU" dirty="0"/>
          </a:p>
        </p:txBody>
      </p:sp>
      <p:sp>
        <p:nvSpPr>
          <p:cNvPr id="3" name="Содержимое 2"/>
          <p:cNvSpPr>
            <a:spLocks noGrp="1"/>
          </p:cNvSpPr>
          <p:nvPr>
            <p:ph idx="1"/>
          </p:nvPr>
        </p:nvSpPr>
        <p:spPr>
          <a:xfrm>
            <a:off x="971600" y="1268760"/>
            <a:ext cx="8172400" cy="5589240"/>
          </a:xfrm>
        </p:spPr>
        <p:txBody>
          <a:bodyPr>
            <a:normAutofit fontScale="92500" lnSpcReduction="10000"/>
          </a:bodyPr>
          <a:lstStyle/>
          <a:p>
            <a:r>
              <a:rPr lang="ru-RU" dirty="0" smtClean="0"/>
              <a:t>предназначены для реализации задач физического воспитания;</a:t>
            </a:r>
          </a:p>
          <a:p>
            <a:r>
              <a:rPr lang="ru-RU" dirty="0" smtClean="0"/>
              <a:t>способствуют развитию ловкости и меткости движений, глазомера, крупной и мелкой моторики;</a:t>
            </a:r>
          </a:p>
          <a:p>
            <a:r>
              <a:rPr lang="ru-RU" dirty="0" smtClean="0"/>
              <a:t>способствуют не только формированию основных движений, но и развитию пространственных ориентировок, свойств внимания;</a:t>
            </a:r>
          </a:p>
          <a:p>
            <a:r>
              <a:rPr lang="ru-RU" dirty="0" smtClean="0"/>
              <a:t>способствуют развитию таких волевых качеств, как выдержка, смелость, инициативность, организованность.</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4.</a:t>
            </a:r>
            <a:r>
              <a:rPr lang="ru-RU" dirty="0" smtClean="0"/>
              <a:t>     </a:t>
            </a:r>
            <a:r>
              <a:rPr lang="ru-RU" b="1" dirty="0" err="1" smtClean="0"/>
              <a:t>Строительно</a:t>
            </a:r>
            <a:r>
              <a:rPr lang="ru-RU" b="1" dirty="0" smtClean="0"/>
              <a:t> - конструктивные игрушки:</a:t>
            </a:r>
            <a:endParaRPr lang="ru-RU" dirty="0"/>
          </a:p>
        </p:txBody>
      </p:sp>
      <p:sp>
        <p:nvSpPr>
          <p:cNvPr id="3" name="Содержимое 2"/>
          <p:cNvSpPr>
            <a:spLocks noGrp="1"/>
          </p:cNvSpPr>
          <p:nvPr>
            <p:ph idx="1"/>
          </p:nvPr>
        </p:nvSpPr>
        <p:spPr>
          <a:xfrm>
            <a:off x="1115616" y="1447800"/>
            <a:ext cx="7818072" cy="3277344"/>
          </a:xfrm>
        </p:spPr>
        <p:txBody>
          <a:bodyPr>
            <a:normAutofit fontScale="92500"/>
          </a:bodyPr>
          <a:lstStyle/>
          <a:p>
            <a:r>
              <a:rPr lang="ru-RU" dirty="0" smtClean="0"/>
              <a:t>Наборы строительных материалов;</a:t>
            </a:r>
          </a:p>
          <a:p>
            <a:r>
              <a:rPr lang="ru-RU" dirty="0" smtClean="0"/>
              <a:t>Конструкторы с разными способами соединения деталей: наложение, приставление, сочленение (с крепежными устройствами);</a:t>
            </a:r>
          </a:p>
          <a:p>
            <a:r>
              <a:rPr lang="ru-RU" dirty="0" smtClean="0"/>
              <a:t>Конструкторы нового поколения —«LEGO».</a:t>
            </a:r>
          </a:p>
          <a:p>
            <a:endParaRPr lang="ru-RU" dirty="0"/>
          </a:p>
        </p:txBody>
      </p:sp>
      <p:pic>
        <p:nvPicPr>
          <p:cNvPr id="46082" name="Picture 2" descr="Конструктор (65 деталей) - обучающая и развив. игра - КОНСТРУКТОРЫ-ИГРУШКИ ДЕРЕВЯННЫЕ-Детские игрушки, купить игрушки для детей,"/>
          <p:cNvPicPr>
            <a:picLocks noChangeAspect="1" noChangeArrowheads="1"/>
          </p:cNvPicPr>
          <p:nvPr/>
        </p:nvPicPr>
        <p:blipFill>
          <a:blip r:embed="rId2" cstate="print"/>
          <a:srcRect/>
          <a:stretch>
            <a:fillRect/>
          </a:stretch>
        </p:blipFill>
        <p:spPr bwMode="auto">
          <a:xfrm>
            <a:off x="5148064" y="4581128"/>
            <a:ext cx="3995936" cy="2276872"/>
          </a:xfrm>
          <a:prstGeom prst="rect">
            <a:avLst/>
          </a:prstGeom>
          <a:noFill/>
        </p:spPr>
      </p:pic>
      <p:pic>
        <p:nvPicPr>
          <p:cNvPr id="46084" name="Picture 4" descr="Конструктор &quot;Строитель&quot;"/>
          <p:cNvPicPr>
            <a:picLocks noChangeAspect="1" noChangeArrowheads="1"/>
          </p:cNvPicPr>
          <p:nvPr/>
        </p:nvPicPr>
        <p:blipFill>
          <a:blip r:embed="rId3" cstate="print"/>
          <a:srcRect/>
          <a:stretch>
            <a:fillRect/>
          </a:stretch>
        </p:blipFill>
        <p:spPr bwMode="auto">
          <a:xfrm>
            <a:off x="1115617" y="4477968"/>
            <a:ext cx="3168352" cy="238003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48</TotalTime>
  <Words>753</Words>
  <Application>Microsoft Office PowerPoint</Application>
  <PresentationFormat>Экран (4:3)</PresentationFormat>
  <Paragraphs>105</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Солнцестояние</vt:lpstr>
      <vt:lpstr>Значение, виды игрушек</vt:lpstr>
      <vt:lpstr>Игрушки - специально изготовленные предметы, предназначенные для игр, обеспечения игровой деятельности детей и взрослых. </vt:lpstr>
      <vt:lpstr>Виды игрушек</vt:lpstr>
      <vt:lpstr>Значение сюжетных  игрушек</vt:lpstr>
      <vt:lpstr>2.Дидактические игрушки:</vt:lpstr>
      <vt:lpstr>Значение дидактических игрушек:</vt:lpstr>
      <vt:lpstr>3.     Спортивные (спортивно-моторные) игрушки:</vt:lpstr>
      <vt:lpstr>Значение спортивных игрушек:</vt:lpstr>
      <vt:lpstr>4.     Строительно - конструктивные игрушки:</vt:lpstr>
      <vt:lpstr>Значение строительно - конструктивных игрушек:</vt:lpstr>
      <vt:lpstr>5.     Музыкальные игрушки:</vt:lpstr>
      <vt:lpstr>Значение музыкальных игрушек:</vt:lpstr>
      <vt:lpstr>6.     Театрализованные игрушки:</vt:lpstr>
      <vt:lpstr>Значение театрализованных игрушек:</vt:lpstr>
      <vt:lpstr>7.     Технические игрушки:</vt:lpstr>
      <vt:lpstr>Значение технических игрушек:</vt:lpstr>
      <vt:lpstr>8.     Игрушки – самоделки:</vt:lpstr>
      <vt:lpstr>Презентация PowerPoint</vt:lpstr>
      <vt:lpstr>9. Игрушки – забавы:</vt:lpstr>
      <vt:lpstr>Значение игрушек – забав:</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Значение, виды игрушек</dc:title>
  <dc:creator>User</dc:creator>
  <cp:lastModifiedBy>Компьютер</cp:lastModifiedBy>
  <cp:revision>9</cp:revision>
  <dcterms:created xsi:type="dcterms:W3CDTF">2015-03-15T05:04:42Z</dcterms:created>
  <dcterms:modified xsi:type="dcterms:W3CDTF">2018-03-27T15:00:07Z</dcterms:modified>
</cp:coreProperties>
</file>