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8" r:id="rId3"/>
    <p:sldId id="268" r:id="rId4"/>
    <p:sldId id="259" r:id="rId5"/>
    <p:sldId id="260" r:id="rId6"/>
    <p:sldId id="261" r:id="rId7"/>
    <p:sldId id="262" r:id="rId8"/>
    <p:sldId id="269" r:id="rId9"/>
    <p:sldId id="263" r:id="rId10"/>
    <p:sldId id="264" r:id="rId11"/>
    <p:sldId id="273" r:id="rId12"/>
    <p:sldId id="270" r:id="rId13"/>
    <p:sldId id="265" r:id="rId14"/>
    <p:sldId id="266" r:id="rId15"/>
    <p:sldId id="257" r:id="rId16"/>
    <p:sldId id="278" r:id="rId17"/>
    <p:sldId id="271" r:id="rId18"/>
    <p:sldId id="272" r:id="rId19"/>
    <p:sldId id="279" r:id="rId20"/>
    <p:sldId id="274" r:id="rId21"/>
    <p:sldId id="275" r:id="rId22"/>
    <p:sldId id="276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243" autoAdjust="0"/>
  </p:normalViewPr>
  <p:slideViewPr>
    <p:cSldViewPr>
      <p:cViewPr varScale="1">
        <p:scale>
          <a:sx n="84" d="100"/>
          <a:sy n="84" d="100"/>
        </p:scale>
        <p:origin x="-1315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8BF6-8E88-4ABD-8BAA-0AF4E30D061D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585E1-5152-4537-9776-16223FEE22B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8BF6-8E88-4ABD-8BAA-0AF4E30D061D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585E1-5152-4537-9776-16223FEE22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8BF6-8E88-4ABD-8BAA-0AF4E30D061D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585E1-5152-4537-9776-16223FEE22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8BF6-8E88-4ABD-8BAA-0AF4E30D061D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585E1-5152-4537-9776-16223FEE22B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8BF6-8E88-4ABD-8BAA-0AF4E30D061D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585E1-5152-4537-9776-16223FEE22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8BF6-8E88-4ABD-8BAA-0AF4E30D061D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585E1-5152-4537-9776-16223FEE22B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8BF6-8E88-4ABD-8BAA-0AF4E30D061D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585E1-5152-4537-9776-16223FEE22B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8BF6-8E88-4ABD-8BAA-0AF4E30D061D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585E1-5152-4537-9776-16223FEE22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8BF6-8E88-4ABD-8BAA-0AF4E30D061D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585E1-5152-4537-9776-16223FEE22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8BF6-8E88-4ABD-8BAA-0AF4E30D061D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585E1-5152-4537-9776-16223FEE22B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08BF6-8E88-4ABD-8BAA-0AF4E30D061D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585E1-5152-4537-9776-16223FEE22B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E308BF6-8E88-4ABD-8BAA-0AF4E30D061D}" type="datetimeFigureOut">
              <a:rPr lang="ru-RU" smtClean="0"/>
              <a:t>08.12.2017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D4585E1-5152-4537-9776-16223FEE22B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1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7" Type="http://schemas.microsoft.com/office/2007/relationships/hdphoto" Target="../media/hdphoto13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microsoft.com/office/2007/relationships/hdphoto" Target="../media/hdphoto12.wdp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hdphoto" Target="../media/hdphoto14.wdp"/><Relationship Id="rId7" Type="http://schemas.microsoft.com/office/2007/relationships/hdphoto" Target="../media/hdphoto16.wdp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microsoft.com/office/2007/relationships/hdphoto" Target="../media/hdphoto15.wdp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microsoft.com/office/2007/relationships/hdphoto" Target="../media/hdphoto18.wdp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microsoft.com/office/2007/relationships/hdphoto" Target="../media/hdphoto19.wdp"/><Relationship Id="rId7" Type="http://schemas.microsoft.com/office/2007/relationships/hdphoto" Target="../media/hdphoto21.wdp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20.wdp"/><Relationship Id="rId4" Type="http://schemas.openxmlformats.org/officeDocument/2006/relationships/image" Target="../media/image38.jpeg"/><Relationship Id="rId9" Type="http://schemas.microsoft.com/office/2007/relationships/hdphoto" Target="../media/hdphoto2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microsoft.com/office/2007/relationships/hdphoto" Target="../media/hdphoto23.wdp"/><Relationship Id="rId7" Type="http://schemas.microsoft.com/office/2007/relationships/hdphoto" Target="../media/hdphoto25.wdp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microsoft.com/office/2007/relationships/hdphoto" Target="../media/hdphoto27.wdp"/><Relationship Id="rId5" Type="http://schemas.microsoft.com/office/2007/relationships/hdphoto" Target="../media/hdphoto24.wdp"/><Relationship Id="rId10" Type="http://schemas.openxmlformats.org/officeDocument/2006/relationships/image" Target="../media/image45.jpeg"/><Relationship Id="rId4" Type="http://schemas.openxmlformats.org/officeDocument/2006/relationships/image" Target="../media/image42.jpeg"/><Relationship Id="rId9" Type="http://schemas.microsoft.com/office/2007/relationships/hdphoto" Target="../media/hdphoto26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29.wdp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microsoft.com/office/2007/relationships/hdphoto" Target="../media/hdphoto30.wdp"/><Relationship Id="rId7" Type="http://schemas.microsoft.com/office/2007/relationships/hdphoto" Target="../media/hdphoto32.wdp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microsoft.com/office/2007/relationships/hdphoto" Target="../media/hdphoto31.wdp"/><Relationship Id="rId4" Type="http://schemas.openxmlformats.org/officeDocument/2006/relationships/image" Target="../media/image49.jpeg"/><Relationship Id="rId9" Type="http://schemas.microsoft.com/office/2007/relationships/hdphoto" Target="../media/hdphoto33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microsoft.com/office/2007/relationships/hdphoto" Target="../media/hdphoto2.wdp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6.wdp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6984776" cy="2448272"/>
          </a:xfrm>
          <a:solidFill>
            <a:schemeClr val="bg2">
              <a:lumMod val="40000"/>
              <a:lumOff val="60000"/>
            </a:schemeClr>
          </a:solidFill>
          <a:ln w="57150">
            <a:solidFill>
              <a:schemeClr val="accent6">
                <a:lumMod val="75000"/>
              </a:schemeClr>
            </a:solidFill>
          </a:ln>
        </p:spPr>
        <p:txBody>
          <a:bodyPr>
            <a:normAutofit fontScale="90000"/>
          </a:bodyPr>
          <a:lstStyle/>
          <a:p>
            <a:pPr marL="182880" indent="0" algn="ctr">
              <a:buNone/>
            </a:pPr>
            <a:r>
              <a:rPr lang="ru-RU" i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Семейный клуб</a:t>
            </a:r>
            <a:br>
              <a:rPr lang="ru-RU" i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i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 Гнездышко»</a:t>
            </a:r>
            <a:br>
              <a:rPr lang="ru-RU" i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r>
              <a:rPr lang="ru-RU" i="1" dirty="0" smtClean="0">
                <a:ln w="38100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представляет:</a:t>
            </a:r>
            <a:endParaRPr lang="ru-RU" i="1" dirty="0">
              <a:ln w="38100">
                <a:solidFill>
                  <a:srgbClr val="00206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56992"/>
            <a:ext cx="4248472" cy="2540627"/>
          </a:xfrm>
          <a:prstGeom prst="rect">
            <a:avLst/>
          </a:prstGeom>
          <a:ln w="5715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499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03" t="7402" r="18067"/>
          <a:stretch/>
        </p:blipFill>
        <p:spPr>
          <a:xfrm>
            <a:off x="395535" y="260649"/>
            <a:ext cx="4053343" cy="2989218"/>
          </a:xfrm>
          <a:prstGeom prst="rect">
            <a:avLst/>
          </a:prstGeom>
          <a:ln w="5715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573016"/>
            <a:ext cx="4053343" cy="3040007"/>
          </a:xfrm>
          <a:prstGeom prst="rect">
            <a:avLst/>
          </a:prstGeom>
          <a:ln w="5715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25" y="3573016"/>
            <a:ext cx="3993289" cy="2994967"/>
          </a:xfrm>
          <a:prstGeom prst="rect">
            <a:avLst/>
          </a:prstGeom>
          <a:ln w="571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1325" y="260648"/>
            <a:ext cx="3993035" cy="2981831"/>
          </a:xfrm>
          <a:prstGeom prst="rect">
            <a:avLst/>
          </a:prstGeom>
          <a:ln w="5715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1698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95"/>
          <a:stretch/>
        </p:blipFill>
        <p:spPr>
          <a:xfrm rot="5400000">
            <a:off x="-679936" y="1777464"/>
            <a:ext cx="5044435" cy="3155180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39" t="8666" r="9986"/>
          <a:stretch/>
        </p:blipFill>
        <p:spPr>
          <a:xfrm>
            <a:off x="3785182" y="246387"/>
            <a:ext cx="4675250" cy="2948167"/>
          </a:xfrm>
          <a:prstGeom prst="rect">
            <a:avLst/>
          </a:prstGeom>
          <a:ln w="5715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8" t="5813" r="48" b="-503"/>
          <a:stretch/>
        </p:blipFill>
        <p:spPr>
          <a:xfrm>
            <a:off x="3793493" y="3423146"/>
            <a:ext cx="4666939" cy="3109810"/>
          </a:xfrm>
          <a:prstGeom prst="rect">
            <a:avLst/>
          </a:prstGeom>
          <a:ln w="5715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19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305981"/>
            <a:ext cx="3096344" cy="2322258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499992" y="980728"/>
            <a:ext cx="41987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Испытание: </a:t>
            </a:r>
            <a:r>
              <a:rPr lang="ru-RU" sz="2000" b="1" i="1" dirty="0" smtClean="0">
                <a:solidFill>
                  <a:srgbClr val="C00000"/>
                </a:solidFill>
              </a:rPr>
              <a:t>« Мульти-</a:t>
            </a:r>
            <a:r>
              <a:rPr lang="ru-RU" sz="2000" b="1" i="1" dirty="0" err="1" smtClean="0">
                <a:solidFill>
                  <a:srgbClr val="C00000"/>
                </a:solidFill>
              </a:rPr>
              <a:t>пульти</a:t>
            </a:r>
            <a:r>
              <a:rPr lang="ru-RU" sz="2000" b="1" i="1" dirty="0" smtClean="0">
                <a:solidFill>
                  <a:srgbClr val="C00000"/>
                </a:solidFill>
              </a:rPr>
              <a:t>»</a:t>
            </a:r>
          </a:p>
          <a:p>
            <a:pPr marL="342900" indent="-342900">
              <a:buAutoNum type="arabicPeriod"/>
            </a:pPr>
            <a:r>
              <a:rPr lang="ru-RU" sz="2000" b="1" i="1" dirty="0" smtClean="0">
                <a:solidFill>
                  <a:srgbClr val="002060"/>
                </a:solidFill>
              </a:rPr>
              <a:t>Вопрос-ответ.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2. Узнай героя по фрагменту.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3. Продолжи фразу.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4. Угадай мультфильм по отрывку.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5. Запомни и назови фрагменты каких мультфильмов ты видел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246" y="4451212"/>
            <a:ext cx="3658013" cy="124129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40605">
            <a:off x="1389441" y="1629263"/>
            <a:ext cx="2684363" cy="2160181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 descr="C:\Users\1\Desktop\мульт\векторина\2345944x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7227">
            <a:off x="517913" y="3018843"/>
            <a:ext cx="3358181" cy="2496789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28695">
            <a:off x="2020106" y="4042517"/>
            <a:ext cx="2823679" cy="211483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063143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76671"/>
            <a:ext cx="4672229" cy="2802857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3" t="20856" b="13845"/>
          <a:stretch/>
        </p:blipFill>
        <p:spPr>
          <a:xfrm>
            <a:off x="251520" y="476672"/>
            <a:ext cx="3517781" cy="4301940"/>
          </a:xfrm>
          <a:prstGeom prst="rect">
            <a:avLst/>
          </a:prstGeom>
          <a:ln w="5715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8" t="10713"/>
          <a:stretch/>
        </p:blipFill>
        <p:spPr>
          <a:xfrm>
            <a:off x="4309508" y="3501007"/>
            <a:ext cx="4574681" cy="2901834"/>
          </a:xfrm>
          <a:prstGeom prst="rect">
            <a:avLst/>
          </a:prstGeom>
          <a:ln w="5715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482">
            <a:off x="807380" y="3688023"/>
            <a:ext cx="3280762" cy="2460050"/>
          </a:xfrm>
          <a:prstGeom prst="rect">
            <a:avLst/>
          </a:prstGeom>
          <a:ln w="5715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00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375" t="10924" r="6156" b="12105"/>
          <a:stretch/>
        </p:blipFill>
        <p:spPr>
          <a:xfrm rot="5400000">
            <a:off x="633082" y="572096"/>
            <a:ext cx="3629362" cy="2952327"/>
          </a:xfrm>
          <a:prstGeom prst="rect">
            <a:avLst/>
          </a:prstGeom>
          <a:ln w="5715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860032" y="908720"/>
            <a:ext cx="381642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Про Бабу-Ягу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Говорят очень глупо: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Нога костяная,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Метелка да ступа.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И руки кривые,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И зубы торчком,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И нос очень длинный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И загнут крючком.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 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Я облик сложившийся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Быстро разрушу: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Прошу заглянуть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В мою чистую душу.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В </a:t>
            </a:r>
            <a:r>
              <a:rPr lang="ru-RU" sz="2000" b="1" i="1" dirty="0">
                <a:solidFill>
                  <a:srgbClr val="002060"/>
                </a:solidFill>
              </a:rPr>
              <a:t>душе я добра,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Хороша, справедлива...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Не так чтобы очень,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Но все же красива.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71600" y="4005064"/>
            <a:ext cx="38884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rgbClr val="C00000"/>
                </a:solidFill>
              </a:rPr>
              <a:t>Испытание :«На неведомых дорожках»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1.Полоса препятствий « Колобок»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2. Эстафета « ступа с помелом»</a:t>
            </a:r>
          </a:p>
          <a:p>
            <a:r>
              <a:rPr lang="ru-RU" b="1" i="1" dirty="0">
                <a:solidFill>
                  <a:srgbClr val="002060"/>
                </a:solidFill>
              </a:rPr>
              <a:t>3. Эстафета « Конек горбунок»</a:t>
            </a:r>
          </a:p>
        </p:txBody>
      </p:sp>
    </p:spTree>
    <p:extLst>
      <p:ext uri="{BB962C8B-B14F-4D97-AF65-F5344CB8AC3E}">
        <p14:creationId xmlns:p14="http://schemas.microsoft.com/office/powerpoint/2010/main" val="7771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9" t="23769" r="46156" b="16891"/>
          <a:stretch/>
        </p:blipFill>
        <p:spPr>
          <a:xfrm rot="890913">
            <a:off x="4918871" y="578452"/>
            <a:ext cx="3112270" cy="3238284"/>
          </a:xfrm>
          <a:prstGeom prst="rect">
            <a:avLst/>
          </a:prstGeom>
          <a:ln w="5715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67" y="332657"/>
            <a:ext cx="3960573" cy="2970430"/>
          </a:xfrm>
          <a:prstGeom prst="rect">
            <a:avLst/>
          </a:prstGeom>
          <a:ln w="5715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88" t="7987" r="17695" b="9662"/>
          <a:stretch/>
        </p:blipFill>
        <p:spPr>
          <a:xfrm rot="20793837">
            <a:off x="5028706" y="3167474"/>
            <a:ext cx="3176491" cy="3019859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9" r="4421" b="11270"/>
          <a:stretch/>
        </p:blipFill>
        <p:spPr>
          <a:xfrm>
            <a:off x="292713" y="3501008"/>
            <a:ext cx="3944085" cy="3024336"/>
          </a:xfrm>
          <a:prstGeom prst="rect">
            <a:avLst/>
          </a:prstGeom>
          <a:ln w="5715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4748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22"/>
          <a:stretch/>
        </p:blipFill>
        <p:spPr>
          <a:xfrm>
            <a:off x="510961" y="301402"/>
            <a:ext cx="3631550" cy="2802972"/>
          </a:xfrm>
          <a:prstGeom prst="rect">
            <a:avLst/>
          </a:prstGeom>
          <a:ln w="5715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2" t="-2303" r="33239" b="46488"/>
          <a:stretch/>
        </p:blipFill>
        <p:spPr>
          <a:xfrm>
            <a:off x="4860032" y="301402"/>
            <a:ext cx="3874756" cy="2802972"/>
          </a:xfrm>
          <a:prstGeom prst="rect">
            <a:avLst/>
          </a:prstGeom>
          <a:ln w="5715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18" t="-623" r="16601" b="1475"/>
          <a:stretch/>
        </p:blipFill>
        <p:spPr>
          <a:xfrm rot="5400000">
            <a:off x="1038658" y="3119544"/>
            <a:ext cx="2782478" cy="3643958"/>
          </a:xfrm>
          <a:prstGeom prst="rect">
            <a:avLst/>
          </a:prstGeom>
          <a:ln w="5715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7" t="19985" r="14369" b="15003"/>
          <a:stretch/>
        </p:blipFill>
        <p:spPr>
          <a:xfrm>
            <a:off x="4716016" y="3550284"/>
            <a:ext cx="3961909" cy="2774879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9654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30" t="16363" r="20488" b="32089"/>
          <a:stretch/>
        </p:blipFill>
        <p:spPr>
          <a:xfrm rot="20777433">
            <a:off x="701909" y="494800"/>
            <a:ext cx="4010663" cy="2555180"/>
          </a:xfrm>
          <a:prstGeom prst="rect">
            <a:avLst/>
          </a:prstGeom>
          <a:ln w="5715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83" t="28871" r="28279" b="31965"/>
          <a:stretch/>
        </p:blipFill>
        <p:spPr>
          <a:xfrm rot="21048198">
            <a:off x="710936" y="3012585"/>
            <a:ext cx="3162021" cy="3551253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445" r="17119" b="7008"/>
          <a:stretch/>
        </p:blipFill>
        <p:spPr>
          <a:xfrm>
            <a:off x="3491880" y="746209"/>
            <a:ext cx="2657341" cy="3878413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52" t="22564" r="16389" b="32649"/>
          <a:stretch/>
        </p:blipFill>
        <p:spPr>
          <a:xfrm rot="931553">
            <a:off x="5941022" y="636550"/>
            <a:ext cx="2562668" cy="3425986"/>
          </a:xfrm>
          <a:prstGeom prst="rect">
            <a:avLst/>
          </a:prstGeom>
          <a:ln w="5715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2" t="5962" r="14758" b="9019"/>
          <a:stretch/>
        </p:blipFill>
        <p:spPr>
          <a:xfrm>
            <a:off x="4548202" y="3849002"/>
            <a:ext cx="3689183" cy="2774357"/>
          </a:xfrm>
          <a:prstGeom prst="rect">
            <a:avLst/>
          </a:prstGeom>
          <a:ln w="5715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37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03" y="814939"/>
            <a:ext cx="4445007" cy="3333756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2" r="55660"/>
          <a:stretch/>
        </p:blipFill>
        <p:spPr>
          <a:xfrm>
            <a:off x="5148064" y="814939"/>
            <a:ext cx="3384376" cy="4873203"/>
          </a:xfrm>
          <a:prstGeom prst="rect">
            <a:avLst/>
          </a:prstGeom>
          <a:ln w="5715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 rot="10800000" flipV="1">
            <a:off x="1115616" y="4397993"/>
            <a:ext cx="371881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Опять проказы бабы Яги, не хватает буквы. Но баба Яга не желает отдавать последнюю волшебную букву.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495" r="11512" b="19830"/>
          <a:stretch/>
        </p:blipFill>
        <p:spPr>
          <a:xfrm>
            <a:off x="4576893" y="3645024"/>
            <a:ext cx="4278857" cy="2656771"/>
          </a:xfrm>
          <a:prstGeom prst="rect">
            <a:avLst/>
          </a:prstGeom>
          <a:ln w="5715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93" b="20293"/>
          <a:stretch/>
        </p:blipFill>
        <p:spPr>
          <a:xfrm>
            <a:off x="4576893" y="697431"/>
            <a:ext cx="4339208" cy="2721707"/>
          </a:xfrm>
          <a:prstGeom prst="rect">
            <a:avLst/>
          </a:prstGeom>
          <a:ln w="5715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51520" y="116632"/>
            <a:ext cx="40496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Чтобы задобрить бабу Ягу, пригласили её на веселый танец «Бабка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Ёжка</a:t>
            </a:r>
            <a:r>
              <a:rPr lang="ru-RU" sz="2000" b="1" i="1" dirty="0" smtClean="0">
                <a:solidFill>
                  <a:srgbClr val="002060"/>
                </a:solidFill>
              </a:rPr>
              <a:t>»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" t="13496" b="2906"/>
          <a:stretch/>
        </p:blipFill>
        <p:spPr>
          <a:xfrm>
            <a:off x="824862" y="1287843"/>
            <a:ext cx="3617601" cy="2381516"/>
          </a:xfrm>
          <a:prstGeom prst="rect">
            <a:avLst/>
          </a:prstGeom>
          <a:ln w="5715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77"/>
          <a:stretch/>
        </p:blipFill>
        <p:spPr>
          <a:xfrm rot="20651914">
            <a:off x="423107" y="3670830"/>
            <a:ext cx="3706472" cy="2476401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359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908720"/>
            <a:ext cx="69847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</a:rPr>
              <a:t>    КВЕСТ</a:t>
            </a:r>
            <a:r>
              <a:rPr lang="ru-RU" sz="4800" b="1" i="1" dirty="0">
                <a:solidFill>
                  <a:srgbClr val="002060"/>
                </a:solidFill>
              </a:rPr>
              <a:t>:</a:t>
            </a:r>
          </a:p>
          <a:p>
            <a:r>
              <a:rPr lang="ru-RU" sz="4800" b="1" i="1" dirty="0">
                <a:solidFill>
                  <a:srgbClr val="002060"/>
                </a:solidFill>
              </a:rPr>
              <a:t>« В гостях у сказки»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98" y="2708920"/>
            <a:ext cx="6192688" cy="3092915"/>
          </a:xfrm>
          <a:prstGeom prst="rect">
            <a:avLst/>
          </a:prstGeom>
          <a:ln w="5715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0852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530677"/>
            <a:ext cx="4384721" cy="3288541"/>
          </a:xfrm>
          <a:prstGeom prst="rect">
            <a:avLst/>
          </a:prstGeom>
          <a:ln w="5715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8" r="10550"/>
          <a:stretch/>
        </p:blipFill>
        <p:spPr>
          <a:xfrm>
            <a:off x="680388" y="3286731"/>
            <a:ext cx="4683700" cy="3382586"/>
          </a:xfrm>
          <a:prstGeom prst="rect">
            <a:avLst/>
          </a:prstGeom>
          <a:ln w="5715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251520" y="116632"/>
            <a:ext cx="417646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Бабе Яге так понравилось играть и танцевать, что она с радостью отдала последнюю волшебную букву! В сказках установился порядок, к волшебникам вернулась волшебная сила, а дети получили чудесные подарки на память о путешествии в гости к сказке!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580112" y="4653136"/>
            <a:ext cx="33582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Вот и сказочке конец, а кто пришел к нам на праздник </a:t>
            </a:r>
            <a:r>
              <a:rPr lang="ru-RU" sz="2000" b="1" i="1" dirty="0" smtClean="0">
                <a:solidFill>
                  <a:srgbClr val="FF0000"/>
                </a:solidFill>
              </a:rPr>
              <a:t>МОЛОДЕЦ!!!</a:t>
            </a:r>
            <a:endParaRPr lang="ru-RU" sz="20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17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9" b="17641"/>
          <a:stretch/>
        </p:blipFill>
        <p:spPr>
          <a:xfrm>
            <a:off x="3707904" y="3501008"/>
            <a:ext cx="5256183" cy="3042609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853684"/>
            <a:ext cx="2899871" cy="3866493"/>
          </a:xfrm>
          <a:prstGeom prst="rect">
            <a:avLst/>
          </a:prstGeom>
          <a:ln w="5715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3" t="22660" r="8382" b="-1"/>
          <a:stretch/>
        </p:blipFill>
        <p:spPr>
          <a:xfrm>
            <a:off x="4572000" y="305690"/>
            <a:ext cx="4265442" cy="2972618"/>
          </a:xfrm>
          <a:prstGeom prst="rect">
            <a:avLst/>
          </a:prstGeom>
          <a:ln w="5715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79512" y="260649"/>
            <a:ext cx="43204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Одними сказками сыт не будешь. Самовар кипит просит чаю пить!!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124744"/>
            <a:ext cx="1767581" cy="1434108"/>
          </a:xfrm>
          <a:prstGeom prst="rect">
            <a:avLst/>
          </a:prstGeom>
          <a:ln w="5715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895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16633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2060"/>
                </a:solidFill>
              </a:rPr>
              <a:t>Благодарим за помощь в проведении праздника</a:t>
            </a:r>
          </a:p>
          <a:p>
            <a:r>
              <a:rPr lang="ru-RU" sz="2800" b="1" i="1" dirty="0" smtClean="0">
                <a:solidFill>
                  <a:srgbClr val="C00000"/>
                </a:solidFill>
              </a:rPr>
              <a:t>Кузьмичеву Ольгу Юрьевну и </a:t>
            </a:r>
          </a:p>
          <a:p>
            <a:r>
              <a:rPr lang="ru-RU" sz="2800" b="1" i="1" dirty="0" smtClean="0">
                <a:solidFill>
                  <a:srgbClr val="C00000"/>
                </a:solidFill>
              </a:rPr>
              <a:t>Сторожеву Светлану Викторовну.</a:t>
            </a:r>
            <a:endParaRPr lang="ru-RU" sz="2800" b="1" i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412776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i="1" dirty="0" smtClean="0">
                <a:solidFill>
                  <a:srgbClr val="FF0000"/>
                </a:solidFill>
              </a:rPr>
              <a:t>Спасибо за внимание!!!</a:t>
            </a:r>
            <a:endParaRPr lang="ru-RU" sz="5400" b="1" i="1" dirty="0">
              <a:solidFill>
                <a:srgbClr val="FF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564904"/>
            <a:ext cx="2150490" cy="2867320"/>
          </a:xfrm>
          <a:prstGeom prst="rect">
            <a:avLst/>
          </a:prstGeom>
          <a:ln w="5715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921" y="2592312"/>
            <a:ext cx="2218109" cy="2812503"/>
          </a:xfrm>
          <a:prstGeom prst="rect">
            <a:avLst/>
          </a:prstGeom>
          <a:ln w="5715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79512" y="5949280"/>
            <a:ext cx="87129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КВЕСТ подготовили: Корсакова Е.А.; Лебедева О.В.; Васенина С.А.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530" y="2564905"/>
            <a:ext cx="2236894" cy="2867320"/>
          </a:xfrm>
          <a:prstGeom prst="rect">
            <a:avLst/>
          </a:prstGeom>
          <a:ln w="5715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5602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71" t="19448" r="-691" b="-803"/>
          <a:stretch/>
        </p:blipFill>
        <p:spPr>
          <a:xfrm>
            <a:off x="395536" y="327792"/>
            <a:ext cx="4147526" cy="2741168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5580112" y="3717032"/>
            <a:ext cx="30963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002060"/>
                </a:solidFill>
              </a:rPr>
              <a:t>Все в сборе, можно начинать!!!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66" t="9573"/>
          <a:stretch/>
        </p:blipFill>
        <p:spPr>
          <a:xfrm>
            <a:off x="5184584" y="270362"/>
            <a:ext cx="3412456" cy="2856028"/>
          </a:xfrm>
          <a:prstGeom prst="rect">
            <a:avLst/>
          </a:prstGeom>
          <a:ln w="5715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81" r="23721"/>
          <a:stretch/>
        </p:blipFill>
        <p:spPr>
          <a:xfrm>
            <a:off x="247652" y="3501008"/>
            <a:ext cx="4965641" cy="2808312"/>
          </a:xfrm>
          <a:prstGeom prst="rect">
            <a:avLst/>
          </a:prstGeom>
          <a:ln w="5715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0090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63" t="14109" b="14419"/>
          <a:stretch/>
        </p:blipFill>
        <p:spPr>
          <a:xfrm>
            <a:off x="323528" y="385772"/>
            <a:ext cx="4320480" cy="3639217"/>
          </a:xfrm>
          <a:prstGeom prst="rect">
            <a:avLst/>
          </a:prstGeom>
          <a:ln w="5715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932040" y="561555"/>
            <a:ext cx="38884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Картину пишут красками,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У красок яркий цвет.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Жизнь украшают сказками,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У сказок дивный свет.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Со сказкой вырастаем мы,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Со сказкой мы живем,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Мы сказкой вдохновляемы,</a:t>
            </a:r>
            <a:br>
              <a:rPr lang="ru-RU" sz="2000" b="1" i="1" dirty="0" smtClean="0">
                <a:solidFill>
                  <a:srgbClr val="002060"/>
                </a:solidFill>
              </a:rPr>
            </a:br>
            <a:r>
              <a:rPr lang="ru-RU" sz="2000" b="1" i="1" dirty="0" smtClean="0">
                <a:solidFill>
                  <a:srgbClr val="002060"/>
                </a:solidFill>
              </a:rPr>
              <a:t>Мы сказку в жизни ждем.</a:t>
            </a:r>
            <a:endParaRPr lang="ru-RU" sz="2000" i="1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4221088"/>
            <a:ext cx="54543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Сказочница предлагает отправиться в сказочную страну: </a:t>
            </a:r>
          </a:p>
          <a:p>
            <a:r>
              <a:rPr lang="ru-RU" sz="2000" b="1" i="1" dirty="0" smtClean="0">
                <a:solidFill>
                  <a:srgbClr val="C00000"/>
                </a:solidFill>
              </a:rPr>
              <a:t>«Два </a:t>
            </a:r>
            <a:r>
              <a:rPr lang="ru-RU" sz="2000" b="1" i="1" dirty="0">
                <a:solidFill>
                  <a:srgbClr val="C00000"/>
                </a:solidFill>
              </a:rPr>
              <a:t>раза </a:t>
            </a:r>
            <a:r>
              <a:rPr lang="ru-RU" sz="2000" b="1" i="1" dirty="0" smtClean="0">
                <a:solidFill>
                  <a:srgbClr val="C00000"/>
                </a:solidFill>
              </a:rPr>
              <a:t>хлопни, три </a:t>
            </a:r>
            <a:r>
              <a:rPr lang="ru-RU" sz="2000" b="1" i="1" dirty="0">
                <a:solidFill>
                  <a:srgbClr val="C00000"/>
                </a:solidFill>
              </a:rPr>
              <a:t>раза </a:t>
            </a:r>
            <a:r>
              <a:rPr lang="ru-RU" sz="2000" b="1" i="1" dirty="0" smtClean="0">
                <a:solidFill>
                  <a:srgbClr val="C00000"/>
                </a:solidFill>
              </a:rPr>
              <a:t>топни;</a:t>
            </a:r>
            <a:endParaRPr lang="ru-RU" sz="2000" b="1" i="1" dirty="0">
              <a:solidFill>
                <a:srgbClr val="C00000"/>
              </a:solidFill>
            </a:endParaRPr>
          </a:p>
          <a:p>
            <a:r>
              <a:rPr lang="ru-RU" sz="2000" b="1" i="1" dirty="0">
                <a:solidFill>
                  <a:srgbClr val="C00000"/>
                </a:solidFill>
              </a:rPr>
              <a:t>Закрой </a:t>
            </a:r>
            <a:r>
              <a:rPr lang="ru-RU" sz="2000" b="1" i="1" dirty="0" smtClean="0">
                <a:solidFill>
                  <a:srgbClr val="C00000"/>
                </a:solidFill>
              </a:rPr>
              <a:t>глаза, вокруг </a:t>
            </a:r>
            <a:r>
              <a:rPr lang="ru-RU" sz="2000" b="1" i="1" dirty="0">
                <a:solidFill>
                  <a:srgbClr val="C00000"/>
                </a:solidFill>
              </a:rPr>
              <a:t>себя обернись,</a:t>
            </a:r>
            <a:br>
              <a:rPr lang="ru-RU" sz="2000" b="1" i="1" dirty="0">
                <a:solidFill>
                  <a:srgbClr val="C00000"/>
                </a:solidFill>
              </a:rPr>
            </a:br>
            <a:r>
              <a:rPr lang="ru-RU" sz="2000" b="1" i="1" dirty="0">
                <a:solidFill>
                  <a:srgbClr val="C00000"/>
                </a:solidFill>
              </a:rPr>
              <a:t>И в сказочной стране очутись!</a:t>
            </a:r>
          </a:p>
        </p:txBody>
      </p:sp>
    </p:spTree>
    <p:extLst>
      <p:ext uri="{BB962C8B-B14F-4D97-AF65-F5344CB8AC3E}">
        <p14:creationId xmlns:p14="http://schemas.microsoft.com/office/powerpoint/2010/main" val="17879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46" t="19070" r="20452" b="37984"/>
          <a:stretch/>
        </p:blipFill>
        <p:spPr>
          <a:xfrm>
            <a:off x="395536" y="492339"/>
            <a:ext cx="3800479" cy="4965721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499992" y="1052736"/>
            <a:ext cx="38164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 </a:t>
            </a:r>
            <a:r>
              <a:rPr lang="ru-RU" sz="2000" b="1" i="1" dirty="0">
                <a:solidFill>
                  <a:srgbClr val="002060"/>
                </a:solidFill>
              </a:rPr>
              <a:t>За высокими горами</a:t>
            </a:r>
            <a:r>
              <a:rPr lang="ru-RU" sz="2000" b="1" i="1" dirty="0" smtClean="0">
                <a:solidFill>
                  <a:srgbClr val="002060"/>
                </a:solidFill>
              </a:rPr>
              <a:t>,</a:t>
            </a:r>
            <a:r>
              <a:rPr lang="ru-RU" sz="2000" b="1" i="1" dirty="0">
                <a:solidFill>
                  <a:srgbClr val="002060"/>
                </a:solidFill>
              </a:rPr>
              <a:t> </a:t>
            </a:r>
            <a:endParaRPr lang="ru-RU" sz="2000" b="1" i="1" dirty="0" smtClean="0">
              <a:solidFill>
                <a:srgbClr val="002060"/>
              </a:solidFill>
            </a:endParaRP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За </a:t>
            </a:r>
            <a:r>
              <a:rPr lang="ru-RU" sz="2000" b="1" i="1" dirty="0">
                <a:solidFill>
                  <a:srgbClr val="002060"/>
                </a:solidFill>
              </a:rPr>
              <a:t>далёкими лесами,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Да </a:t>
            </a:r>
            <a:r>
              <a:rPr lang="ru-RU" sz="2000" b="1" i="1" dirty="0">
                <a:solidFill>
                  <a:srgbClr val="002060"/>
                </a:solidFill>
              </a:rPr>
              <a:t> в неблизкой  стороне,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В </a:t>
            </a:r>
            <a:r>
              <a:rPr lang="ru-RU" sz="2000" b="1" i="1" dirty="0">
                <a:solidFill>
                  <a:srgbClr val="002060"/>
                </a:solidFill>
              </a:rPr>
              <a:t>одной сказочной стране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Стоит </a:t>
            </a:r>
            <a:r>
              <a:rPr lang="ru-RU" sz="2000" b="1" i="1" dirty="0">
                <a:solidFill>
                  <a:srgbClr val="002060"/>
                </a:solidFill>
              </a:rPr>
              <a:t>терем расписной</a:t>
            </a:r>
            <a:r>
              <a:rPr lang="ru-RU" sz="2000" b="1" i="1" dirty="0" smtClean="0">
                <a:solidFill>
                  <a:srgbClr val="002060"/>
                </a:solidFill>
              </a:rPr>
              <a:t>,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 </a:t>
            </a:r>
            <a:r>
              <a:rPr lang="ru-RU" sz="2000" b="1" i="1" dirty="0">
                <a:solidFill>
                  <a:srgbClr val="002060"/>
                </a:solidFill>
              </a:rPr>
              <a:t>Обнесён большой стеной.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И молва о том идёт,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Что </a:t>
            </a:r>
            <a:r>
              <a:rPr lang="ru-RU" sz="2000" b="1" i="1" dirty="0">
                <a:solidFill>
                  <a:srgbClr val="002060"/>
                </a:solidFill>
              </a:rPr>
              <a:t>в том тереме живёт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Не </a:t>
            </a:r>
            <a:r>
              <a:rPr lang="ru-RU" sz="2000" b="1" i="1" dirty="0">
                <a:solidFill>
                  <a:srgbClr val="002060"/>
                </a:solidFill>
              </a:rPr>
              <a:t>колдунья, не царица,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А </a:t>
            </a:r>
            <a:r>
              <a:rPr lang="ru-RU" sz="2000" b="1" i="1" dirty="0">
                <a:solidFill>
                  <a:srgbClr val="002060"/>
                </a:solidFill>
              </a:rPr>
              <a:t>прекрасная девица.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Как </a:t>
            </a:r>
            <a:r>
              <a:rPr lang="ru-RU" sz="2000" b="1" i="1" dirty="0">
                <a:solidFill>
                  <a:srgbClr val="002060"/>
                </a:solidFill>
              </a:rPr>
              <a:t>же девицу зовут</a:t>
            </a:r>
            <a:r>
              <a:rPr lang="ru-RU" sz="2000" b="1" i="1" dirty="0" smtClean="0">
                <a:solidFill>
                  <a:srgbClr val="002060"/>
                </a:solidFill>
              </a:rPr>
              <a:t>?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 Догадаться можно тут! – 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 </a:t>
            </a:r>
            <a:r>
              <a:rPr lang="ru-RU" sz="2000" b="1" i="1" dirty="0" smtClean="0">
                <a:solidFill>
                  <a:srgbClr val="002060"/>
                </a:solidFill>
              </a:rPr>
              <a:t>Загадка </a:t>
            </a:r>
            <a:r>
              <a:rPr lang="ru-RU" sz="2000" b="1" i="1" dirty="0">
                <a:solidFill>
                  <a:srgbClr val="002060"/>
                </a:solidFill>
              </a:rPr>
              <a:t>эта нетрудная….</a:t>
            </a:r>
          </a:p>
          <a:p>
            <a:r>
              <a:rPr lang="ru-RU" sz="2000" b="1" i="1" dirty="0">
                <a:solidFill>
                  <a:srgbClr val="FF0000"/>
                </a:solidFill>
              </a:rPr>
              <a:t>Василиса Премудрая!</a:t>
            </a:r>
          </a:p>
        </p:txBody>
      </p:sp>
    </p:spTree>
    <p:extLst>
      <p:ext uri="{BB962C8B-B14F-4D97-AF65-F5344CB8AC3E}">
        <p14:creationId xmlns:p14="http://schemas.microsoft.com/office/powerpoint/2010/main" val="10894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796" r="6337"/>
          <a:stretch/>
        </p:blipFill>
        <p:spPr>
          <a:xfrm>
            <a:off x="251520" y="1012571"/>
            <a:ext cx="4824536" cy="3473422"/>
          </a:xfrm>
          <a:prstGeom prst="rect">
            <a:avLst/>
          </a:prstGeom>
          <a:ln w="5715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436096" y="548680"/>
            <a:ext cx="31683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ru-RU" sz="2000" b="1" i="1" dirty="0" smtClean="0">
              <a:solidFill>
                <a:srgbClr val="002060"/>
              </a:solidFill>
            </a:endParaRPr>
          </a:p>
          <a:p>
            <a:pPr lvl="0"/>
            <a:r>
              <a:rPr lang="ru-RU" sz="2000" b="1" i="1" dirty="0" smtClean="0">
                <a:solidFill>
                  <a:srgbClr val="002060"/>
                </a:solidFill>
              </a:rPr>
              <a:t>Василиса: - «Ой</a:t>
            </a:r>
            <a:r>
              <a:rPr lang="ru-RU" sz="2000" b="1" i="1" dirty="0">
                <a:solidFill>
                  <a:srgbClr val="002060"/>
                </a:solidFill>
              </a:rPr>
              <a:t>, не вовремя </a:t>
            </a:r>
            <a:r>
              <a:rPr lang="ru-RU" sz="2000" b="1" i="1" dirty="0" smtClean="0">
                <a:solidFill>
                  <a:srgbClr val="002060"/>
                </a:solidFill>
              </a:rPr>
              <a:t>вы пожаловали</a:t>
            </a:r>
            <a:r>
              <a:rPr lang="ru-RU" sz="2000" b="1" i="1" dirty="0">
                <a:solidFill>
                  <a:srgbClr val="002060"/>
                </a:solidFill>
              </a:rPr>
              <a:t>. Баба Яга лютует. Все сказки перепутала! Везде такой беспорядок навела! Из-за неё все добрые волшебники потеряли свою волшебную силу и не могут творить добро! Что делать – ума не приложу!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1640" y="5085184"/>
            <a:ext cx="668783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i="1" dirty="0" smtClean="0">
                <a:solidFill>
                  <a:srgbClr val="002060"/>
                </a:solidFill>
              </a:rPr>
              <a:t>Сказочница</a:t>
            </a:r>
            <a:r>
              <a:rPr lang="ru-RU" sz="2000" b="1" i="1" dirty="0" smtClean="0">
                <a:solidFill>
                  <a:srgbClr val="002060"/>
                </a:solidFill>
              </a:rPr>
              <a:t>: Мы </a:t>
            </a:r>
            <a:r>
              <a:rPr lang="ru-RU" sz="2000" b="1" i="1" dirty="0">
                <a:solidFill>
                  <a:srgbClr val="002060"/>
                </a:solidFill>
              </a:rPr>
              <a:t>с ребятами и их родителями можем помочь навести порядок в сказках и вернуть силу добрым волшебникам!</a:t>
            </a:r>
          </a:p>
        </p:txBody>
      </p:sp>
    </p:spTree>
    <p:extLst>
      <p:ext uri="{BB962C8B-B14F-4D97-AF65-F5344CB8AC3E}">
        <p14:creationId xmlns:p14="http://schemas.microsoft.com/office/powerpoint/2010/main" val="3632732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31640" y="3356992"/>
            <a:ext cx="69847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000" b="1" i="1" dirty="0" smtClean="0">
                <a:solidFill>
                  <a:srgbClr val="002060"/>
                </a:solidFill>
              </a:rPr>
              <a:t>Участники разделились три </a:t>
            </a:r>
            <a:r>
              <a:rPr lang="ru-RU" sz="2000" b="1" i="1" dirty="0">
                <a:solidFill>
                  <a:srgbClr val="002060"/>
                </a:solidFill>
              </a:rPr>
              <a:t>команды. Каждой </a:t>
            </a:r>
            <a:r>
              <a:rPr lang="ru-RU" sz="2000" b="1" i="1" dirty="0" smtClean="0">
                <a:solidFill>
                  <a:srgbClr val="002060"/>
                </a:solidFill>
              </a:rPr>
              <a:t>команда получила маршрутный лист и должна пройти 3 испытания :</a:t>
            </a:r>
          </a:p>
          <a:p>
            <a:pPr lvl="0"/>
            <a:r>
              <a:rPr lang="ru-RU" sz="2000" b="1" i="1" dirty="0" smtClean="0">
                <a:solidFill>
                  <a:srgbClr val="C00000"/>
                </a:solidFill>
              </a:rPr>
              <a:t>«Лукоморье</a:t>
            </a:r>
            <a:r>
              <a:rPr lang="ru-RU" sz="2000" b="1" i="1" dirty="0">
                <a:solidFill>
                  <a:srgbClr val="C00000"/>
                </a:solidFill>
              </a:rPr>
              <a:t>» </a:t>
            </a:r>
            <a:r>
              <a:rPr lang="ru-RU" sz="2000" b="1" i="1" dirty="0">
                <a:solidFill>
                  <a:srgbClr val="002060"/>
                </a:solidFill>
              </a:rPr>
              <a:t>- для самых умных.</a:t>
            </a:r>
          </a:p>
          <a:p>
            <a:pPr lvl="0"/>
            <a:r>
              <a:rPr lang="ru-RU" sz="2000" b="1" i="1" dirty="0" smtClean="0">
                <a:solidFill>
                  <a:srgbClr val="C00000"/>
                </a:solidFill>
              </a:rPr>
              <a:t>«</a:t>
            </a:r>
            <a:r>
              <a:rPr lang="ru-RU" sz="2000" b="1" i="1" dirty="0">
                <a:solidFill>
                  <a:srgbClr val="C00000"/>
                </a:solidFill>
              </a:rPr>
              <a:t>Мульти-</a:t>
            </a:r>
            <a:r>
              <a:rPr lang="ru-RU" sz="2000" b="1" i="1" dirty="0" err="1">
                <a:solidFill>
                  <a:srgbClr val="C00000"/>
                </a:solidFill>
              </a:rPr>
              <a:t>пульти</a:t>
            </a:r>
            <a:r>
              <a:rPr lang="ru-RU" sz="2000" b="1" i="1" dirty="0">
                <a:solidFill>
                  <a:srgbClr val="C00000"/>
                </a:solidFill>
              </a:rPr>
              <a:t>» </a:t>
            </a:r>
            <a:r>
              <a:rPr lang="ru-RU" sz="2000" b="1" i="1" dirty="0">
                <a:solidFill>
                  <a:srgbClr val="002060"/>
                </a:solidFill>
              </a:rPr>
              <a:t>- для самых внимательных и любознательных.</a:t>
            </a:r>
          </a:p>
          <a:p>
            <a:pPr lvl="0"/>
            <a:r>
              <a:rPr lang="ru-RU" sz="2000" b="1" i="1" dirty="0" smtClean="0">
                <a:solidFill>
                  <a:srgbClr val="C00000"/>
                </a:solidFill>
              </a:rPr>
              <a:t>«</a:t>
            </a:r>
            <a:r>
              <a:rPr lang="ru-RU" sz="2000" b="1" i="1" dirty="0">
                <a:solidFill>
                  <a:srgbClr val="C00000"/>
                </a:solidFill>
              </a:rPr>
              <a:t>На неведомых дорожках» </a:t>
            </a:r>
            <a:r>
              <a:rPr lang="ru-RU" sz="2000" b="1" i="1" dirty="0">
                <a:solidFill>
                  <a:srgbClr val="002060"/>
                </a:solidFill>
              </a:rPr>
              <a:t>- для самых смелых и выносливых</a:t>
            </a:r>
            <a:r>
              <a:rPr lang="ru-RU" sz="2000" b="1" i="1" dirty="0" smtClean="0">
                <a:solidFill>
                  <a:srgbClr val="002060"/>
                </a:solidFill>
              </a:rPr>
              <a:t>. (За каждое испытание команда получает волшебную букву)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79" t="23447" r="3205" b="7282"/>
          <a:stretch/>
        </p:blipFill>
        <p:spPr>
          <a:xfrm>
            <a:off x="5292080" y="316990"/>
            <a:ext cx="2016224" cy="2932811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1" t="19719"/>
          <a:stretch/>
        </p:blipFill>
        <p:spPr>
          <a:xfrm>
            <a:off x="784308" y="316990"/>
            <a:ext cx="4713987" cy="2932810"/>
          </a:xfrm>
          <a:prstGeom prst="rect">
            <a:avLst/>
          </a:prstGeom>
          <a:solidFill>
            <a:srgbClr val="FFC000"/>
          </a:solidFill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146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17" t="2721" r="4811" b="14753"/>
          <a:stretch/>
        </p:blipFill>
        <p:spPr>
          <a:xfrm>
            <a:off x="439473" y="332657"/>
            <a:ext cx="3700479" cy="3561214"/>
          </a:xfrm>
          <a:prstGeom prst="rect">
            <a:avLst/>
          </a:prstGeom>
          <a:ln w="5715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283968" y="1268760"/>
            <a:ext cx="43170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rgbClr val="002060"/>
                </a:solidFill>
              </a:rPr>
              <a:t>У лукоморья дуб зелёный;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Златая цепь на дубе том: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И днём и ночью кот учёный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Всё ходит по цепи кругом;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Идёт направо — песнь заводит,</a:t>
            </a:r>
            <a:br>
              <a:rPr lang="ru-RU" sz="2000" b="1" i="1" dirty="0">
                <a:solidFill>
                  <a:srgbClr val="002060"/>
                </a:solidFill>
              </a:rPr>
            </a:br>
            <a:r>
              <a:rPr lang="ru-RU" sz="2000" b="1" i="1" dirty="0">
                <a:solidFill>
                  <a:srgbClr val="002060"/>
                </a:solidFill>
              </a:rPr>
              <a:t>Налево — сказку говорит.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4005064"/>
            <a:ext cx="844477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2060"/>
                </a:solidFill>
              </a:rPr>
              <a:t>Испытание: </a:t>
            </a:r>
            <a:r>
              <a:rPr lang="ru-RU" sz="2000" b="1" i="1" dirty="0" smtClean="0">
                <a:solidFill>
                  <a:srgbClr val="C00000"/>
                </a:solidFill>
              </a:rPr>
              <a:t>« Лукоморье»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1.Отгадай загадки.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2. Вопрос-ответ.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3. « Чудесный мешочек» отгадай из какой сказки предмет.</a:t>
            </a:r>
          </a:p>
          <a:p>
            <a:r>
              <a:rPr lang="ru-RU" sz="2000" b="1" i="1" dirty="0" smtClean="0">
                <a:solidFill>
                  <a:srgbClr val="002060"/>
                </a:solidFill>
              </a:rPr>
              <a:t>4. Сложи </a:t>
            </a:r>
            <a:r>
              <a:rPr lang="ru-RU" sz="2000" b="1" i="1" dirty="0" err="1" smtClean="0">
                <a:solidFill>
                  <a:srgbClr val="002060"/>
                </a:solidFill>
              </a:rPr>
              <a:t>пазл</a:t>
            </a:r>
            <a:r>
              <a:rPr lang="ru-RU" sz="2000" b="1" i="1" dirty="0" smtClean="0">
                <a:solidFill>
                  <a:srgbClr val="002060"/>
                </a:solidFill>
              </a:rPr>
              <a:t>, отгадай из какой сказки герой.</a:t>
            </a:r>
            <a:endParaRPr lang="ru-RU" sz="2000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52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96" y="430778"/>
            <a:ext cx="4856539" cy="2731804"/>
          </a:xfrm>
          <a:prstGeom prst="rect">
            <a:avLst/>
          </a:prstGeom>
          <a:ln w="57150" cap="sq">
            <a:solidFill>
              <a:srgbClr val="00B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26" b="11749"/>
          <a:stretch/>
        </p:blipFill>
        <p:spPr>
          <a:xfrm>
            <a:off x="5440886" y="318713"/>
            <a:ext cx="2860545" cy="2955933"/>
          </a:xfrm>
          <a:prstGeom prst="rect">
            <a:avLst/>
          </a:prstGeom>
          <a:ln w="5715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0" r="6008"/>
          <a:stretch/>
        </p:blipFill>
        <p:spPr>
          <a:xfrm>
            <a:off x="5152529" y="3708305"/>
            <a:ext cx="3437257" cy="2424559"/>
          </a:xfrm>
          <a:prstGeom prst="rect">
            <a:avLst/>
          </a:prstGeom>
          <a:ln w="5715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35" t="29767" r="4769" b="4806"/>
          <a:stretch/>
        </p:blipFill>
        <p:spPr>
          <a:xfrm>
            <a:off x="270796" y="3550518"/>
            <a:ext cx="4564452" cy="2613567"/>
          </a:xfrm>
          <a:prstGeom prst="rect">
            <a:avLst/>
          </a:prstGeom>
          <a:ln w="5715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781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520</TotalTime>
  <Words>433</Words>
  <Application>Microsoft Office PowerPoint</Application>
  <PresentationFormat>Экран (4:3)</PresentationFormat>
  <Paragraphs>72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Воздушный поток</vt:lpstr>
      <vt:lpstr>Семейный клуб « Гнездышко» представляет: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Семейный клуб « Гнездышко» представляет:</dc:title>
  <dc:creator>Лена</dc:creator>
  <cp:lastModifiedBy>Лена</cp:lastModifiedBy>
  <cp:revision>62</cp:revision>
  <dcterms:created xsi:type="dcterms:W3CDTF">2017-12-04T20:51:42Z</dcterms:created>
  <dcterms:modified xsi:type="dcterms:W3CDTF">2017-12-08T23:07:08Z</dcterms:modified>
</cp:coreProperties>
</file>