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78" r:id="rId14"/>
    <p:sldId id="279" r:id="rId15"/>
    <p:sldId id="281" r:id="rId16"/>
    <p:sldId id="285" r:id="rId17"/>
    <p:sldId id="280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270" r:id="rId33"/>
    <p:sldId id="27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87;&#1088;&#1080;&#1083;&#1086;&#1078;&#1077;&#1085;&#1080;&#1077;%20&#8470;1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87;&#1088;&#1080;&#1083;&#1086;&#1078;&#1077;&#1085;&#1080;&#1077;%20&#8470;2.doc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&#1055;&#1088;&#1080;&#1083;&#1086;&#1078;&#1077;&#1085;&#1080;&#1077;%20&#8470;6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87;&#1088;&#1080;&#1083;&#1086;&#1078;&#1077;&#1085;&#1080;&#1077;%20&#8470;3.doc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&#1087;&#1088;&#1080;&#1083;&#1086;&#1078;&#1077;&#1085;&#1080;&#1077;%20&#8470;4.doc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Проект   </a:t>
            </a:r>
            <a:r>
              <a:rPr lang="ru-RU" sz="2800" dirty="0" smtClean="0"/>
              <a:t>«Математика </a:t>
            </a:r>
            <a:r>
              <a:rPr lang="ru-RU" sz="2800" dirty="0" smtClean="0"/>
              <a:t>в профессиях родителей и сотрудников детского сада»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Работу выполнила </a:t>
            </a:r>
          </a:p>
          <a:p>
            <a:r>
              <a:rPr lang="ru-RU" dirty="0"/>
              <a:t>Воспитатель первой категории </a:t>
            </a:r>
          </a:p>
          <a:p>
            <a:r>
              <a:rPr lang="ru-RU" dirty="0" err="1"/>
              <a:t>Параунина</a:t>
            </a:r>
            <a:r>
              <a:rPr lang="ru-RU" dirty="0"/>
              <a:t> Наталия Олеговна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6309320"/>
            <a:ext cx="20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Ярославль, 2017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7872" y="186341"/>
            <a:ext cx="3491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МДОУ "Детский сад № 112"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5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ru-RU" b="1" dirty="0"/>
              <a:t>Подготовительный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23652"/>
            <a:ext cx="8208912" cy="3508977"/>
          </a:xfrm>
        </p:spPr>
        <p:txBody>
          <a:bodyPr>
            <a:normAutofit/>
          </a:bodyPr>
          <a:lstStyle/>
          <a:p>
            <a:pPr marL="68580" indent="0" fontAlgn="base">
              <a:buNone/>
            </a:pPr>
            <a:r>
              <a:rPr lang="ru-RU" sz="1900" dirty="0"/>
              <a:t>-формулировка целей и задач;</a:t>
            </a:r>
          </a:p>
          <a:p>
            <a:pPr marL="68580" indent="0" fontAlgn="base">
              <a:buNone/>
            </a:pPr>
            <a:r>
              <a:rPr lang="ru-RU" sz="1900" dirty="0"/>
              <a:t>-разработка плана мероприятий;</a:t>
            </a:r>
          </a:p>
          <a:p>
            <a:pPr marL="68580" indent="0" fontAlgn="base">
              <a:buNone/>
            </a:pPr>
            <a:r>
              <a:rPr lang="ru-RU" sz="1900" dirty="0"/>
              <a:t>-подбор методической литературы по теме проекта;</a:t>
            </a:r>
          </a:p>
          <a:p>
            <a:pPr marL="68580" indent="0" fontAlgn="base">
              <a:buNone/>
            </a:pPr>
            <a:r>
              <a:rPr lang="ru-RU" sz="1900" dirty="0"/>
              <a:t>-опрос детей и родителей на тему: «Нужна ли математика в жизни?»;</a:t>
            </a:r>
          </a:p>
          <a:p>
            <a:pPr marL="68580" indent="0" fontAlgn="base">
              <a:buNone/>
            </a:pPr>
            <a:r>
              <a:rPr lang="ru-RU" sz="1900" dirty="0"/>
              <a:t>-беседы с сотрудниками ДОУ на тему «Нужна ли математика в вашей профессии?».</a:t>
            </a:r>
          </a:p>
          <a:p>
            <a:pPr marL="68580" indent="0" fontAlgn="base">
              <a:buNone/>
            </a:pPr>
            <a:r>
              <a:rPr lang="ru-RU" sz="1900" dirty="0"/>
              <a:t>-подбор игр для игровой и познавательной деятельности.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6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008112"/>
          </a:xfrm>
        </p:spPr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7353265" cy="3627765"/>
          </a:xfrm>
        </p:spPr>
        <p:txBody>
          <a:bodyPr>
            <a:normAutofit/>
          </a:bodyPr>
          <a:lstStyle/>
          <a:p>
            <a:pPr marL="68580" indent="0" fontAlgn="base">
              <a:buNone/>
            </a:pPr>
            <a:r>
              <a:rPr lang="ru-RU" b="1" dirty="0"/>
              <a:t>1.Речевое развитие:</a:t>
            </a:r>
            <a:endParaRPr lang="ru-RU" dirty="0"/>
          </a:p>
          <a:p>
            <a:pPr marL="68580" indent="0" fontAlgn="base">
              <a:buNone/>
            </a:pPr>
            <a:r>
              <a:rPr lang="ru-RU" b="1" dirty="0"/>
              <a:t> </a:t>
            </a:r>
            <a:endParaRPr lang="ru-RU" dirty="0"/>
          </a:p>
          <a:p>
            <a:pPr fontAlgn="base"/>
            <a:r>
              <a:rPr lang="ru-RU" b="1" dirty="0" smtClean="0"/>
              <a:t>НОД</a:t>
            </a:r>
            <a:r>
              <a:rPr lang="ru-RU" b="1" dirty="0"/>
              <a:t>:</a:t>
            </a:r>
            <a:endParaRPr lang="ru-RU" dirty="0"/>
          </a:p>
          <a:p>
            <a:pPr marL="68580" indent="0" fontAlgn="base">
              <a:buNone/>
            </a:pPr>
            <a:r>
              <a:rPr lang="ru-RU" dirty="0"/>
              <a:t>  «О профессиях», «Кем и как работают мои родители?», «Если бы я был мэром города?», «Кем быть? </a:t>
            </a:r>
            <a:r>
              <a:rPr lang="ru-RU" dirty="0" err="1"/>
              <a:t>В.Маяковский</a:t>
            </a:r>
            <a:r>
              <a:rPr lang="ru-RU" dirty="0"/>
              <a:t>», «Русская народная сказка «Семь </a:t>
            </a:r>
            <a:r>
              <a:rPr lang="ru-RU" dirty="0" err="1"/>
              <a:t>Симеонов</a:t>
            </a:r>
            <a:r>
              <a:rPr lang="ru-RU" dirty="0"/>
              <a:t>-семь работников», «</a:t>
            </a:r>
            <a:r>
              <a:rPr lang="ru-RU" dirty="0" err="1"/>
              <a:t>К.Ушинский</a:t>
            </a:r>
            <a:r>
              <a:rPr lang="ru-RU" dirty="0"/>
              <a:t> «Четыре желания», «</a:t>
            </a:r>
            <a:r>
              <a:rPr lang="ru-RU" dirty="0" err="1"/>
              <a:t>В.Катаев</a:t>
            </a:r>
            <a:r>
              <a:rPr lang="ru-RU" dirty="0"/>
              <a:t> «Цветик – </a:t>
            </a:r>
            <a:r>
              <a:rPr lang="ru-RU" dirty="0" err="1"/>
              <a:t>семицветик</a:t>
            </a:r>
            <a:r>
              <a:rPr lang="ru-RU" dirty="0"/>
              <a:t>» и другие.</a:t>
            </a:r>
          </a:p>
          <a:p>
            <a:pPr fontAlgn="base"/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268760"/>
            <a:ext cx="5616624" cy="670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"/>
            <a:r>
              <a:rPr lang="ru-RU" b="1" dirty="0"/>
              <a:t>Взаимодействие с детьми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1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008112"/>
          </a:xfrm>
        </p:spPr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63858"/>
            <a:ext cx="7353265" cy="3627765"/>
          </a:xfrm>
        </p:spPr>
        <p:txBody>
          <a:bodyPr>
            <a:normAutofit/>
          </a:bodyPr>
          <a:lstStyle/>
          <a:p>
            <a:r>
              <a:rPr lang="ru-RU" b="1" dirty="0" smtClean="0"/>
              <a:t>Художественная </a:t>
            </a:r>
            <a:r>
              <a:rPr lang="ru-RU" b="1" dirty="0"/>
              <a:t>литература о профессиях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268760"/>
            <a:ext cx="5616624" cy="670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"/>
            <a:r>
              <a:rPr lang="ru-RU" b="1" dirty="0"/>
              <a:t>Взаимодействие с детьми</a:t>
            </a:r>
            <a:endParaRPr lang="ru-RU" dirty="0"/>
          </a:p>
        </p:txBody>
      </p:sp>
      <p:pic>
        <p:nvPicPr>
          <p:cNvPr id="5" name="Рисунок 4" descr="C:\Users\Компьютер\Desktop\проект\20170302_1120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40272"/>
            <a:ext cx="5940425" cy="3564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0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008112"/>
          </a:xfrm>
        </p:spPr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2204865"/>
            <a:ext cx="5328592" cy="2952328"/>
          </a:xfrm>
        </p:spPr>
        <p:txBody>
          <a:bodyPr>
            <a:normAutofit fontScale="85000" lnSpcReduction="20000"/>
          </a:bodyPr>
          <a:lstStyle/>
          <a:p>
            <a:pPr marL="68580" indent="0" fontAlgn="base">
              <a:buNone/>
            </a:pPr>
            <a:endParaRPr lang="ru-RU" dirty="0"/>
          </a:p>
          <a:p>
            <a:pPr fontAlgn="base"/>
            <a:r>
              <a:rPr lang="ru-RU" dirty="0" smtClean="0"/>
              <a:t>Использование </a:t>
            </a:r>
            <a:r>
              <a:rPr lang="ru-RU" dirty="0"/>
              <a:t>в работе поговорок и пословиц по теме (</a:t>
            </a:r>
            <a:r>
              <a:rPr lang="ru-RU" dirty="0" smtClean="0">
                <a:hlinkClick r:id="rId2" action="ppaction://hlinkfile"/>
              </a:rPr>
              <a:t>приложение №1)</a:t>
            </a:r>
            <a:endParaRPr lang="ru-RU" dirty="0"/>
          </a:p>
          <a:p>
            <a:pPr fontAlgn="base"/>
            <a:r>
              <a:rPr lang="ru-RU" dirty="0" smtClean="0"/>
              <a:t>Разучивание </a:t>
            </a:r>
            <a:r>
              <a:rPr lang="ru-RU" dirty="0"/>
              <a:t>считалок, </a:t>
            </a:r>
          </a:p>
          <a:p>
            <a:pPr fontAlgn="base"/>
            <a:r>
              <a:rPr lang="ru-RU" dirty="0" smtClean="0"/>
              <a:t>Чтение </a:t>
            </a:r>
            <a:r>
              <a:rPr lang="ru-RU" dirty="0"/>
              <a:t>стихотворений по теме, сказок (</a:t>
            </a:r>
            <a:r>
              <a:rPr lang="ru-RU" dirty="0" smtClean="0">
                <a:hlinkClick r:id="rId2" action="ppaction://hlinkfile"/>
              </a:rPr>
              <a:t>приложение №1</a:t>
            </a:r>
            <a:r>
              <a:rPr lang="ru-RU" dirty="0" smtClean="0"/>
              <a:t>)</a:t>
            </a:r>
            <a:endParaRPr lang="ru-RU" dirty="0"/>
          </a:p>
          <a:p>
            <a:pPr fontAlgn="base"/>
            <a:r>
              <a:rPr lang="ru-RU" dirty="0" smtClean="0"/>
              <a:t>Составление </a:t>
            </a:r>
            <a:r>
              <a:rPr lang="ru-RU" dirty="0"/>
              <a:t>рассказов по теме: «Математика в моей будущей профессии» </a:t>
            </a:r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268760"/>
            <a:ext cx="5616624" cy="670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"/>
            <a:r>
              <a:rPr lang="ru-RU" b="1" dirty="0"/>
              <a:t>Взаимодействие с детьми</a:t>
            </a:r>
            <a:endParaRPr lang="ru-RU" dirty="0"/>
          </a:p>
        </p:txBody>
      </p:sp>
      <p:pic>
        <p:nvPicPr>
          <p:cNvPr id="6" name="Рисунок 5" descr="C:\Users\Компьютер\Desktop\проект\20170302_1146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69027" y="2787114"/>
            <a:ext cx="4505260" cy="2795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0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008112"/>
          </a:xfrm>
        </p:spPr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24944"/>
            <a:ext cx="4320479" cy="2160239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endParaRPr lang="ru-RU" dirty="0"/>
          </a:p>
          <a:p>
            <a:r>
              <a:rPr lang="ru-RU" dirty="0" smtClean="0"/>
              <a:t>Составление </a:t>
            </a:r>
            <a:r>
              <a:rPr lang="ru-RU" dirty="0"/>
              <a:t>рассказов  о  профессиях своих родителей и необходимости математики для каждой из них.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268760"/>
            <a:ext cx="5616624" cy="670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"/>
            <a:r>
              <a:rPr lang="ru-RU" b="1" dirty="0"/>
              <a:t>Взаимодействие с детьми</a:t>
            </a:r>
            <a:endParaRPr lang="ru-RU" dirty="0"/>
          </a:p>
        </p:txBody>
      </p:sp>
      <p:pic>
        <p:nvPicPr>
          <p:cNvPr id="5" name="Рисунок 4" descr="C:\Users\Компьютер\Desktop\проект\20170302_1134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78353" y="2561770"/>
            <a:ext cx="4281065" cy="2965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0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008112"/>
          </a:xfrm>
        </p:spPr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08911" cy="3384375"/>
          </a:xfrm>
        </p:spPr>
        <p:txBody>
          <a:bodyPr>
            <a:normAutofit/>
          </a:bodyPr>
          <a:lstStyle/>
          <a:p>
            <a:pPr marL="68580" indent="0" fontAlgn="base">
              <a:buNone/>
            </a:pPr>
            <a:endParaRPr lang="ru-RU" dirty="0"/>
          </a:p>
          <a:p>
            <a:pPr fontAlgn="base"/>
            <a:r>
              <a:rPr lang="ru-RU" b="1" dirty="0" smtClean="0"/>
              <a:t>Беседы-рассуждения</a:t>
            </a:r>
            <a:r>
              <a:rPr lang="ru-RU" b="1" dirty="0"/>
              <a:t>:</a:t>
            </a:r>
          </a:p>
          <a:p>
            <a:pPr marL="68580" indent="0" fontAlgn="base">
              <a:buNone/>
            </a:pPr>
            <a:r>
              <a:rPr lang="ru-RU" dirty="0"/>
              <a:t> «Что такое математика?», «Для чего нужна математика?», «Нужна ли математика в жизни?», «Кем я хочу стать, когда вырасту? Нужна ли мне будет математика? «Математика в профессиях родителей», «Математика в профессиях сотрудников детского сада?».</a:t>
            </a:r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268760"/>
            <a:ext cx="5616624" cy="670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"/>
            <a:r>
              <a:rPr lang="ru-RU" b="1" dirty="0"/>
              <a:t>Взаимодействие с детьми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6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008112"/>
          </a:xfrm>
        </p:spPr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9368"/>
            <a:ext cx="4392488" cy="4095976"/>
          </a:xfrm>
        </p:spPr>
        <p:txBody>
          <a:bodyPr>
            <a:normAutofit/>
          </a:bodyPr>
          <a:lstStyle/>
          <a:p>
            <a:pPr fontAlgn="base"/>
            <a:r>
              <a:rPr lang="ru-RU" b="1" dirty="0"/>
              <a:t>Экскурсии по детскому саду: </a:t>
            </a:r>
            <a:endParaRPr lang="ru-RU" b="1" dirty="0" smtClean="0"/>
          </a:p>
          <a:p>
            <a:pPr marL="68580" indent="0" fontAlgn="base">
              <a:buNone/>
            </a:pPr>
            <a:r>
              <a:rPr lang="ru-RU" dirty="0" smtClean="0"/>
              <a:t>«</a:t>
            </a:r>
            <a:r>
              <a:rPr lang="ru-RU" dirty="0"/>
              <a:t>Знакомство с профессиями сотрудников детского сада», </a:t>
            </a:r>
            <a:endParaRPr lang="ru-RU" dirty="0" smtClean="0"/>
          </a:p>
          <a:p>
            <a:pPr marL="68580" indent="0" fontAlgn="base">
              <a:buNone/>
            </a:pPr>
            <a:r>
              <a:rPr lang="ru-RU" dirty="0" smtClean="0"/>
              <a:t>«</a:t>
            </a:r>
            <a:r>
              <a:rPr lang="ru-RU" dirty="0"/>
              <a:t>Математика в профессиях сотрудников детского </a:t>
            </a:r>
            <a:r>
              <a:rPr lang="ru-RU" dirty="0" smtClean="0"/>
              <a:t>сада»(</a:t>
            </a:r>
            <a:r>
              <a:rPr lang="ru-RU" dirty="0" smtClean="0">
                <a:hlinkClick r:id="rId2" action="ppaction://hlinkfile"/>
              </a:rPr>
              <a:t>приложение №2</a:t>
            </a:r>
            <a:r>
              <a:rPr lang="ru-RU" dirty="0" smtClean="0"/>
              <a:t>)</a:t>
            </a:r>
          </a:p>
          <a:p>
            <a:pPr marL="68580" indent="0" fontAlgn="base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268760"/>
            <a:ext cx="5616624" cy="670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"/>
            <a:r>
              <a:rPr lang="ru-RU" b="1" dirty="0"/>
              <a:t>Взаимодействие с детьми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2.Познавательное развитие</a:t>
            </a:r>
          </a:p>
        </p:txBody>
      </p:sp>
      <p:pic>
        <p:nvPicPr>
          <p:cNvPr id="6" name="Рисунок 5" descr="C:\Users\Компьютер\Desktop\проект\IMG_04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30180"/>
            <a:ext cx="3456384" cy="3807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8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008112"/>
          </a:xfrm>
        </p:spPr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08920"/>
            <a:ext cx="8208911" cy="2880319"/>
          </a:xfrm>
        </p:spPr>
        <p:txBody>
          <a:bodyPr>
            <a:normAutofit/>
          </a:bodyPr>
          <a:lstStyle/>
          <a:p>
            <a:pPr fontAlgn="base"/>
            <a:r>
              <a:rPr lang="ru-RU" b="1" dirty="0"/>
              <a:t>Рисование: </a:t>
            </a:r>
            <a:endParaRPr lang="ru-RU" dirty="0"/>
          </a:p>
          <a:p>
            <a:pPr marL="68580" indent="0" fontAlgn="base">
              <a:buNone/>
            </a:pPr>
            <a:r>
              <a:rPr lang="ru-RU" dirty="0"/>
              <a:t>«Моя будущая профессия» или «Кем я буду, когда вырасту», сюжетное рисование по сказке «Семь </a:t>
            </a:r>
            <a:r>
              <a:rPr lang="ru-RU" dirty="0" err="1"/>
              <a:t>Симеонов</a:t>
            </a:r>
            <a:r>
              <a:rPr lang="ru-RU" dirty="0"/>
              <a:t>-семь работников».</a:t>
            </a:r>
          </a:p>
          <a:p>
            <a:pPr marL="68580" indent="0" fontAlgn="base">
              <a:buNone/>
            </a:pPr>
            <a:r>
              <a:rPr lang="ru-RU" dirty="0" smtClean="0"/>
              <a:t>Использование </a:t>
            </a:r>
            <a:r>
              <a:rPr lang="ru-RU" dirty="0"/>
              <a:t>раскрасок по теме проекта.</a:t>
            </a:r>
          </a:p>
          <a:p>
            <a:pPr marL="68580" indent="0" fontAlgn="base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268760"/>
            <a:ext cx="5616624" cy="670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"/>
            <a:r>
              <a:rPr lang="ru-RU" b="1" dirty="0"/>
              <a:t>Взаимодействие с детьми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5171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3.Художественно-эстетическое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9122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008112"/>
          </a:xfrm>
        </p:spPr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08920"/>
            <a:ext cx="8208911" cy="2880319"/>
          </a:xfrm>
        </p:spPr>
        <p:txBody>
          <a:bodyPr>
            <a:normAutofit/>
          </a:bodyPr>
          <a:lstStyle/>
          <a:p>
            <a:pPr marL="68580" indent="0" fontAlgn="base">
              <a:buNone/>
            </a:pPr>
            <a:r>
              <a:rPr lang="ru-RU" sz="1800" b="1" dirty="0"/>
              <a:t>Лепка</a:t>
            </a:r>
            <a:r>
              <a:rPr lang="ru-RU" sz="1800" dirty="0"/>
              <a:t>: «Украсим платье» </a:t>
            </a:r>
          </a:p>
          <a:p>
            <a:pPr marL="68580" indent="0" fontAlgn="base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268760"/>
            <a:ext cx="5616624" cy="670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"/>
            <a:r>
              <a:rPr lang="ru-RU" b="1" dirty="0"/>
              <a:t>Взаимодействие с детьми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5171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3.Художественно-эстетическое развитие</a:t>
            </a:r>
          </a:p>
        </p:txBody>
      </p:sp>
      <p:pic>
        <p:nvPicPr>
          <p:cNvPr id="6" name="Рисунок 5" descr="C:\Users\Компьютер\Desktop\20170315_1457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6053946" cy="2976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4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008112"/>
          </a:xfrm>
        </p:spPr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797" y="2428557"/>
            <a:ext cx="8208911" cy="2880319"/>
          </a:xfrm>
        </p:spPr>
        <p:txBody>
          <a:bodyPr>
            <a:normAutofit/>
          </a:bodyPr>
          <a:lstStyle/>
          <a:p>
            <a:pPr marL="68580" indent="0" fontAlgn="base">
              <a:buNone/>
            </a:pPr>
            <a:r>
              <a:rPr lang="ru-RU" sz="1800" b="1" dirty="0"/>
              <a:t>Ручной труд: </a:t>
            </a:r>
            <a:r>
              <a:rPr lang="ru-RU" sz="1800" dirty="0"/>
              <a:t>«Я - архитектор своего города», «Дома на нашей улице»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268760"/>
            <a:ext cx="5616624" cy="670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"/>
            <a:r>
              <a:rPr lang="ru-RU" b="1" dirty="0"/>
              <a:t>Взаимодействие с детьми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5171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3.Художественно-эстетическое развитие</a:t>
            </a:r>
          </a:p>
        </p:txBody>
      </p:sp>
      <p:pic>
        <p:nvPicPr>
          <p:cNvPr id="7" name="Рисунок 6" descr="C:\Users\Компьютер\Desktop\20170322_1859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97" y="3068960"/>
            <a:ext cx="5940425" cy="3420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3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28682" cy="1008112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6777317" cy="5021145"/>
          </a:xfrm>
        </p:spPr>
        <p:txBody>
          <a:bodyPr/>
          <a:lstStyle/>
          <a:p>
            <a:r>
              <a:rPr lang="ru-RU" sz="1800" dirty="0" smtClean="0"/>
              <a:t>Введение</a:t>
            </a:r>
          </a:p>
          <a:p>
            <a:r>
              <a:rPr lang="ru-RU" sz="1800" dirty="0" smtClean="0"/>
              <a:t>Актуальность</a:t>
            </a:r>
          </a:p>
          <a:p>
            <a:r>
              <a:rPr lang="ru-RU" sz="1800" dirty="0" smtClean="0"/>
              <a:t>Цели</a:t>
            </a:r>
          </a:p>
          <a:p>
            <a:r>
              <a:rPr lang="ru-RU" sz="1800" dirty="0" smtClean="0"/>
              <a:t>Задачи</a:t>
            </a:r>
          </a:p>
          <a:p>
            <a:r>
              <a:rPr lang="ru-RU" sz="1800" dirty="0" smtClean="0"/>
              <a:t>Методы исследования</a:t>
            </a:r>
          </a:p>
          <a:p>
            <a:r>
              <a:rPr lang="ru-RU" sz="1800" dirty="0" smtClean="0"/>
              <a:t>Ожидаемый результат</a:t>
            </a:r>
          </a:p>
          <a:p>
            <a:r>
              <a:rPr lang="ru-RU" sz="1800" dirty="0" smtClean="0"/>
              <a:t>Организационный этап</a:t>
            </a:r>
          </a:p>
          <a:p>
            <a:r>
              <a:rPr lang="ru-RU" sz="1800" dirty="0" smtClean="0"/>
              <a:t>Подготовительный этап</a:t>
            </a:r>
          </a:p>
          <a:p>
            <a:r>
              <a:rPr lang="ru-RU" sz="1800" dirty="0" smtClean="0"/>
              <a:t>Основной этап</a:t>
            </a:r>
          </a:p>
          <a:p>
            <a:r>
              <a:rPr lang="ru-RU" sz="1800" dirty="0" smtClean="0"/>
              <a:t>Презентационный этап</a:t>
            </a:r>
          </a:p>
          <a:p>
            <a:r>
              <a:rPr lang="ru-RU" sz="1800" dirty="0" smtClean="0"/>
              <a:t>Заключительный этап</a:t>
            </a:r>
          </a:p>
          <a:p>
            <a:r>
              <a:rPr lang="ru-RU" sz="1800" dirty="0" smtClean="0"/>
              <a:t>Вывод</a:t>
            </a:r>
          </a:p>
          <a:p>
            <a:r>
              <a:rPr lang="ru-RU" sz="1800" dirty="0"/>
              <a:t>Л</a:t>
            </a:r>
            <a:r>
              <a:rPr lang="ru-RU" sz="1800" dirty="0" smtClean="0"/>
              <a:t>итература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6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008112"/>
          </a:xfrm>
        </p:spPr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797" y="2428557"/>
            <a:ext cx="8208911" cy="2880319"/>
          </a:xfrm>
        </p:spPr>
        <p:txBody>
          <a:bodyPr>
            <a:normAutofit/>
          </a:bodyPr>
          <a:lstStyle/>
          <a:p>
            <a:pPr marL="68580" indent="0" fontAlgn="base">
              <a:buNone/>
            </a:pPr>
            <a:r>
              <a:rPr lang="ru-RU" sz="1600" b="1" dirty="0"/>
              <a:t>Аппликация: </a:t>
            </a:r>
            <a:r>
              <a:rPr lang="ru-RU" sz="1600" dirty="0"/>
              <a:t>« Красивое платье для мамы»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268760"/>
            <a:ext cx="5616624" cy="670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"/>
            <a:r>
              <a:rPr lang="ru-RU" b="1" dirty="0"/>
              <a:t>Взаимодействие с детьми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3.Художественно-эстетическое развитие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28" y="2780928"/>
            <a:ext cx="594042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008112"/>
          </a:xfrm>
        </p:spPr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797" y="2428557"/>
            <a:ext cx="8208911" cy="2880319"/>
          </a:xfrm>
        </p:spPr>
        <p:txBody>
          <a:bodyPr>
            <a:normAutofit/>
          </a:bodyPr>
          <a:lstStyle/>
          <a:p>
            <a:pPr marL="68580" indent="0" fontAlgn="base">
              <a:buNone/>
            </a:pPr>
            <a:r>
              <a:rPr lang="ru-RU" sz="1600" b="1" dirty="0"/>
              <a:t>Конструирование</a:t>
            </a:r>
            <a:r>
              <a:rPr lang="ru-RU" sz="1600" dirty="0"/>
              <a:t>: «Мосты», «Гаражный комплекс», «Дворец для мамы».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268760"/>
            <a:ext cx="5616624" cy="670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"/>
            <a:r>
              <a:rPr lang="ru-RU" b="1" dirty="0"/>
              <a:t>Взаимодействие с детьми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3.Художественно-эстетическое развитие</a:t>
            </a:r>
          </a:p>
        </p:txBody>
      </p:sp>
      <p:pic>
        <p:nvPicPr>
          <p:cNvPr id="7" name="Рисунок 6" descr="C:\Users\Компьютер\Desktop\проект\20170302_0958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996952"/>
            <a:ext cx="5976664" cy="3372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2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008112"/>
          </a:xfrm>
        </p:spPr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8208911" cy="3312367"/>
          </a:xfrm>
        </p:spPr>
        <p:txBody>
          <a:bodyPr>
            <a:normAutofit/>
          </a:bodyPr>
          <a:lstStyle/>
          <a:p>
            <a:pPr fontAlgn="base"/>
            <a:r>
              <a:rPr lang="ru-RU" sz="1600" dirty="0" smtClean="0"/>
              <a:t>Подвижные игры : «Если нравится тебе, </a:t>
            </a:r>
            <a:r>
              <a:rPr lang="ru-RU" sz="1600" dirty="0"/>
              <a:t>то делай так», «Море волнуется» (со словами «Задуманную профессию – покажи), «Что мы видели не скажем, а, что делали покажем».</a:t>
            </a:r>
          </a:p>
          <a:p>
            <a:pPr fontAlgn="base"/>
            <a:r>
              <a:rPr lang="ru-RU" sz="1600" dirty="0" smtClean="0"/>
              <a:t>Физкультминутки</a:t>
            </a:r>
            <a:r>
              <a:rPr lang="ru-RU" sz="1600" dirty="0"/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268760"/>
            <a:ext cx="5616624" cy="670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"/>
            <a:r>
              <a:rPr lang="ru-RU" b="1" dirty="0"/>
              <a:t>Взаимодействие с детьми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4.Физическое </a:t>
            </a:r>
            <a:r>
              <a:rPr lang="ru-RU" b="1" dirty="0" smtClean="0"/>
              <a:t>развитие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4968552" cy="279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7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008112"/>
          </a:xfrm>
        </p:spPr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3212976"/>
            <a:ext cx="4680519" cy="3168352"/>
          </a:xfrm>
        </p:spPr>
        <p:txBody>
          <a:bodyPr>
            <a:normAutofit/>
          </a:bodyPr>
          <a:lstStyle/>
          <a:p>
            <a:pPr fontAlgn="base"/>
            <a:r>
              <a:rPr lang="ru-RU" sz="1600" dirty="0"/>
              <a:t>с</a:t>
            </a:r>
            <a:r>
              <a:rPr lang="ru-RU" sz="1600" dirty="0" smtClean="0"/>
              <a:t>овместная </a:t>
            </a:r>
            <a:r>
              <a:rPr lang="ru-RU" sz="1600" dirty="0"/>
              <a:t>деятельность детей и родителей: </a:t>
            </a:r>
          </a:p>
          <a:p>
            <a:pPr fontAlgn="base"/>
            <a:r>
              <a:rPr lang="ru-RU" sz="1600" dirty="0"/>
              <a:t> поиск стихов, сказок, загадок, считалок, задач; </a:t>
            </a:r>
          </a:p>
          <a:p>
            <a:r>
              <a:rPr lang="ru-RU" sz="1600" dirty="0"/>
              <a:t> изготовление поделок на тему «Все профессии важны»;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268760"/>
            <a:ext cx="5616624" cy="670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"/>
            <a:r>
              <a:rPr lang="ru-RU" b="1" dirty="0"/>
              <a:t>Взаимодействие с детьми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5.Социально-коммуникативное развитие: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8083" y="2678862"/>
            <a:ext cx="3888430" cy="351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008112"/>
          </a:xfrm>
        </p:spPr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2436062"/>
            <a:ext cx="5832647" cy="2160241"/>
          </a:xfrm>
        </p:spPr>
        <p:txBody>
          <a:bodyPr>
            <a:normAutofit/>
          </a:bodyPr>
          <a:lstStyle/>
          <a:p>
            <a:pPr fontAlgn="base"/>
            <a:r>
              <a:rPr lang="ru-RU" sz="1600" dirty="0"/>
              <a:t> оформление альбомов «Математика в профессиях родителей</a:t>
            </a:r>
            <a:r>
              <a:rPr lang="ru-RU" sz="1600" dirty="0" smtClean="0"/>
              <a:t>»;(</a:t>
            </a:r>
            <a:r>
              <a:rPr lang="ru-RU" sz="1600" dirty="0" smtClean="0">
                <a:hlinkClick r:id="rId2" action="ppaction://hlinkfile"/>
              </a:rPr>
              <a:t>приложение №6</a:t>
            </a:r>
            <a:r>
              <a:rPr lang="ru-RU" sz="1600" dirty="0" smtClean="0"/>
              <a:t>) </a:t>
            </a:r>
          </a:p>
          <a:p>
            <a:pPr fontAlgn="base"/>
            <a:r>
              <a:rPr lang="ru-RU" sz="1600" dirty="0"/>
              <a:t> изготовление книг по теме.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268760"/>
            <a:ext cx="5616624" cy="670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"/>
            <a:r>
              <a:rPr lang="ru-RU" b="1" dirty="0"/>
              <a:t>Взаимодействие с детьми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5.Социально-коммуникативное развитие:</a:t>
            </a:r>
            <a:endParaRPr lang="ru-RU" dirty="0"/>
          </a:p>
        </p:txBody>
      </p:sp>
      <p:pic>
        <p:nvPicPr>
          <p:cNvPr id="8" name="Рисунок 7" descr="C:\Users\Компьютер\Desktop\проект\20170402_1116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58361" y="2767269"/>
            <a:ext cx="4139845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Компьютер\Desktop\проект\20170329_0758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6210"/>
            <a:ext cx="4176464" cy="284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6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008112"/>
          </a:xfrm>
        </p:spPr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41984"/>
            <a:ext cx="8136904" cy="3631757"/>
          </a:xfrm>
        </p:spPr>
        <p:txBody>
          <a:bodyPr>
            <a:normAutofit/>
          </a:bodyPr>
          <a:lstStyle/>
          <a:p>
            <a:pPr fontAlgn="base"/>
            <a:r>
              <a:rPr lang="ru-RU" sz="1600" b="1" dirty="0"/>
              <a:t>Сюжетно-ролевые игры, игры с конструкторами и строительным материалом: </a:t>
            </a:r>
            <a:endParaRPr lang="ru-RU" sz="1600" dirty="0"/>
          </a:p>
          <a:p>
            <a:pPr marL="68580" indent="0" fontAlgn="base">
              <a:buNone/>
            </a:pPr>
            <a:r>
              <a:rPr lang="ru-RU" sz="1600" dirty="0" smtClean="0"/>
              <a:t>«Строительство дороги», «Пожарные», «Магазин игрушек», «Библиотека», «Поликлиника», «Семья», «Школа», «Ателье», « Почта», «Салон красоты» и другие. </a:t>
            </a:r>
          </a:p>
          <a:p>
            <a:pPr fontAlgn="base"/>
            <a:endParaRPr lang="ru-RU" sz="1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412776"/>
            <a:ext cx="525658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"/>
            <a:r>
              <a:rPr lang="ru-RU" b="1" dirty="0" smtClean="0"/>
              <a:t>Игры</a:t>
            </a:r>
            <a:endParaRPr lang="ru-RU" dirty="0"/>
          </a:p>
        </p:txBody>
      </p:sp>
      <p:pic>
        <p:nvPicPr>
          <p:cNvPr id="6" name="Рисунок 5" descr="C:\Users\Компьютер\Desktop\проект\IMG_07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5940425" cy="3194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8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008112"/>
          </a:xfrm>
        </p:spPr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41984"/>
            <a:ext cx="8136904" cy="3631757"/>
          </a:xfrm>
        </p:spPr>
        <p:txBody>
          <a:bodyPr>
            <a:normAutofit/>
          </a:bodyPr>
          <a:lstStyle/>
          <a:p>
            <a:pPr fontAlgn="base"/>
            <a:r>
              <a:rPr lang="ru-RU" sz="1600" b="1" dirty="0"/>
              <a:t>-Настольно-печатные, дидактические игры:</a:t>
            </a:r>
            <a:endParaRPr lang="ru-RU" sz="1600" dirty="0"/>
          </a:p>
          <a:p>
            <a:pPr marL="68580" indent="0" fontAlgn="base">
              <a:buNone/>
            </a:pPr>
            <a:r>
              <a:rPr lang="ru-RU" sz="1600" dirty="0"/>
              <a:t>«Маленькие помощники», «Кто больше назовёт профессий», «Кому, что нужно?», «Кто больше назовёт действий», «Кондитерская фабрика», «Волшебный мешочек», «Найди и положи», «Профессии и счёт», «Составь из геометрических фигур человека определённой профессии», «Наша семья» и </a:t>
            </a:r>
            <a:r>
              <a:rPr lang="ru-RU" sz="1600" dirty="0" smtClean="0"/>
              <a:t>другие.(</a:t>
            </a:r>
            <a:r>
              <a:rPr lang="ru-RU" sz="1600" dirty="0" smtClean="0">
                <a:hlinkClick r:id="rId2" action="ppaction://hlinkfile"/>
              </a:rPr>
              <a:t>приложение №3</a:t>
            </a:r>
            <a:r>
              <a:rPr lang="ru-RU" sz="1600" dirty="0" smtClean="0"/>
              <a:t>)</a:t>
            </a:r>
            <a:endParaRPr lang="ru-RU" sz="1600" dirty="0"/>
          </a:p>
          <a:p>
            <a:pPr fontAlgn="base"/>
            <a:endParaRPr lang="ru-RU" sz="1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412776"/>
            <a:ext cx="525658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"/>
            <a:r>
              <a:rPr lang="ru-RU" b="1" dirty="0" smtClean="0"/>
              <a:t>Игры</a:t>
            </a:r>
            <a:endParaRPr lang="ru-RU" dirty="0"/>
          </a:p>
        </p:txBody>
      </p:sp>
      <p:pic>
        <p:nvPicPr>
          <p:cNvPr id="7" name="Рисунок 6" descr="C:\Users\Компьютер\Desktop\проект\20170329_1550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1" y="3573016"/>
            <a:ext cx="5476875" cy="2959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63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008112"/>
          </a:xfrm>
        </p:spPr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136904" cy="3296869"/>
          </a:xfrm>
        </p:spPr>
        <p:txBody>
          <a:bodyPr>
            <a:normAutofit/>
          </a:bodyPr>
          <a:lstStyle/>
          <a:p>
            <a:pPr fontAlgn="base"/>
            <a:r>
              <a:rPr lang="ru-RU" sz="1600" dirty="0" smtClean="0"/>
              <a:t>Анкета </a:t>
            </a:r>
            <a:r>
              <a:rPr lang="ru-RU" sz="1600" dirty="0"/>
              <a:t>для родителей.</a:t>
            </a:r>
            <a:r>
              <a:rPr lang="ru-RU" sz="1600" b="1" dirty="0"/>
              <a:t> </a:t>
            </a:r>
            <a:r>
              <a:rPr lang="ru-RU" sz="1600" b="1" dirty="0" smtClean="0">
                <a:hlinkClick r:id="rId2" action="ppaction://hlinkfile"/>
              </a:rPr>
              <a:t>Приложение №4</a:t>
            </a:r>
            <a:endParaRPr lang="ru-RU" sz="1600" b="1" dirty="0" smtClean="0"/>
          </a:p>
          <a:p>
            <a:pPr fontAlgn="base"/>
            <a:r>
              <a:rPr lang="ru-RU" sz="1600" dirty="0" smtClean="0"/>
              <a:t>Анкета </a:t>
            </a:r>
            <a:r>
              <a:rPr lang="ru-RU" sz="1600" dirty="0"/>
              <a:t>для детей.</a:t>
            </a:r>
            <a:r>
              <a:rPr lang="ru-RU" sz="1600" b="1" dirty="0"/>
              <a:t> </a:t>
            </a:r>
            <a:r>
              <a:rPr lang="ru-RU" sz="1600" b="1" dirty="0" smtClean="0">
                <a:hlinkClick r:id="rId2" action="ppaction://hlinkfile"/>
              </a:rPr>
              <a:t>Приложение №4</a:t>
            </a:r>
            <a:endParaRPr lang="ru-RU" sz="1600" dirty="0"/>
          </a:p>
          <a:p>
            <a:pPr marL="68580" indent="0" fontAlgn="base">
              <a:buNone/>
            </a:pPr>
            <a:endParaRPr lang="ru-RU" sz="1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412776"/>
            <a:ext cx="525658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76948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fontAlgn="base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400" b="1" dirty="0" smtClean="0">
                <a:solidFill>
                  <a:srgbClr val="3E3D2D"/>
                </a:solidFill>
              </a:rPr>
              <a:t>Анкетирование</a:t>
            </a:r>
            <a:endParaRPr lang="ru-RU" sz="1600" dirty="0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008112"/>
          </a:xfrm>
        </p:spPr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41984"/>
            <a:ext cx="8136904" cy="3631757"/>
          </a:xfrm>
        </p:spPr>
        <p:txBody>
          <a:bodyPr>
            <a:normAutofit/>
          </a:bodyPr>
          <a:lstStyle/>
          <a:p>
            <a:pPr fontAlgn="base"/>
            <a:r>
              <a:rPr lang="ru-RU" sz="1600" dirty="0" smtClean="0"/>
              <a:t>организационная </a:t>
            </a:r>
            <a:r>
              <a:rPr lang="ru-RU" sz="1600" dirty="0"/>
              <a:t>беседа по теме проекта;</a:t>
            </a:r>
          </a:p>
          <a:p>
            <a:pPr fontAlgn="base"/>
            <a:r>
              <a:rPr lang="ru-RU" sz="1600" dirty="0" smtClean="0"/>
              <a:t>анкетирование</a:t>
            </a:r>
            <a:r>
              <a:rPr lang="ru-RU" sz="1600" dirty="0"/>
              <a:t>;</a:t>
            </a:r>
          </a:p>
          <a:p>
            <a:pPr fontAlgn="base"/>
            <a:r>
              <a:rPr lang="ru-RU" sz="1600" dirty="0" smtClean="0"/>
              <a:t>индивидуальные </a:t>
            </a:r>
            <a:r>
              <a:rPr lang="ru-RU" sz="1600" dirty="0"/>
              <a:t>консультации в ходе проекта;</a:t>
            </a:r>
          </a:p>
          <a:p>
            <a:pPr fontAlgn="base"/>
            <a:r>
              <a:rPr lang="ru-RU" sz="1600" dirty="0" smtClean="0"/>
              <a:t>размещение </a:t>
            </a:r>
            <a:r>
              <a:rPr lang="ru-RU" sz="1600" dirty="0"/>
              <a:t>информационных материалов в родительских уголках;</a:t>
            </a:r>
          </a:p>
          <a:p>
            <a:pPr fontAlgn="base"/>
            <a:r>
              <a:rPr lang="ru-RU" sz="1600" dirty="0" smtClean="0"/>
              <a:t>изготовление </a:t>
            </a:r>
            <a:r>
              <a:rPr lang="ru-RU" sz="1600" dirty="0"/>
              <a:t>поделок, книг, альбомов;</a:t>
            </a:r>
          </a:p>
          <a:p>
            <a:pPr fontAlgn="base"/>
            <a:r>
              <a:rPr lang="ru-RU" sz="1600" dirty="0" smtClean="0"/>
              <a:t>помощь </a:t>
            </a:r>
            <a:r>
              <a:rPr lang="ru-RU" sz="1600" dirty="0"/>
              <a:t>родителей в подборе атрибутов для сюжетно-ролевых игр;</a:t>
            </a:r>
          </a:p>
          <a:p>
            <a:pPr fontAlgn="base"/>
            <a:r>
              <a:rPr lang="ru-RU" sz="1600" dirty="0" smtClean="0"/>
              <a:t>родительское </a:t>
            </a:r>
            <a:r>
              <a:rPr lang="ru-RU" sz="1600" dirty="0"/>
              <a:t>собрание по теме «Роль семьи в формировании интересов ребёнка и выборе будущей профессии»;</a:t>
            </a:r>
          </a:p>
          <a:p>
            <a:pPr fontAlgn="base"/>
            <a:endParaRPr lang="ru-RU" sz="1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412776"/>
            <a:ext cx="525658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"/>
            <a:r>
              <a:rPr lang="ru-RU" b="1" dirty="0"/>
              <a:t>Взаимодействие с семьёй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0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008112"/>
          </a:xfrm>
        </p:spPr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136904" cy="3152853"/>
          </a:xfrm>
        </p:spPr>
        <p:txBody>
          <a:bodyPr>
            <a:normAutofit/>
          </a:bodyPr>
          <a:lstStyle/>
          <a:p>
            <a:pPr fontAlgn="base"/>
            <a:r>
              <a:rPr lang="ru-RU" sz="1600" dirty="0" smtClean="0"/>
              <a:t>беседы</a:t>
            </a:r>
            <a:r>
              <a:rPr lang="ru-RU" sz="1600" dirty="0"/>
              <a:t>;</a:t>
            </a:r>
          </a:p>
          <a:p>
            <a:pPr fontAlgn="base"/>
            <a:r>
              <a:rPr lang="ru-RU" sz="1600" dirty="0" smtClean="0"/>
              <a:t>экскурсии</a:t>
            </a:r>
            <a:r>
              <a:rPr lang="ru-RU" sz="1600" dirty="0"/>
              <a:t>.</a:t>
            </a:r>
          </a:p>
          <a:p>
            <a:pPr fontAlgn="base"/>
            <a:endParaRPr lang="ru-RU" sz="1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412776"/>
            <a:ext cx="5832648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"/>
            <a:r>
              <a:rPr lang="ru-RU" b="1" dirty="0" smtClean="0"/>
              <a:t>Взаимодействие </a:t>
            </a:r>
            <a:r>
              <a:rPr lang="ru-RU" b="1" dirty="0"/>
              <a:t>с сотрудниками детского </a:t>
            </a:r>
            <a:r>
              <a:rPr lang="ru-RU" b="1" dirty="0" smtClean="0"/>
              <a:t>сада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489654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dirty="0"/>
              <a:t>Математика - одна из древнейших наук. Математика нужна всем людям на земле. Без математики человек не сможет решать, измерять и считать. Невозможно построить дом, сосчитать деньги в кармане, измерить расстояние. Если бы человек не знал математику, он бы не смог изобрести самолёт, автомобиль, стиральную машину, холодильник, телевизор и другую технику. Математика нужна даже в русском языке. Математика позволяет человеку думать, логически мыслить, делать выводы. Математика нужна в повседневной жизни: например, при кройке шитья, приготовления пищи или при денежных вопросах. Математика – наука точная!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0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008112"/>
          </a:xfrm>
        </p:spPr>
        <p:txBody>
          <a:bodyPr/>
          <a:lstStyle/>
          <a:p>
            <a:r>
              <a:rPr lang="ru-RU" b="1" dirty="0"/>
              <a:t> Презентационный 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136904" cy="3368877"/>
          </a:xfrm>
        </p:spPr>
        <p:txBody>
          <a:bodyPr>
            <a:normAutofit/>
          </a:bodyPr>
          <a:lstStyle/>
          <a:p>
            <a:pPr fontAlgn="base"/>
            <a:r>
              <a:rPr lang="ru-RU" sz="1600" b="1" dirty="0" smtClean="0"/>
              <a:t>портфолио </a:t>
            </a:r>
            <a:r>
              <a:rPr lang="ru-RU" sz="1600" b="1" dirty="0"/>
              <a:t>проекта;</a:t>
            </a:r>
            <a:endParaRPr lang="ru-RU" sz="1600" dirty="0"/>
          </a:p>
          <a:p>
            <a:pPr fontAlgn="base"/>
            <a:r>
              <a:rPr lang="ru-RU" sz="1600" b="1" dirty="0" smtClean="0"/>
              <a:t>альбом </a:t>
            </a:r>
            <a:r>
              <a:rPr lang="ru-RU" sz="1600" b="1" dirty="0"/>
              <a:t>«Математика в профессиях родителей»;</a:t>
            </a:r>
            <a:endParaRPr lang="ru-RU" sz="1600" dirty="0"/>
          </a:p>
          <a:p>
            <a:pPr fontAlgn="base"/>
            <a:r>
              <a:rPr lang="ru-RU" sz="1600" b="1" dirty="0" smtClean="0"/>
              <a:t>альбом </a:t>
            </a:r>
            <a:r>
              <a:rPr lang="ru-RU" sz="1600" b="1" dirty="0"/>
              <a:t>«Математика в профессиях сотрудников детского сада»;</a:t>
            </a:r>
            <a:endParaRPr lang="ru-RU" sz="1600" dirty="0"/>
          </a:p>
          <a:p>
            <a:pPr fontAlgn="base"/>
            <a:r>
              <a:rPr lang="ru-RU" sz="1600" b="1" dirty="0" smtClean="0"/>
              <a:t>выставка </a:t>
            </a:r>
            <a:r>
              <a:rPr lang="ru-RU" sz="1600" b="1" dirty="0"/>
              <a:t>поделок;</a:t>
            </a:r>
            <a:endParaRPr lang="ru-RU" sz="1600" dirty="0"/>
          </a:p>
          <a:p>
            <a:pPr fontAlgn="base"/>
            <a:r>
              <a:rPr lang="ru-RU" sz="1600" b="1" dirty="0" smtClean="0"/>
              <a:t>выставка </a:t>
            </a:r>
            <a:r>
              <a:rPr lang="ru-RU" sz="1600" b="1" dirty="0"/>
              <a:t>книг;</a:t>
            </a:r>
            <a:endParaRPr lang="ru-RU" sz="1600" dirty="0"/>
          </a:p>
          <a:p>
            <a:pPr fontAlgn="base"/>
            <a:r>
              <a:rPr lang="ru-RU" sz="1600" b="1" dirty="0" smtClean="0"/>
              <a:t>папка </a:t>
            </a:r>
            <a:r>
              <a:rPr lang="ru-RU" sz="1600" b="1" dirty="0"/>
              <a:t>«Художественное слово»;</a:t>
            </a:r>
            <a:endParaRPr lang="ru-RU" sz="1600" dirty="0"/>
          </a:p>
          <a:p>
            <a:pPr fontAlgn="base"/>
            <a:r>
              <a:rPr lang="ru-RU" sz="1600" b="1" dirty="0" smtClean="0"/>
              <a:t>папка </a:t>
            </a:r>
            <a:r>
              <a:rPr lang="ru-RU" sz="1600" b="1" dirty="0"/>
              <a:t>«Дидактические игры»;</a:t>
            </a:r>
            <a:endParaRPr lang="ru-RU" sz="1600" dirty="0"/>
          </a:p>
          <a:p>
            <a:pPr fontAlgn="base"/>
            <a:r>
              <a:rPr lang="ru-RU" sz="1600" b="1" dirty="0" smtClean="0"/>
              <a:t>методическая </a:t>
            </a:r>
            <a:r>
              <a:rPr lang="ru-RU" sz="1600" b="1" dirty="0"/>
              <a:t>литература; </a:t>
            </a:r>
            <a:endParaRPr lang="ru-RU" sz="1600" dirty="0"/>
          </a:p>
          <a:p>
            <a:pPr fontAlgn="base"/>
            <a:r>
              <a:rPr lang="ru-RU" sz="1600" b="1" dirty="0" smtClean="0"/>
              <a:t>презентация </a:t>
            </a:r>
            <a:r>
              <a:rPr lang="ru-RU" sz="1600" b="1" dirty="0"/>
              <a:t>проекта.</a:t>
            </a:r>
            <a:endParaRPr lang="ru-RU" sz="1600" dirty="0"/>
          </a:p>
          <a:p>
            <a:pPr fontAlgn="base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878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008112"/>
          </a:xfrm>
        </p:spPr>
        <p:txBody>
          <a:bodyPr/>
          <a:lstStyle/>
          <a:p>
            <a:r>
              <a:rPr lang="ru-RU" b="1" dirty="0"/>
              <a:t> Заключительный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136904" cy="439248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sz="1400" dirty="0"/>
              <a:t>1. Дети поняли значимость изучения математики для своей будущей профессии.</a:t>
            </a:r>
          </a:p>
          <a:p>
            <a:pPr marL="68580" indent="0">
              <a:buNone/>
            </a:pPr>
            <a:r>
              <a:rPr lang="ru-RU" sz="1400" dirty="0"/>
              <a:t>2. Дети группы расширили и углубили знания о существовании разных профессий, о значимости, ценности каждого труда. </a:t>
            </a:r>
          </a:p>
          <a:p>
            <a:pPr marL="68580" indent="0">
              <a:buNone/>
            </a:pPr>
            <a:r>
              <a:rPr lang="ru-RU" sz="1400" dirty="0"/>
              <a:t>3. Проект способствовал возникновению интереса к профессиям своих родителей и профессиям сотрудников детского сада, дети стали активнее участвовать в обсуждениях, диспутах о том, какая профессия интереснее и для какой профессии математика нужнее.</a:t>
            </a:r>
          </a:p>
          <a:p>
            <a:pPr marL="68580" indent="0">
              <a:buNone/>
            </a:pPr>
            <a:r>
              <a:rPr lang="ru-RU" sz="1400" dirty="0"/>
              <a:t>4. Большинство детей научились составлять небольшие рассказы о профессии своих родителей, уверенно презентовать их перед своими товарищами.</a:t>
            </a:r>
          </a:p>
          <a:p>
            <a:pPr marL="68580" indent="0">
              <a:buNone/>
            </a:pPr>
            <a:r>
              <a:rPr lang="ru-RU" sz="1400" dirty="0"/>
              <a:t>5. Обсуждения и рассматривание альбомов с фото, обогатило словарь детей, способствовало повышению их речевой активности.</a:t>
            </a:r>
          </a:p>
          <a:p>
            <a:pPr marL="68580" indent="0">
              <a:buNone/>
            </a:pPr>
            <a:r>
              <a:rPr lang="ru-RU" sz="1400" dirty="0"/>
              <a:t>6. Проект способствовал воспитанию у детей уважительного отношения к людям труда, желанию помогать дома родителям, воспитателям и няне (помощнику воспитателя) в детском саду.</a:t>
            </a:r>
          </a:p>
          <a:p>
            <a:pPr marL="68580" indent="0">
              <a:buNone/>
            </a:pPr>
            <a:r>
              <a:rPr lang="ru-RU" sz="1400" dirty="0"/>
              <a:t>7. Родители рассказали детям о важности математики для их профессии, помогли детям составить и записать составленный ими рассказ, оформили страничку с фотографией с места работы.</a:t>
            </a:r>
          </a:p>
          <a:p>
            <a:pPr marL="68580" indent="0">
              <a:buNone/>
            </a:pPr>
            <a:r>
              <a:rPr lang="ru-RU" sz="1400" dirty="0"/>
              <a:t>8. Проект укрепил дружеские отношения между родителями и сотрудниками, способствовал желанию сотрудничать, помогать детям в его реализации.</a:t>
            </a:r>
          </a:p>
          <a:p>
            <a:pPr fontAlgn="base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412776"/>
            <a:ext cx="518457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"/>
            <a:r>
              <a:rPr lang="ru-RU" b="1" dirty="0" smtClean="0"/>
              <a:t>Достигнутый результат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5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128792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2" cy="369977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Данный проект заставил детей взглянуть на работу своих родителей и сотрудников детского сада другими глазами, более уважительно относиться к их труду. В ходе исследования было доказано, что математика нужна людям в каждой профессии.</a:t>
            </a:r>
          </a:p>
          <a:p>
            <a:pPr fontAlgn="base"/>
            <a:r>
              <a:rPr lang="ru-RU" dirty="0"/>
              <a:t>При работе над проектом мы убедились, что математику нужно изучать представителям всех профессий.  Математика заставляет думать, помогает человечеству  открывать и использовать законы природы и в наше время является могучим двигателем науки и техники. Не каждый может стать математиком, но математика в жизни нужна будет каждому. Все мы хорошо понимаем важность физкультуры для полнокровной жизни каждого человека, важность тренировки тела. Столь же необходима в жизни физкультура мозга, тренировка ума. И все мы знаем, сколь богатые возможности для этого дает математика!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5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23652"/>
            <a:ext cx="7353265" cy="3508977"/>
          </a:xfrm>
        </p:spPr>
        <p:txBody>
          <a:bodyPr>
            <a:normAutofit fontScale="70000" lnSpcReduction="20000"/>
          </a:bodyPr>
          <a:lstStyle/>
          <a:p>
            <a:pPr marL="68580" indent="0" fontAlgn="base">
              <a:buNone/>
            </a:pPr>
            <a:r>
              <a:rPr lang="ru-RU" dirty="0"/>
              <a:t>1.Л.П.Стасова «Развивающие математические игры. Занятия в ДОУ»</a:t>
            </a:r>
          </a:p>
          <a:p>
            <a:pPr marL="68580" indent="0" fontAlgn="base">
              <a:buNone/>
            </a:pPr>
            <a:r>
              <a:rPr lang="ru-RU" dirty="0"/>
              <a:t>2.В.Степанов «Мы считаем»</a:t>
            </a:r>
          </a:p>
          <a:p>
            <a:pPr marL="68580" indent="0" fontAlgn="base">
              <a:buNone/>
            </a:pPr>
            <a:r>
              <a:rPr lang="ru-RU" dirty="0"/>
              <a:t>3.Л.В.Минкевич «Математика в детском саду»</a:t>
            </a:r>
          </a:p>
          <a:p>
            <a:pPr marL="68580" indent="0" fontAlgn="base">
              <a:buNone/>
            </a:pPr>
            <a:r>
              <a:rPr lang="ru-RU" dirty="0"/>
              <a:t>4.З.А.Михайлова «Игровые занимательные задачи </a:t>
            </a:r>
            <a:r>
              <a:rPr lang="ru-RU" dirty="0" smtClean="0"/>
              <a:t>для дошкольников</a:t>
            </a:r>
            <a:r>
              <a:rPr lang="ru-RU" dirty="0"/>
              <a:t>»</a:t>
            </a:r>
          </a:p>
          <a:p>
            <a:pPr marL="68580" indent="0" fontAlgn="base">
              <a:buNone/>
            </a:pPr>
            <a:r>
              <a:rPr lang="ru-RU" dirty="0"/>
              <a:t>5.Е.А.Сыпченко «Инновационные педагогические технологии. Метод проектов в ДОУ»</a:t>
            </a:r>
          </a:p>
          <a:p>
            <a:pPr marL="68580" indent="0" fontAlgn="base">
              <a:buNone/>
            </a:pPr>
            <a:r>
              <a:rPr lang="ru-RU" dirty="0"/>
              <a:t>6.Л.В.Михайлова-Свиркая «Математика в детском саду»</a:t>
            </a:r>
          </a:p>
          <a:p>
            <a:pPr marL="68580" indent="0" fontAlgn="base">
              <a:buNone/>
            </a:pPr>
            <a:r>
              <a:rPr lang="ru-RU" dirty="0"/>
              <a:t>7.Н.С.Голицына «Конспекты комплексно-тематических занятий»</a:t>
            </a:r>
          </a:p>
          <a:p>
            <a:pPr marL="68580" indent="0" fontAlgn="base">
              <a:buNone/>
            </a:pPr>
            <a:r>
              <a:rPr lang="ru-RU" dirty="0"/>
              <a:t>8.Ж-л «Детский сад будущего-галерея творческих проектов» №5(38) 2016 год</a:t>
            </a:r>
          </a:p>
          <a:p>
            <a:pPr marL="68580" indent="0" fontAlgn="base">
              <a:buNone/>
            </a:pPr>
            <a:r>
              <a:rPr lang="ru-RU" dirty="0"/>
              <a:t>9 Интернет-ресурсы</a:t>
            </a:r>
          </a:p>
        </p:txBody>
      </p:sp>
    </p:spTree>
    <p:extLst>
      <p:ext uri="{BB962C8B-B14F-4D97-AF65-F5344CB8AC3E}">
        <p14:creationId xmlns:p14="http://schemas.microsoft.com/office/powerpoint/2010/main" val="39247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ru-RU" b="1" dirty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48880"/>
            <a:ext cx="6993225" cy="3508977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1900" dirty="0"/>
              <a:t>Дети учатся считать, складывать и вычитать, решать задачи. При этом  многие не знают, пригодятся ли полученные знания в их будущей профессии, и как пользуются их родители математическими знаниями и навыками в своей профессиональной деятельности. Родители, и мы воспитатели, редко или совсем не рассказываем обо всех тонкостях работы</a:t>
            </a:r>
            <a:r>
              <a:rPr lang="ru-RU" sz="1900" dirty="0" smtClean="0"/>
              <a:t>. Важно ли серьёзно относиться к изучению математики в детском саду и школе? Исходя из данного вопроса, детям </a:t>
            </a:r>
            <a:r>
              <a:rPr lang="ru-RU" sz="1900" dirty="0"/>
              <a:t>и предложена идея данного проекта.</a:t>
            </a:r>
          </a:p>
          <a:p>
            <a:pPr marL="68580" indent="0" fontAlgn="base">
              <a:buNone/>
            </a:pPr>
            <a:r>
              <a:rPr lang="ru-RU" dirty="0"/>
              <a:t> </a:t>
            </a:r>
          </a:p>
          <a:p>
            <a:pPr marL="6858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8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ru-RU" b="1" dirty="0" smtClean="0"/>
              <a:t>Цели </a:t>
            </a:r>
            <a:r>
              <a:rPr lang="ru-RU" b="1" dirty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536504"/>
          </a:xfrm>
        </p:spPr>
        <p:txBody>
          <a:bodyPr/>
          <a:lstStyle/>
          <a:p>
            <a:pPr marL="68580" indent="0">
              <a:buNone/>
            </a:pPr>
            <a:r>
              <a:rPr lang="ru-RU" sz="1800" dirty="0" smtClean="0"/>
              <a:t>-</a:t>
            </a:r>
            <a:r>
              <a:rPr lang="ru-RU" sz="1800" dirty="0"/>
              <a:t>выяснить роль математики в профессиях родителей и сотрудников ДОУ; </a:t>
            </a:r>
          </a:p>
          <a:p>
            <a:pPr marL="68580" indent="0">
              <a:buNone/>
            </a:pPr>
            <a:r>
              <a:rPr lang="ru-RU" sz="1800" dirty="0"/>
              <a:t>-доказать необходимость изучения математики для овладения любой  </a:t>
            </a:r>
            <a:r>
              <a:rPr lang="ru-RU" sz="1800" dirty="0" smtClean="0"/>
              <a:t>профессией</a:t>
            </a:r>
            <a:r>
              <a:rPr lang="ru-RU" sz="1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2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817160"/>
          </a:xfrm>
        </p:spPr>
        <p:txBody>
          <a:bodyPr/>
          <a:lstStyle/>
          <a:p>
            <a:r>
              <a:rPr lang="ru-RU" b="1" dirty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400600"/>
          </a:xfrm>
        </p:spPr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r>
              <a:rPr lang="ru-RU" sz="2900" dirty="0"/>
              <a:t>-закрепить знания детей по элементарной математике;</a:t>
            </a:r>
          </a:p>
          <a:p>
            <a:pPr marL="68580" indent="0">
              <a:buNone/>
            </a:pPr>
            <a:r>
              <a:rPr lang="ru-RU" sz="2900" dirty="0" smtClean="0"/>
              <a:t>-поддерживать и развивать умение внимательно знакомиться с профессиями родителей и сотрудников детского сада;</a:t>
            </a:r>
          </a:p>
          <a:p>
            <a:pPr marL="68580" indent="0">
              <a:buNone/>
            </a:pPr>
            <a:r>
              <a:rPr lang="ru-RU" sz="2900" dirty="0" smtClean="0"/>
              <a:t>-</a:t>
            </a:r>
            <a:r>
              <a:rPr lang="ru-RU" sz="2900" dirty="0"/>
              <a:t>провести опрос среди  детей на тему «Нужна ли  математика в жизни?»</a:t>
            </a:r>
          </a:p>
          <a:p>
            <a:pPr marL="68580" indent="0">
              <a:buNone/>
            </a:pPr>
            <a:r>
              <a:rPr lang="ru-RU" sz="2900" dirty="0"/>
              <a:t>-провести анкетирование и беседу среди детей, родителей и сотрудников ДОУ.</a:t>
            </a:r>
          </a:p>
          <a:p>
            <a:pPr marL="68580" indent="0" fontAlgn="base">
              <a:buNone/>
            </a:pPr>
            <a:r>
              <a:rPr lang="ru-RU" sz="2900" dirty="0" smtClean="0"/>
              <a:t>-проанализировать полученные ответы и сделать выводы;</a:t>
            </a:r>
          </a:p>
          <a:p>
            <a:pPr marL="68580" indent="0" fontAlgn="base">
              <a:buNone/>
            </a:pPr>
            <a:r>
              <a:rPr lang="ru-RU" sz="2900" dirty="0" smtClean="0"/>
              <a:t>-</a:t>
            </a:r>
            <a:r>
              <a:rPr lang="ru-RU" sz="2900" dirty="0"/>
              <a:t>изучить литературу и найти информацию, подтверждающую или опровергающую актуальность проекта;</a:t>
            </a:r>
          </a:p>
          <a:p>
            <a:pPr marL="68580" indent="0" fontAlgn="base">
              <a:buNone/>
            </a:pPr>
            <a:r>
              <a:rPr lang="ru-RU" sz="2900" dirty="0"/>
              <a:t>-подготовить и выпустить альбом  на тему «Математика в профессиях родителей»,  «Математика в профессиях сотрудников ДОУ»;</a:t>
            </a:r>
          </a:p>
          <a:p>
            <a:pPr marL="68580" indent="0" fontAlgn="base">
              <a:buNone/>
            </a:pPr>
            <a:r>
              <a:rPr lang="ru-RU" sz="2900" dirty="0"/>
              <a:t>-развивать творческую активность детей;</a:t>
            </a:r>
          </a:p>
          <a:p>
            <a:pPr marL="68580" indent="0" fontAlgn="base">
              <a:buNone/>
            </a:pPr>
            <a:r>
              <a:rPr lang="ru-RU" sz="2900" dirty="0"/>
              <a:t>-создать информационную базу: накапливание дидактического материала, ознакомление с дидактическими разработками по данной теме;</a:t>
            </a:r>
          </a:p>
          <a:p>
            <a:pPr marL="68580" indent="0" fontAlgn="base">
              <a:buNone/>
            </a:pPr>
            <a:r>
              <a:rPr lang="ru-RU" sz="2900" dirty="0"/>
              <a:t>-создать условия для благоприятного и комфортного пребывания детей в группе, для пополнения развивающей среды новым дидактическим материалом;</a:t>
            </a:r>
          </a:p>
          <a:p>
            <a:pPr marL="68580" indent="0" fontAlgn="base">
              <a:buNone/>
            </a:pPr>
            <a:r>
              <a:rPr lang="ru-RU" sz="2900" dirty="0"/>
              <a:t>-создать условия для совместной деятельности детей и их родителей, детей </a:t>
            </a:r>
            <a:r>
              <a:rPr lang="ru-RU" sz="2900" dirty="0" smtClean="0"/>
              <a:t>и сотрудников </a:t>
            </a:r>
            <a:r>
              <a:rPr lang="ru-RU" sz="2900" dirty="0"/>
              <a:t>ДОУ;</a:t>
            </a:r>
          </a:p>
          <a:p>
            <a:pPr marL="68580" indent="0" fontAlgn="base">
              <a:buNone/>
            </a:pPr>
            <a:r>
              <a:rPr lang="ru-RU" sz="2900" dirty="0"/>
              <a:t>-воспитывать уважительное отношение к людям труда;</a:t>
            </a:r>
          </a:p>
          <a:p>
            <a:pPr marL="68580" indent="0" fontAlgn="base">
              <a:buNone/>
            </a:pPr>
            <a:r>
              <a:rPr lang="ru-RU" sz="2900" dirty="0"/>
              <a:t>-создать презентацию, отражающую работу над проектом.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5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ru-RU" b="1" dirty="0"/>
              <a:t>Методы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5365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800" dirty="0"/>
              <a:t>-поиск информации о профессиях из различных источников;</a:t>
            </a:r>
          </a:p>
          <a:p>
            <a:pPr marL="68580" indent="0">
              <a:buNone/>
            </a:pPr>
            <a:r>
              <a:rPr lang="ru-RU" sz="1800" dirty="0"/>
              <a:t>-анкетирование (опрос) детей, родителей, сотрудников детского сада, беседа, диалог;</a:t>
            </a:r>
          </a:p>
          <a:p>
            <a:pPr marL="68580" indent="0">
              <a:buNone/>
            </a:pPr>
            <a:r>
              <a:rPr lang="ru-RU" sz="1800" dirty="0"/>
              <a:t>-наблюдения;</a:t>
            </a:r>
          </a:p>
          <a:p>
            <a:pPr marL="68580" indent="0">
              <a:buNone/>
            </a:pPr>
            <a:r>
              <a:rPr lang="ru-RU" sz="1800" dirty="0"/>
              <a:t>-творческая мастерская;</a:t>
            </a:r>
          </a:p>
          <a:p>
            <a:pPr marL="68580" indent="0">
              <a:buNone/>
            </a:pPr>
            <a:r>
              <a:rPr lang="ru-RU" sz="1800" dirty="0"/>
              <a:t> -игра;</a:t>
            </a:r>
          </a:p>
          <a:p>
            <a:pPr marL="68580" indent="0">
              <a:buNone/>
            </a:pPr>
            <a:r>
              <a:rPr lang="ru-RU" sz="1800" dirty="0"/>
              <a:t>-статистическая обработка данных.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3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ru-RU" b="1" dirty="0"/>
              <a:t>Ожидаемый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23652"/>
            <a:ext cx="8136904" cy="3508977"/>
          </a:xfrm>
        </p:spPr>
        <p:txBody>
          <a:bodyPr>
            <a:normAutofit/>
          </a:bodyPr>
          <a:lstStyle/>
          <a:p>
            <a:pPr marL="68580" indent="0" fontAlgn="base">
              <a:buNone/>
            </a:pPr>
            <a:r>
              <a:rPr lang="ru-RU" sz="1900" dirty="0"/>
              <a:t>-пополнение знаний детей о роли математики  в разных профессиях;</a:t>
            </a:r>
          </a:p>
          <a:p>
            <a:pPr marL="68580" indent="0" fontAlgn="base">
              <a:buNone/>
            </a:pPr>
            <a:r>
              <a:rPr lang="ru-RU" sz="1900" dirty="0"/>
              <a:t>-готовность детей самостоятельно применять математические знания в бытовых условиях, играх;</a:t>
            </a:r>
          </a:p>
          <a:p>
            <a:pPr marL="68580" indent="0" fontAlgn="base">
              <a:buNone/>
            </a:pPr>
            <a:r>
              <a:rPr lang="ru-RU" sz="1900" dirty="0"/>
              <a:t>-пополнение словарного запаса детей;</a:t>
            </a:r>
          </a:p>
          <a:p>
            <a:pPr marL="68580" indent="0" fontAlgn="base">
              <a:buNone/>
            </a:pPr>
            <a:r>
              <a:rPr lang="ru-RU" sz="1900" dirty="0"/>
              <a:t>-развитие у детей познавательной и творческой активности;</a:t>
            </a:r>
          </a:p>
          <a:p>
            <a:pPr marL="68580" indent="0" fontAlgn="base">
              <a:buNone/>
            </a:pPr>
            <a:r>
              <a:rPr lang="ru-RU" sz="1900" dirty="0"/>
              <a:t>-пополнение игротеки группы дидактическими играми;</a:t>
            </a:r>
          </a:p>
          <a:p>
            <a:pPr marL="68580" indent="0" fontAlgn="base">
              <a:buNone/>
            </a:pPr>
            <a:r>
              <a:rPr lang="ru-RU" sz="1900" dirty="0"/>
              <a:t>-развитие активности, творческой инициативы родителей, проявление интереса к продуктивной деятельности совместно с детьми.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2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ru-RU" b="1" dirty="0"/>
              <a:t>Организационный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23652"/>
            <a:ext cx="8208912" cy="3508977"/>
          </a:xfrm>
        </p:spPr>
        <p:txBody>
          <a:bodyPr/>
          <a:lstStyle/>
          <a:p>
            <a:pPr marL="68580" indent="0">
              <a:buNone/>
            </a:pPr>
            <a:r>
              <a:rPr lang="ru-RU" sz="1800" dirty="0"/>
              <a:t>-Выявление проблемы: необходимость прививать любовь к математике, доказывая, что математические знания необходимы в любой профессии; </a:t>
            </a:r>
          </a:p>
          <a:p>
            <a:pPr marL="68580" indent="0">
              <a:buNone/>
            </a:pPr>
            <a:r>
              <a:rPr lang="ru-RU" sz="1800" dirty="0"/>
              <a:t>-стимулировать развитие  не только познавательного интереса, но и интеллектуального развития детей.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2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99</TotalTime>
  <Words>1457</Words>
  <Application>Microsoft Office PowerPoint</Application>
  <PresentationFormat>Экран (4:3)</PresentationFormat>
  <Paragraphs>197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Остин</vt:lpstr>
      <vt:lpstr>Проект   «Математика в профессиях родителей и сотрудников детского сада»</vt:lpstr>
      <vt:lpstr>План</vt:lpstr>
      <vt:lpstr>Введение</vt:lpstr>
      <vt:lpstr>Актуальность</vt:lpstr>
      <vt:lpstr>Цели проекта</vt:lpstr>
      <vt:lpstr>Задачи</vt:lpstr>
      <vt:lpstr>Методы исследования</vt:lpstr>
      <vt:lpstr>Ожидаемый результат</vt:lpstr>
      <vt:lpstr>Организационный этап</vt:lpstr>
      <vt:lpstr>Подготовительный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 Презентационный  этап</vt:lpstr>
      <vt:lpstr> Заключительный этап</vt:lpstr>
      <vt:lpstr>Вывод</vt:lpstr>
      <vt:lpstr>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«математика в профессиях родителей и сотрудников детского сада»</dc:title>
  <dc:creator>Компьютер</dc:creator>
  <cp:lastModifiedBy>Компьютер</cp:lastModifiedBy>
  <cp:revision>19</cp:revision>
  <dcterms:created xsi:type="dcterms:W3CDTF">2017-04-02T08:19:46Z</dcterms:created>
  <dcterms:modified xsi:type="dcterms:W3CDTF">2017-04-06T17:25:11Z</dcterms:modified>
</cp:coreProperties>
</file>