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1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183-5BB4-41A9-AA47-6919A864459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B1EF-A1E1-416B-8867-B0B9F5568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1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183-5BB4-41A9-AA47-6919A864459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B1EF-A1E1-416B-8867-B0B9F5568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65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183-5BB4-41A9-AA47-6919A864459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B1EF-A1E1-416B-8867-B0B9F5568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50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183-5BB4-41A9-AA47-6919A864459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B1EF-A1E1-416B-8867-B0B9F5568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9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183-5BB4-41A9-AA47-6919A864459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B1EF-A1E1-416B-8867-B0B9F5568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3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183-5BB4-41A9-AA47-6919A864459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B1EF-A1E1-416B-8867-B0B9F5568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10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183-5BB4-41A9-AA47-6919A864459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B1EF-A1E1-416B-8867-B0B9F5568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02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183-5BB4-41A9-AA47-6919A864459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B1EF-A1E1-416B-8867-B0B9F5568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5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183-5BB4-41A9-AA47-6919A864459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B1EF-A1E1-416B-8867-B0B9F5568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2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183-5BB4-41A9-AA47-6919A864459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B1EF-A1E1-416B-8867-B0B9F5568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79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183-5BB4-41A9-AA47-6919A864459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B1EF-A1E1-416B-8867-B0B9F5568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4183-5BB4-41A9-AA47-6919A864459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CB1EF-A1E1-416B-8867-B0B9F5568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21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412776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Консультация для родителей</a:t>
            </a:r>
          </a:p>
          <a:p>
            <a:pPr algn="ctr"/>
            <a:r>
              <a:rPr lang="ru-RU" sz="3600" dirty="0" smtClean="0"/>
              <a:t>«Здоровье глаз у детей»</a:t>
            </a:r>
          </a:p>
          <a:p>
            <a:pPr algn="ctr"/>
            <a:r>
              <a:rPr lang="ru-RU" sz="3600" dirty="0" smtClean="0"/>
              <a:t>Подготовила учитель-дефектолог</a:t>
            </a:r>
          </a:p>
          <a:p>
            <a:pPr algn="ctr"/>
            <a:r>
              <a:rPr lang="ru-RU" sz="3600" dirty="0" smtClean="0"/>
              <a:t>Е.А. Корсакова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62321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Соблюдение правил просмотра телевизора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и </a:t>
            </a:r>
            <a:r>
              <a:rPr lang="ru-RU" sz="2800" b="1" dirty="0">
                <a:solidFill>
                  <a:srgbClr val="0070C0"/>
                </a:solidFill>
              </a:rPr>
              <a:t>работы за компьютером</a:t>
            </a:r>
            <a:r>
              <a:rPr lang="ru-RU" sz="2800" b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/>
              <a:t>Современная жизнь диктует свои условия. Сегодня сложно представить </a:t>
            </a:r>
            <a:r>
              <a:rPr lang="ru-RU" dirty="0" smtClean="0"/>
              <a:t>нашу жизнь без </a:t>
            </a:r>
            <a:r>
              <a:rPr lang="ru-RU" dirty="0"/>
              <a:t>смартфона ,</a:t>
            </a:r>
            <a:r>
              <a:rPr lang="ru-RU" dirty="0" smtClean="0"/>
              <a:t>ноутбука и телевизора, однако нельзя забывать о негативном воздействие, которое они оказывают  </a:t>
            </a:r>
            <a:r>
              <a:rPr lang="ru-RU" dirty="0"/>
              <a:t>на здоровье глаз, и прежде всего у детей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Длительное пребывание детей за экранами  во первых чревато развитием близорукости, а у детей с уже имеющимся заболеванием   осложнением . Во вторых это может привести к патологии « Синдром сухого глаза». Когда ребенок увлеченно долгое время смотрит на экран, он забывает моргнуть, это ухудшает качество слезы.  </a:t>
            </a:r>
            <a:r>
              <a:rPr lang="ru-RU" dirty="0"/>
              <a:t>При этом, как правило, организм качество компенсирует количеством. Поэтому первым признаком синдрома сухого глаза является обильное слезотечение на какой-нибудь фактор, например, яркий свет или ветер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просмотре телепередач или занятий на компьютере нужно помнить: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Для </a:t>
            </a:r>
            <a:r>
              <a:rPr lang="ru-RU" dirty="0"/>
              <a:t>глаз вредно, если ребенок будет </a:t>
            </a:r>
            <a:r>
              <a:rPr lang="ru-RU" dirty="0" smtClean="0"/>
              <a:t>смотреть на экран в темноте </a:t>
            </a:r>
            <a:r>
              <a:rPr lang="ru-RU" dirty="0"/>
              <a:t>или, наоборот – при ярком </a:t>
            </a:r>
            <a:r>
              <a:rPr lang="ru-RU" dirty="0" smtClean="0"/>
              <a:t>свете. </a:t>
            </a:r>
            <a:r>
              <a:rPr lang="ru-RU" dirty="0"/>
              <a:t>Свет должен падать сбоку, желательно под прямым углом. </a:t>
            </a:r>
            <a:r>
              <a:rPr lang="ru-RU" dirty="0" smtClean="0"/>
              <a:t>На экране не должны быть видны </a:t>
            </a:r>
            <a:r>
              <a:rPr lang="ru-RU" dirty="0"/>
              <a:t>блики от </a:t>
            </a:r>
            <a:r>
              <a:rPr lang="ru-RU" dirty="0" smtClean="0"/>
              <a:t>окна.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Важно соблюдать режим </a:t>
            </a:r>
            <a:r>
              <a:rPr lang="ru-RU" dirty="0" smtClean="0"/>
              <a:t>отдыха</a:t>
            </a:r>
            <a:r>
              <a:rPr lang="ru-RU" dirty="0"/>
              <a:t>. Желательно отрываться от </a:t>
            </a:r>
            <a:r>
              <a:rPr lang="ru-RU" dirty="0" smtClean="0"/>
              <a:t> экрана и делать перерыв. Полезно </a:t>
            </a:r>
            <a:r>
              <a:rPr lang="ru-RU" dirty="0"/>
              <a:t>при этом смотреть вдаль, чтобы расслабить хрусталик глаза, а также можно сделать </a:t>
            </a:r>
            <a:r>
              <a:rPr lang="ru-RU" dirty="0" smtClean="0"/>
              <a:t>гимнастику для </a:t>
            </a:r>
            <a:r>
              <a:rPr lang="ru-RU" dirty="0"/>
              <a:t>глаз.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4646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59046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Зрительная гимнастика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855877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Основные цели зрительной гимнастики: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обеспечение </a:t>
            </a:r>
            <a:r>
              <a:rPr lang="ru-RU" dirty="0"/>
              <a:t>полноценного отдыха глаз</a:t>
            </a:r>
            <a:r>
              <a:rPr lang="ru-RU" dirty="0" smtClean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у</a:t>
            </a:r>
            <a:r>
              <a:rPr lang="ru-RU" dirty="0" smtClean="0"/>
              <a:t>крепление глазных мышц;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профилактика </a:t>
            </a:r>
            <a:r>
              <a:rPr lang="ru-RU" dirty="0" smtClean="0"/>
              <a:t>и коррекция глазных </a:t>
            </a:r>
            <a:r>
              <a:rPr lang="ru-RU" dirty="0"/>
              <a:t>болезней;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восстановление зрительной функции у детей </a:t>
            </a:r>
            <a:r>
              <a:rPr lang="ru-RU" dirty="0" smtClean="0"/>
              <a:t>со сниженным </a:t>
            </a:r>
            <a:r>
              <a:rPr lang="ru-RU" dirty="0"/>
              <a:t>зрением;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оказание успокаивающего действия на все отделы нервной системы</a:t>
            </a:r>
            <a:r>
              <a:rPr lang="ru-RU" dirty="0" smtClean="0"/>
              <a:t>.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Варианты зрительной гимнастики: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70C0"/>
                </a:solidFill>
              </a:rPr>
              <a:t>и</a:t>
            </a:r>
            <a:r>
              <a:rPr lang="ru-RU" b="1" dirty="0" smtClean="0">
                <a:solidFill>
                  <a:srgbClr val="0070C0"/>
                </a:solidFill>
              </a:rPr>
              <a:t>гровая </a:t>
            </a:r>
            <a:r>
              <a:rPr lang="ru-RU" b="1" dirty="0" err="1" smtClean="0">
                <a:solidFill>
                  <a:srgbClr val="0070C0"/>
                </a:solidFill>
              </a:rPr>
              <a:t>физминутка</a:t>
            </a:r>
            <a:r>
              <a:rPr lang="ru-RU" b="1" dirty="0" smtClean="0">
                <a:solidFill>
                  <a:srgbClr val="0070C0"/>
                </a:solidFill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70C0"/>
                </a:solidFill>
              </a:rPr>
              <a:t>с предметами,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70C0"/>
                </a:solidFill>
              </a:rPr>
              <a:t>с</a:t>
            </a:r>
            <a:r>
              <a:rPr lang="ru-RU" b="1" dirty="0" smtClean="0">
                <a:solidFill>
                  <a:srgbClr val="0070C0"/>
                </a:solidFill>
              </a:rPr>
              <a:t>о зрительными тренажерами;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70C0"/>
                </a:solidFill>
              </a:rPr>
              <a:t>м</a:t>
            </a:r>
            <a:r>
              <a:rPr lang="ru-RU" b="1" dirty="0" smtClean="0">
                <a:solidFill>
                  <a:srgbClr val="0070C0"/>
                </a:solidFill>
              </a:rPr>
              <a:t>етка на окне;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70C0"/>
                </a:solidFill>
              </a:rPr>
              <a:t>у</a:t>
            </a:r>
            <a:r>
              <a:rPr lang="ru-RU" b="1" dirty="0" smtClean="0">
                <a:solidFill>
                  <a:srgbClr val="0070C0"/>
                </a:solidFill>
              </a:rPr>
              <a:t>пражнения в стихах;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70C0"/>
                </a:solidFill>
              </a:rPr>
              <a:t>с</a:t>
            </a:r>
            <a:r>
              <a:rPr lang="ru-RU" b="1" dirty="0" smtClean="0">
                <a:solidFill>
                  <a:srgbClr val="0070C0"/>
                </a:solidFill>
              </a:rPr>
              <a:t>амомассаж</a:t>
            </a:r>
            <a:r>
              <a:rPr lang="ru-RU" b="1" dirty="0">
                <a:solidFill>
                  <a:srgbClr val="0070C0"/>
                </a:solidFill>
              </a:rPr>
              <a:t>.</a:t>
            </a:r>
            <a:endParaRPr lang="ru-RU" b="1" dirty="0" smtClean="0">
              <a:solidFill>
                <a:srgbClr val="0070C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127" y="3861048"/>
            <a:ext cx="4680520" cy="262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78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5536" y="340953"/>
            <a:ext cx="453650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Arial" pitchFamily="34" charset="0"/>
              </a:rPr>
              <a:t>Зрительное упражнение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Arial" pitchFamily="34" charset="0"/>
              </a:rPr>
              <a:t>         «Ослик»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Ослик ходит, выбирает,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Что сначала съесть не знает.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Наверху созрела слива, 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А внизу растет крапива, 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Слева - свекла, справа - брюква, 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Слева - тыква, справа - клюква,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Снизу - свежая трава,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Сверху - сочная ботва. 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Закружилась голова, 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Кружится в глазах листва, 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b="1" dirty="0">
                <a:latin typeface="Times New Roman" pitchFamily="18" charset="0"/>
                <a:cs typeface="Arial" pitchFamily="34" charset="0"/>
              </a:rPr>
              <a:t>В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ыбрать ничего не смог 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И   без сил на землю слег.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76672"/>
            <a:ext cx="3888432" cy="6138450"/>
          </a:xfrm>
          <a:prstGeom prst="rect">
            <a:avLst/>
          </a:prstGeom>
        </p:spPr>
      </p:pic>
      <p:pic>
        <p:nvPicPr>
          <p:cNvPr id="2050" name="Picture 2" descr="hello_html_m2a7690f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-115411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ello_html_m2a7690f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161131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6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7032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Здоровье глаз у детей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78"/>
          <a:stretch/>
        </p:blipFill>
        <p:spPr>
          <a:xfrm>
            <a:off x="1835697" y="1255987"/>
            <a:ext cx="4608512" cy="512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53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568952" cy="960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Чтобы </a:t>
            </a:r>
            <a:r>
              <a:rPr lang="ru-RU" sz="2800" b="1" dirty="0">
                <a:solidFill>
                  <a:srgbClr val="FF0000"/>
                </a:solidFill>
              </a:rPr>
              <a:t>глаза детей оставались здоровыми,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необходимо следить </a:t>
            </a:r>
            <a:r>
              <a:rPr lang="ru-RU" sz="2800" b="1" dirty="0">
                <a:solidFill>
                  <a:srgbClr val="FF0000"/>
                </a:solidFill>
              </a:rPr>
              <a:t>за </a:t>
            </a:r>
            <a:r>
              <a:rPr lang="ru-RU" sz="2800" b="1" dirty="0" smtClean="0">
                <a:solidFill>
                  <a:srgbClr val="FF0000"/>
                </a:solidFill>
              </a:rPr>
              <a:t>следующими моментами:</a:t>
            </a: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lvl="0" algn="ctr"/>
            <a:endParaRPr lang="ru-RU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Комфортное </a:t>
            </a:r>
            <a:r>
              <a:rPr lang="ru-RU" sz="2000" b="1" dirty="0"/>
              <a:t>рабочее место.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b="1" dirty="0"/>
              <a:t>Правильное освещение</a:t>
            </a:r>
            <a:r>
              <a:rPr lang="ru-RU" sz="2000" b="1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Соблюдение </a:t>
            </a:r>
            <a:r>
              <a:rPr lang="ru-RU" sz="2000" b="1" dirty="0"/>
              <a:t>режима дня.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Регулярная двигательная активность.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Правильное питание.</a:t>
            </a:r>
            <a:endParaRPr lang="ru-RU" sz="20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Прием витаминов для </a:t>
            </a:r>
            <a:r>
              <a:rPr lang="ru-RU" sz="2000" b="1" dirty="0"/>
              <a:t>зрения</a:t>
            </a:r>
            <a:r>
              <a:rPr lang="ru-RU" sz="2000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Соблюдение правил просмотра телевизора и работы за компьютером.</a:t>
            </a:r>
            <a:endParaRPr lang="ru-RU" sz="20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b="1" dirty="0"/>
              <a:t>Регулярное посещение офтальмолога.</a:t>
            </a:r>
          </a:p>
          <a:p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 smtClean="0"/>
          </a:p>
          <a:p>
            <a:endParaRPr lang="ru-RU" b="1" dirty="0"/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https://za-rozhdenie.ru/wp-content/uploads/2019/08/52eu13a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72816"/>
            <a:ext cx="2857500" cy="20802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770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к правильно читать и сидеть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35"/>
          <a:stretch/>
        </p:blipFill>
        <p:spPr bwMode="auto">
          <a:xfrm>
            <a:off x="4499992" y="167564"/>
            <a:ext cx="4045559" cy="254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2708920"/>
            <a:ext cx="87129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правильного положения тела нужно использовать подходящую мебель.</a:t>
            </a:r>
          </a:p>
          <a:p>
            <a:r>
              <a:rPr lang="ru-RU" dirty="0" smtClean="0"/>
              <a:t>Желательно купить стол и стул, которые регулируются по высоте. Это особенно важно в детском возрасте.</a:t>
            </a:r>
          </a:p>
          <a:p>
            <a:r>
              <a:rPr lang="ru-RU" dirty="0"/>
              <a:t>При </a:t>
            </a:r>
            <a:r>
              <a:rPr lang="ru-RU" dirty="0" smtClean="0"/>
              <a:t>занятиях за столом (настольные игры, рисование, чтение) предмет должен </a:t>
            </a:r>
            <a:r>
              <a:rPr lang="ru-RU" dirty="0"/>
              <a:t>находиться не ближе 35 сантиметров от глаз. </a:t>
            </a:r>
            <a:r>
              <a:rPr lang="ru-RU" dirty="0" smtClean="0"/>
              <a:t>Если ребенок сильно </a:t>
            </a:r>
            <a:r>
              <a:rPr lang="ru-RU" dirty="0"/>
              <a:t>наклоняет голову, происходит изгиб шейных позвонков, которые сдавливают сонную артерию. Как следствие, ухудшается кровоснабжение головного мозга и глаз, происходит кислородное голодание тканей</a:t>
            </a:r>
            <a:r>
              <a:rPr lang="ru-RU" dirty="0" smtClean="0"/>
              <a:t>.</a:t>
            </a:r>
          </a:p>
          <a:p>
            <a:r>
              <a:rPr lang="ru-RU" dirty="0"/>
              <a:t> Дети, которые только учатся читать, часто перечитывают слова, чтобы осмыслить информацию. Из-за этого глаза утомляются быстрее. Это усугубляется мелким шрифтом и неправильной позой</a:t>
            </a:r>
            <a:r>
              <a:rPr lang="ru-RU" dirty="0" smtClean="0"/>
              <a:t>. Чтобы глаза меньше уставали , шрифт должен быть крупным, напечатанным на белой бумаге. Сидеть нужно прямо. 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5" y="260648"/>
            <a:ext cx="4104456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Комфортное рабочее место.</a:t>
            </a:r>
            <a:endParaRPr lang="ru-RU" sz="28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879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равильное освещ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2656"/>
            <a:ext cx="3289548" cy="2291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2708920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Естественное </a:t>
            </a:r>
            <a:r>
              <a:rPr lang="ru-RU" dirty="0"/>
              <a:t>освещение предпочтительнее искусственного. Если его не хватает, нужно добавлять дополнительные источники света. При этом осветительные приборы не должны иметь яркий свет. Желательно </a:t>
            </a:r>
            <a:r>
              <a:rPr lang="ru-RU" dirty="0" smtClean="0"/>
              <a:t>наличие настольной лампы.</a:t>
            </a:r>
          </a:p>
          <a:p>
            <a:r>
              <a:rPr lang="ru-RU" dirty="0" smtClean="0"/>
              <a:t> </a:t>
            </a:r>
            <a:r>
              <a:rPr lang="ru-RU" dirty="0"/>
              <a:t>При дневном освещении лучи света не должны падать прямо в глаза. Если рабочее место освещается лампой, то ее мощность должна не превышать 40-60 ватт, стоять </a:t>
            </a:r>
            <a:r>
              <a:rPr lang="ru-RU" b="1" dirty="0"/>
              <a:t>слева для правшей и справа – для левшей</a:t>
            </a:r>
            <a:r>
              <a:rPr lang="ru-RU" dirty="0"/>
              <a:t>. Если освещение не соответствует этим требованиям, то для того, чтобы различить предметы или текст, глаза будут напрягаться и, соответственно, уставать.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92696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Правильное освещение.</a:t>
            </a:r>
            <a:endParaRPr lang="ru-RU" sz="28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564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855875"/>
            <a:ext cx="82809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dirty="0" smtClean="0"/>
              <a:t>Правильный</a:t>
            </a:r>
            <a:r>
              <a:rPr lang="ru-RU" dirty="0"/>
              <a:t>  режим  </a:t>
            </a:r>
            <a:r>
              <a:rPr lang="ru-RU" dirty="0" smtClean="0"/>
              <a:t>дня- это</a:t>
            </a:r>
            <a:r>
              <a:rPr lang="ru-RU" dirty="0"/>
              <a:t>  рациональная  продолжительность  и </a:t>
            </a:r>
            <a:r>
              <a:rPr lang="ru-RU" dirty="0" smtClean="0"/>
              <a:t> разумное </a:t>
            </a:r>
            <a:r>
              <a:rPr lang="ru-RU" dirty="0"/>
              <a:t>чередование  различных  видов  деятельности  и  отдыха  детей  в  течение  суток</a:t>
            </a:r>
            <a:r>
              <a:rPr lang="ru-RU" dirty="0" smtClean="0"/>
              <a:t>.</a:t>
            </a:r>
          </a:p>
          <a:p>
            <a:r>
              <a:rPr lang="ru-RU" dirty="0"/>
              <a:t>  Для каждого возрастного периода  рекомендован режим, учитывающий физиологические потребности и физические возможности детей данного </a:t>
            </a:r>
            <a:r>
              <a:rPr lang="ru-RU" dirty="0" smtClean="0"/>
              <a:t>возраста.</a:t>
            </a:r>
          </a:p>
          <a:p>
            <a:pPr lvl="0"/>
            <a:r>
              <a:rPr lang="ru-RU" dirty="0"/>
              <a:t>Достаточный сон, регулярное пребывание на свежем воздухе, физические нагрузки – все это положительно сказывается на органах зрения;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332656"/>
            <a:ext cx="4896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Соблюдение режима дня.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37"/>
          <a:stretch/>
        </p:blipFill>
        <p:spPr>
          <a:xfrm>
            <a:off x="2699792" y="3156117"/>
            <a:ext cx="4206500" cy="350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42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424847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Витамины для глаз.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03799"/>
            <a:ext cx="2895600" cy="18105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0" y="2114311"/>
            <a:ext cx="87129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Глаза напряженно работают в течение всей человеческой жизни. Для их нормального функционирования и обеспечения должного уровня зрения требуются определенные </a:t>
            </a:r>
            <a:r>
              <a:rPr lang="ru-RU" dirty="0" smtClean="0"/>
              <a:t>витамины.</a:t>
            </a:r>
          </a:p>
          <a:p>
            <a:r>
              <a:rPr lang="ru-RU" b="1" dirty="0">
                <a:solidFill>
                  <a:srgbClr val="FF0000"/>
                </a:solidFill>
              </a:rPr>
              <a:t>Витамин 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ретинол</a:t>
            </a:r>
            <a:r>
              <a:rPr lang="ru-RU" dirty="0"/>
              <a:t>. Это один из самых важных и известных витаминов для глазной </a:t>
            </a:r>
            <a:r>
              <a:rPr lang="ru-RU" dirty="0" smtClean="0"/>
              <a:t>системы. </a:t>
            </a:r>
            <a:r>
              <a:rPr lang="ru-RU" dirty="0"/>
              <a:t>Дефицит этого вещества может стать причиной неправильного восприятия света, атрофии слезных желез, сухости роговицы, потери остроты зрения. </a:t>
            </a:r>
            <a:r>
              <a:rPr lang="ru-RU" dirty="0" smtClean="0"/>
              <a:t>Витамин </a:t>
            </a:r>
            <a:r>
              <a:rPr lang="ru-RU" dirty="0"/>
              <a:t>А содержится </a:t>
            </a:r>
            <a:r>
              <a:rPr lang="ru-RU" dirty="0" smtClean="0"/>
              <a:t>в </a:t>
            </a:r>
            <a:r>
              <a:rPr lang="ru-RU" dirty="0"/>
              <a:t>рыбьем жире, </a:t>
            </a:r>
            <a:r>
              <a:rPr lang="ru-RU" dirty="0" smtClean="0"/>
              <a:t>печени морских рыб, чернике, овощах и фруктах оранжевого цвета (морковь, перец, апельсин)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https://3.404content.com/resize/730x-/1/D9/D1/1418040750520665730/fullsiz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09120"/>
            <a:ext cx="695325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60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Витамины группы В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Витамины группы В оказывают воздействие, подобное антиоксидантам. Самые известные – В1, В2, В3, </a:t>
            </a:r>
            <a:r>
              <a:rPr lang="ru-RU" dirty="0" smtClean="0"/>
              <a:t> </a:t>
            </a:r>
            <a:r>
              <a:rPr lang="ru-RU" dirty="0"/>
              <a:t>В6, </a:t>
            </a:r>
            <a:r>
              <a:rPr lang="ru-RU" dirty="0" smtClean="0"/>
              <a:t> </a:t>
            </a:r>
            <a:r>
              <a:rPr lang="ru-RU" dirty="0"/>
              <a:t>В12</a:t>
            </a:r>
            <a:r>
              <a:rPr lang="ru-RU" dirty="0" smtClean="0"/>
              <a:t>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В1</a:t>
            </a:r>
            <a:r>
              <a:rPr lang="ru-RU" dirty="0" smtClean="0"/>
              <a:t> отвечает за передачу нервных импульсов в мозге, поэтому гиповитаминоз вызывает раздражительность  и ухудшение мышления.</a:t>
            </a:r>
            <a:endParaRPr lang="ru-RU" dirty="0"/>
          </a:p>
          <a:p>
            <a:r>
              <a:rPr lang="ru-RU" b="1" dirty="0" smtClean="0">
                <a:solidFill>
                  <a:srgbClr val="FF0000"/>
                </a:solidFill>
              </a:rPr>
              <a:t>В2 </a:t>
            </a:r>
            <a:r>
              <a:rPr lang="ru-RU" dirty="0" smtClean="0"/>
              <a:t>обеспечивает дыхание клеток. При его нехватке наблюдается сухость глаз, воспаление, конъюнктивит.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В3 </a:t>
            </a:r>
            <a:r>
              <a:rPr lang="ru-RU" dirty="0" smtClean="0"/>
              <a:t>устраняет нарушения кровообращения глаза.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В6 </a:t>
            </a:r>
            <a:r>
              <a:rPr lang="ru-RU" dirty="0" smtClean="0"/>
              <a:t>нормализует работу нервной системы. Участвует в процессе обмена веществ, повышает иммунитет.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В12</a:t>
            </a:r>
            <a:r>
              <a:rPr lang="ru-RU" dirty="0" smtClean="0"/>
              <a:t> </a:t>
            </a:r>
            <a:r>
              <a:rPr lang="ru-RU" dirty="0"/>
              <a:t>у</a:t>
            </a:r>
            <a:r>
              <a:rPr lang="ru-RU" dirty="0" smtClean="0"/>
              <a:t>частвует в синтезе белков. Полезен для зрительного нерва. </a:t>
            </a:r>
          </a:p>
          <a:p>
            <a:r>
              <a:rPr lang="ru-RU" dirty="0" smtClean="0"/>
              <a:t>Витамины группы В содержатся в печени, </a:t>
            </a:r>
            <a:r>
              <a:rPr lang="ru-RU" dirty="0" err="1" smtClean="0"/>
              <a:t>индюшатине</a:t>
            </a:r>
            <a:r>
              <a:rPr lang="ru-RU" dirty="0" smtClean="0"/>
              <a:t>, брокколи, сыре, молоке, крупах, хлебе,  желтках яиц, зелени.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38"/>
          <a:stretch/>
        </p:blipFill>
        <p:spPr>
          <a:xfrm>
            <a:off x="592235" y="3933056"/>
            <a:ext cx="4464627" cy="15163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08"/>
          <a:stretch/>
        </p:blipFill>
        <p:spPr>
          <a:xfrm>
            <a:off x="5076187" y="3933056"/>
            <a:ext cx="2157845" cy="15163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95"/>
          <a:stretch/>
        </p:blipFill>
        <p:spPr>
          <a:xfrm>
            <a:off x="7234032" y="3933056"/>
            <a:ext cx="1399309" cy="151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01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65344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Витамин С </a:t>
            </a:r>
            <a:r>
              <a:rPr lang="ru-RU" dirty="0"/>
              <a:t>(</a:t>
            </a:r>
            <a:r>
              <a:rPr lang="ru-RU" dirty="0" smtClean="0"/>
              <a:t>аскорбиновая кислота) Витамин С укрепляет стенки сосудов ,способствует </a:t>
            </a:r>
            <a:r>
              <a:rPr lang="ru-RU" dirty="0"/>
              <a:t>кровоснабжению каждой клетки </a:t>
            </a:r>
            <a:r>
              <a:rPr lang="ru-RU" dirty="0" smtClean="0"/>
              <a:t>глаза. Снижая </a:t>
            </a:r>
            <a:r>
              <a:rPr lang="ru-RU" dirty="0"/>
              <a:t>утомление глазных мышц и </a:t>
            </a:r>
            <a:r>
              <a:rPr lang="ru-RU" dirty="0" smtClean="0"/>
              <a:t>нормализует отток </a:t>
            </a:r>
            <a:r>
              <a:rPr lang="ru-RU" dirty="0"/>
              <a:t>внутриглазной </a:t>
            </a:r>
            <a:r>
              <a:rPr lang="ru-RU" dirty="0" smtClean="0"/>
              <a:t>жидкости.</a:t>
            </a:r>
          </a:p>
          <a:p>
            <a:r>
              <a:rPr lang="ru-RU" dirty="0" smtClean="0"/>
              <a:t>Витамин С содержится практически во всех продуктах питания.  Больше всего его в цитрусовых, капусте, черной смородине, печеном картофеле, луке.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505300"/>
            <a:ext cx="5562600" cy="151638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51520" y="4149081"/>
            <a:ext cx="59226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Витамин 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 </a:t>
            </a:r>
            <a:r>
              <a:rPr lang="ru-RU" dirty="0" smtClean="0"/>
              <a:t>(токоферол)  Снижает вероятность заболевания роговицы, защищает глаз от воздействия ультрафиолетового излучения, а так же укрепляет клеточные мембраны. Витамин Е больше активизирует витамин А ( </a:t>
            </a:r>
            <a:r>
              <a:rPr lang="ru-RU" dirty="0" err="1" smtClean="0"/>
              <a:t>ретинол</a:t>
            </a:r>
            <a:r>
              <a:rPr lang="ru-RU" dirty="0"/>
              <a:t>)</a:t>
            </a:r>
            <a:endParaRPr lang="ru-RU" dirty="0" smtClean="0"/>
          </a:p>
          <a:p>
            <a:r>
              <a:rPr lang="ru-RU" dirty="0" smtClean="0"/>
              <a:t>Он </a:t>
            </a:r>
            <a:r>
              <a:rPr lang="ru-RU" dirty="0"/>
              <a:t>содержится в растительных маслах, орехах, рыбьем жире, соевых бобах, зародышах пшеницы.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4" r="22002"/>
          <a:stretch/>
        </p:blipFill>
        <p:spPr>
          <a:xfrm>
            <a:off x="5940152" y="4365104"/>
            <a:ext cx="2836719" cy="189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17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953</Words>
  <Application>Microsoft Office PowerPoint</Application>
  <PresentationFormat>Экран (4:3)</PresentationFormat>
  <Paragraphs>142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1</cp:lastModifiedBy>
  <cp:revision>53</cp:revision>
  <dcterms:created xsi:type="dcterms:W3CDTF">2020-02-16T13:58:21Z</dcterms:created>
  <dcterms:modified xsi:type="dcterms:W3CDTF">2020-03-11T13:58:59Z</dcterms:modified>
</cp:coreProperties>
</file>