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EEBD58-39B1-4364-A4E9-BE198DF57CE1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E207A7-0533-4938-BD58-BEDD39FF97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latin typeface="Bookman Old Style" pitchFamily="18" charset="0"/>
                <a:cs typeface="Cordia New" pitchFamily="34" charset="-34"/>
              </a:rPr>
              <a:t>   </a:t>
            </a:r>
            <a:r>
              <a:rPr lang="ru-RU" sz="4000" b="1" i="1" dirty="0" smtClean="0">
                <a:latin typeface="Bookman Old Style" pitchFamily="18" charset="0"/>
                <a:cs typeface="Cordia New" pitchFamily="34" charset="-34"/>
              </a:rPr>
              <a:t>Речевая г</a:t>
            </a:r>
            <a:r>
              <a:rPr lang="ru-RU" sz="4000" b="1" i="1" dirty="0" smtClean="0">
                <a:latin typeface="Bookman Old Style" pitchFamily="18" charset="0"/>
                <a:cs typeface="Cordia New" pitchFamily="34" charset="-34"/>
              </a:rPr>
              <a:t>отовность </a:t>
            </a:r>
            <a:r>
              <a:rPr lang="ru-RU" sz="4000" b="1" i="1" dirty="0" smtClean="0">
                <a:latin typeface="Bookman Old Style" pitchFamily="18" charset="0"/>
                <a:cs typeface="Cordia New" pitchFamily="34" charset="-34"/>
              </a:rPr>
              <a:t>ребенка к школьному обучению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400" b="1" i="1" dirty="0" smtClean="0">
                <a:latin typeface="Arial Narrow" pitchFamily="34" charset="0"/>
              </a:rPr>
              <a:t>  </a:t>
            </a:r>
            <a:r>
              <a:rPr lang="ru-RU" sz="2400" b="1" i="1" dirty="0" smtClean="0">
                <a:latin typeface="Arial Narrow" pitchFamily="34" charset="0"/>
              </a:rPr>
              <a:t>  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МДОУ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« Детский сад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№112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»</a:t>
            </a:r>
          </a:p>
          <a:p>
            <a:pPr>
              <a:buNone/>
            </a:pP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 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  г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. Ярославль</a:t>
            </a:r>
          </a:p>
          <a:p>
            <a:pPr>
              <a:buNone/>
            </a:pPr>
            <a:r>
              <a:rPr lang="ru-RU" sz="1800" b="1" i="1" dirty="0" smtClean="0">
                <a:latin typeface="Bookman Old Style" pitchFamily="18" charset="0"/>
                <a:cs typeface="Arabic Typesetting" pitchFamily="66" charset="-78"/>
              </a:rPr>
              <a:t>  </a:t>
            </a:r>
            <a:r>
              <a:rPr lang="ru-RU" sz="1800" b="1" i="1" dirty="0" smtClean="0">
                <a:latin typeface="Bookman Old Style" pitchFamily="18" charset="0"/>
                <a:cs typeface="Arabic Typesetting" pitchFamily="66" charset="-78"/>
              </a:rPr>
              <a:t>   учитель-логопед :                                     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Надежда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Викторовна </a:t>
            </a:r>
            <a:r>
              <a:rPr lang="ru-RU" sz="2000" b="1" i="1" dirty="0" smtClean="0">
                <a:latin typeface="Bookman Old Style" pitchFamily="18" charset="0"/>
                <a:cs typeface="Arabic Typesetting" pitchFamily="66" charset="-78"/>
              </a:rPr>
              <a:t>Краева</a:t>
            </a:r>
            <a:endParaRPr lang="ru-RU" sz="2000" dirty="0">
              <a:latin typeface="Bookman Old Style" pitchFamily="18" charset="0"/>
              <a:cs typeface="Arabic Typesetting" pitchFamily="66" charset="-78"/>
            </a:endParaRPr>
          </a:p>
        </p:txBody>
      </p:sp>
      <p:pic>
        <p:nvPicPr>
          <p:cNvPr id="1026" name="Picture 2" descr="F:\ПРЕЗЕНТАЦИЯ\старин. карти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024336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</a:rPr>
              <a:t>В настоящее время проблема готовности ребенка к школе является наиболее актуальной. Это </a:t>
            </a:r>
            <a:r>
              <a:rPr lang="ru-RU" sz="2400" b="1" i="1" dirty="0" smtClean="0">
                <a:solidFill>
                  <a:schemeClr val="tx2"/>
                </a:solidFill>
                <a:latin typeface="Bookman Old Style" pitchFamily="18" charset="0"/>
              </a:rPr>
              <a:t>связанно </a:t>
            </a:r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</a:rPr>
              <a:t>с тем, что в школе за последнее время произошли серьезные преобразования, введены новые </a:t>
            </a:r>
            <a:r>
              <a:rPr lang="ru-RU" sz="2400" b="1" i="1" dirty="0" smtClean="0">
                <a:solidFill>
                  <a:schemeClr val="tx2"/>
                </a:solidFill>
                <a:latin typeface="Bookman Old Style" pitchFamily="18" charset="0"/>
              </a:rPr>
              <a:t>стандарты </a:t>
            </a:r>
            <a:r>
              <a:rPr lang="ru-RU" sz="2400" b="1" i="1" dirty="0" smtClean="0">
                <a:solidFill>
                  <a:schemeClr val="tx2"/>
                </a:solidFill>
                <a:latin typeface="Bookman Old Style" pitchFamily="18" charset="0"/>
              </a:rPr>
              <a:t>образования</a:t>
            </a:r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</a:rPr>
              <a:t>,</a:t>
            </a:r>
            <a:r>
              <a:rPr lang="ru-RU" sz="2400" b="1" i="1" dirty="0" smtClean="0">
                <a:solidFill>
                  <a:schemeClr val="tx2"/>
                </a:solidFill>
                <a:latin typeface="Bookman Old Style" pitchFamily="18" charset="0"/>
              </a:rPr>
              <a:t>  </a:t>
            </a:r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</a:rPr>
              <a:t>в</a:t>
            </a:r>
            <a:r>
              <a:rPr lang="ru-RU" sz="2400" b="1" i="1" dirty="0" smtClean="0">
                <a:solidFill>
                  <a:schemeClr val="tx2"/>
                </a:solidFill>
                <a:latin typeface="Bookman Old Style" pitchFamily="18" charset="0"/>
              </a:rPr>
              <a:t>се </a:t>
            </a:r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</a:rPr>
              <a:t>более высокие требования предъявляются к детям, идущим в первый класс.</a:t>
            </a:r>
          </a:p>
        </p:txBody>
      </p:sp>
      <p:pic>
        <p:nvPicPr>
          <p:cNvPr id="1026" name="Picture 2" descr="F:\ПРЕЗЕНТАЦИЯ\5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7668" y="3501008"/>
            <a:ext cx="5536332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 smtClean="0">
                <a:latin typeface="Bookman Old Style" pitchFamily="18" charset="0"/>
              </a:rPr>
              <a:t>Можно ли определить готовность к школе? 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30816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i="1" dirty="0" smtClean="0">
                <a:latin typeface="Bookman Old Style" pitchFamily="18" charset="0"/>
              </a:rPr>
              <a:t>   </a:t>
            </a:r>
            <a:r>
              <a:rPr lang="ru-RU" sz="2000" b="1" i="1" dirty="0" smtClean="0">
                <a:latin typeface="Bookman Old Style" pitchFamily="18" charset="0"/>
              </a:rPr>
              <a:t>Оценка готовности к школе по уровню интеллектуального развития наиболее распространенная ошибка родителей. Многие считают, что главное условие готовности к школе - объем знаний, который должен иметь ребенок.</a:t>
            </a:r>
          </a:p>
          <a:p>
            <a:pPr>
              <a:buNone/>
            </a:pPr>
            <a:r>
              <a:rPr lang="ru-RU" sz="2000" dirty="0" smtClean="0"/>
              <a:t>     </a:t>
            </a:r>
            <a:r>
              <a:rPr lang="ru-RU" sz="2000" dirty="0" smtClean="0">
                <a:latin typeface="Bookman Old Style" pitchFamily="18" charset="0"/>
              </a:rPr>
              <a:t> </a:t>
            </a:r>
            <a:r>
              <a:rPr lang="ru-RU" sz="2000" i="1" dirty="0" smtClean="0"/>
              <a:t> </a:t>
            </a:r>
            <a:r>
              <a:rPr lang="ru-RU" sz="2000" b="1" i="1" dirty="0" smtClean="0">
                <a:latin typeface="Bookman Old Style" pitchFamily="18" charset="0"/>
              </a:rPr>
              <a:t>Особые критерии готовности к школьному обучению предъявляются к усвоению ребенком родного языка как средства общения.  </a:t>
            </a:r>
          </a:p>
          <a:p>
            <a:pPr>
              <a:buNone/>
            </a:pPr>
            <a:r>
              <a:rPr lang="ru-RU" sz="2000" b="1" i="1" dirty="0" smtClean="0">
                <a:latin typeface="Bookman Old Style" pitchFamily="18" charset="0"/>
              </a:rPr>
              <a:t>    Именно поэтому важнее не учить ребенка читать, а развивать речь, способность различать звуки, не учить писать, а создавать условия для развития моторики, и особенно движений руки и пальцев. Еще хочу подчеркнуть необходимость развития способности слушать, понимать смысл прочитанного, умения пересказывать, проводить зрительное сопоставление, важен не объем знаний, а качество </a:t>
            </a:r>
            <a:r>
              <a:rPr lang="ru-RU" sz="2000" b="1" i="1" dirty="0" smtClean="0">
                <a:latin typeface="Bookman Old Style" pitchFamily="18" charset="0"/>
              </a:rPr>
              <a:t>мышления.</a:t>
            </a:r>
            <a:endParaRPr lang="ru-RU" sz="20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endParaRPr lang="ru-RU" sz="1900" b="1" i="1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068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 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16751696" cy="838200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Bookman Old Style" pitchFamily="18" charset="0"/>
              </a:rPr>
              <a:t>к </a:t>
            </a:r>
            <a:r>
              <a:rPr lang="ru-RU" sz="2000" b="1" i="1" u="sng" dirty="0" smtClean="0">
                <a:latin typeface="Bookman Old Style" pitchFamily="18" charset="0"/>
              </a:rPr>
              <a:t>началу обучения в школе дети должны уметь:</a:t>
            </a:r>
            <a:br>
              <a:rPr lang="ru-RU" sz="2000" b="1" i="1" u="sng" dirty="0" smtClean="0">
                <a:latin typeface="Bookman Old Style" pitchFamily="18" charset="0"/>
              </a:rPr>
            </a:br>
            <a:endParaRPr lang="ru-RU" sz="2000" b="1" i="1" u="sng" dirty="0">
              <a:latin typeface="Bookman Old Style" pitchFamily="18" charset="0"/>
              <a:cs typeface="Van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48833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2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строить </a:t>
            </a:r>
            <a:r>
              <a:rPr lang="ru-RU" sz="8000" b="1" i="1" dirty="0" smtClean="0">
                <a:latin typeface="Bookman Old Style" pitchFamily="18" charset="0"/>
              </a:rPr>
              <a:t>сложные предложения разных видов</a:t>
            </a:r>
            <a:r>
              <a:rPr lang="ru-RU" sz="8000" b="1" i="1" dirty="0" smtClean="0">
                <a:latin typeface="Bookman Old Style" pitchFamily="18" charset="0"/>
              </a:rPr>
              <a:t>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составлять </a:t>
            </a:r>
            <a:r>
              <a:rPr lang="ru-RU" sz="8000" b="1" i="1" dirty="0" smtClean="0">
                <a:latin typeface="Bookman Old Style" pitchFamily="18" charset="0"/>
              </a:rPr>
              <a:t>рассказы по серии картинок, </a:t>
            </a:r>
            <a:r>
              <a:rPr lang="ru-RU" sz="8000" b="1" i="1" dirty="0" smtClean="0">
                <a:latin typeface="Bookman Old Style" pitchFamily="18" charset="0"/>
              </a:rPr>
              <a:t>небольшие сказки;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находить </a:t>
            </a:r>
            <a:r>
              <a:rPr lang="ru-RU" sz="8000" b="1" i="1" dirty="0" smtClean="0">
                <a:latin typeface="Bookman Old Style" pitchFamily="18" charset="0"/>
              </a:rPr>
              <a:t>слова с определенным звуком</a:t>
            </a:r>
            <a:r>
              <a:rPr lang="ru-RU" sz="8000" b="1" i="1" dirty="0" smtClean="0">
                <a:latin typeface="Bookman Old Style" pitchFamily="18" charset="0"/>
              </a:rPr>
              <a:t>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определять </a:t>
            </a:r>
            <a:r>
              <a:rPr lang="ru-RU" sz="8000" b="1" i="1" dirty="0" smtClean="0">
                <a:latin typeface="Bookman Old Style" pitchFamily="18" charset="0"/>
              </a:rPr>
              <a:t>место звука в слове</a:t>
            </a:r>
            <a:r>
              <a:rPr lang="ru-RU" sz="8000" b="1" i="1" dirty="0" smtClean="0">
                <a:latin typeface="Bookman Old Style" pitchFamily="18" charset="0"/>
              </a:rPr>
              <a:t>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</a:t>
            </a:r>
            <a:r>
              <a:rPr lang="ru-RU" sz="8000" b="1" i="1" dirty="0" smtClean="0">
                <a:latin typeface="Bookman Old Style" pitchFamily="18" charset="0"/>
              </a:rPr>
              <a:t>составлять предложения из трех-четырех слов; членить простые предложения на слова;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членить слова на слоги (части) 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различать жанры художественной литературы: сказку, рассказ, стихотворение и. т. п. 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самостоятельно, последовательно передавать содержание небольших литературных текстов;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драматизировать небольшие произведения;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уметь различать по внешнему виду растения, растущие в данной местности;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 - иметь представления о сезонных явлениях природы;</a:t>
            </a:r>
          </a:p>
          <a:p>
            <a:pPr>
              <a:buNone/>
            </a:pPr>
            <a:r>
              <a:rPr lang="ru-RU" sz="8000" b="1" i="1" dirty="0" smtClean="0">
                <a:latin typeface="Bookman Old Style" pitchFamily="18" charset="0"/>
              </a:rPr>
              <a:t>- знать свой домашний адрес, ФИО родителей. </a:t>
            </a:r>
          </a:p>
          <a:p>
            <a:pPr>
              <a:buNone/>
            </a:pPr>
            <a:endParaRPr lang="ru-RU" sz="80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5000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8072" cy="1034752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latin typeface="Bookman Old Style" pitchFamily="18" charset="0"/>
              </a:rPr>
              <a:t> критерии   усвоения   ребенком   родного языка : </a:t>
            </a:r>
            <a:r>
              <a:rPr lang="ru-RU" sz="1800" b="1" i="1" u="sng" dirty="0" smtClean="0"/>
              <a:t> </a:t>
            </a:r>
            <a:endParaRPr lang="ru-RU" sz="1800" b="1" i="1" u="sng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1</a:t>
            </a:r>
            <a:r>
              <a:rPr lang="ru-RU" b="1" i="1" dirty="0" smtClean="0">
                <a:latin typeface="Bookman Old Style" pitchFamily="18" charset="0"/>
              </a:rPr>
              <a:t>.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b="1" i="1" dirty="0" err="1" smtClean="0">
                <a:latin typeface="Bookman Old Style" pitchFamily="18" charset="0"/>
              </a:rPr>
              <a:t>Сформированность</a:t>
            </a:r>
            <a:r>
              <a:rPr lang="ru-RU" b="1" i="1" dirty="0" smtClean="0">
                <a:latin typeface="Bookman Old Style" pitchFamily="18" charset="0"/>
              </a:rPr>
              <a:t> звуковой стороны </a:t>
            </a:r>
            <a:r>
              <a:rPr lang="ru-RU" b="1" i="1" dirty="0" smtClean="0">
                <a:latin typeface="Bookman Old Style" pitchFamily="18" charset="0"/>
              </a:rPr>
              <a:t>речи: ребенок </a:t>
            </a:r>
            <a:r>
              <a:rPr lang="ru-RU" b="1" i="1" dirty="0" smtClean="0">
                <a:latin typeface="Bookman Old Style" pitchFamily="18" charset="0"/>
              </a:rPr>
              <a:t>должен владеть правильным, четким звукопроизношением звуков всех фонетических групп. 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2. </a:t>
            </a:r>
            <a:r>
              <a:rPr lang="ru-RU" b="1" i="1" dirty="0" smtClean="0">
                <a:latin typeface="Bookman Old Style" pitchFamily="18" charset="0"/>
              </a:rPr>
              <a:t>Готовность к звукобуквенному анализу и синтезу звукового состава речи. </a:t>
            </a:r>
            <a:endParaRPr lang="ru-RU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3</a:t>
            </a:r>
            <a:r>
              <a:rPr lang="ru-RU" b="1" i="1" dirty="0" smtClean="0">
                <a:latin typeface="Bookman Old Style" pitchFamily="18" charset="0"/>
              </a:rPr>
              <a:t>. </a:t>
            </a:r>
            <a:r>
              <a:rPr lang="ru-RU" b="1" i="1" dirty="0" smtClean="0">
                <a:latin typeface="Bookman Old Style" pitchFamily="18" charset="0"/>
              </a:rPr>
              <a:t>Умение пользоваться разными способами словообразования, правильно употреблять слова с уменьшительно-ласкательным значением, выделять звуковые и смысловые различия между словами; образовывать прилагательные от существительных. 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4. </a:t>
            </a:r>
            <a:r>
              <a:rPr lang="ru-RU" b="1" i="1" dirty="0" err="1" smtClean="0">
                <a:latin typeface="Bookman Old Style" pitchFamily="18" charset="0"/>
              </a:rPr>
              <a:t>Сформированность</a:t>
            </a:r>
            <a:r>
              <a:rPr lang="ru-RU" b="1" i="1" dirty="0" smtClean="0">
                <a:latin typeface="Bookman Old Style" pitchFamily="18" charset="0"/>
              </a:rPr>
              <a:t> грамматического строя речи: умение пользоваться развернутой фразовой речью, умение работать с предложением.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i="1" dirty="0" smtClean="0">
                <a:latin typeface="Bookman Old Style" pitchFamily="18" charset="0"/>
              </a:rPr>
              <a:t>Что могут сделать родители, чтобы обеспечить речевую готовность ребёнка к школе?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12968" cy="482716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-  </a:t>
            </a:r>
            <a:r>
              <a:rPr lang="ru-RU" b="1" i="1" dirty="0" smtClean="0">
                <a:latin typeface="Bookman Old Style" pitchFamily="18" charset="0"/>
              </a:rPr>
              <a:t>проводить целенаправленную и систематическую работу по речевому развитию детей и необходимую коррекцию недостатков в развитии речи;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- </a:t>
            </a:r>
            <a:r>
              <a:rPr lang="ru-RU" b="1" i="1" dirty="0" smtClean="0">
                <a:latin typeface="Bookman Old Style" pitchFamily="18" charset="0"/>
              </a:rPr>
              <a:t> не </a:t>
            </a:r>
            <a:r>
              <a:rPr lang="ru-RU" b="1" i="1" dirty="0" smtClean="0">
                <a:latin typeface="Bookman Old Style" pitchFamily="18" charset="0"/>
              </a:rPr>
              <a:t>ругать ребенка за неправильную речь;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- </a:t>
            </a:r>
            <a:r>
              <a:rPr lang="ru-RU" b="1" i="1" dirty="0" smtClean="0">
                <a:latin typeface="Bookman Old Style" pitchFamily="18" charset="0"/>
              </a:rPr>
              <a:t> ненавязчиво </a:t>
            </a:r>
            <a:r>
              <a:rPr lang="ru-RU" b="1" i="1" dirty="0" smtClean="0">
                <a:latin typeface="Bookman Old Style" pitchFamily="18" charset="0"/>
              </a:rPr>
              <a:t>исправлять неправильное произношение;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- </a:t>
            </a:r>
            <a:r>
              <a:rPr lang="ru-RU" b="1" i="1" dirty="0" smtClean="0">
                <a:latin typeface="Bookman Old Style" pitchFamily="18" charset="0"/>
              </a:rPr>
              <a:t> не </a:t>
            </a:r>
            <a:r>
              <a:rPr lang="ru-RU" b="1" i="1" dirty="0" smtClean="0">
                <a:latin typeface="Bookman Old Style" pitchFamily="18" charset="0"/>
              </a:rPr>
              <a:t>заострять внимание на запинках и повторах слогов и слов;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- </a:t>
            </a:r>
            <a:r>
              <a:rPr lang="ru-RU" b="1" i="1" dirty="0" smtClean="0">
                <a:latin typeface="Bookman Old Style" pitchFamily="18" charset="0"/>
              </a:rPr>
              <a:t> осуществлять </a:t>
            </a:r>
            <a:r>
              <a:rPr lang="ru-RU" b="1" i="1" dirty="0" smtClean="0">
                <a:latin typeface="Bookman Old Style" pitchFamily="18" charset="0"/>
              </a:rPr>
              <a:t>позитивный настрой ребенка на занятия с педагогами. </a:t>
            </a:r>
            <a:endParaRPr lang="ru-RU" b="1" i="1" dirty="0" smtClean="0">
              <a:latin typeface="Bookman Old Style" pitchFamily="18" charset="0"/>
            </a:endParaRPr>
          </a:p>
          <a:p>
            <a:endParaRPr lang="ru-RU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   </a:t>
            </a:r>
            <a:r>
              <a:rPr lang="ru-RU" sz="3800" b="1" i="1" dirty="0" smtClean="0">
                <a:latin typeface="Bookman Old Style" pitchFamily="18" charset="0"/>
              </a:rPr>
              <a:t>Необходимо </a:t>
            </a:r>
            <a:r>
              <a:rPr lang="ru-RU" sz="3800" b="1" i="1" dirty="0" smtClean="0">
                <a:latin typeface="Bookman Old Style" pitchFamily="18" charset="0"/>
              </a:rPr>
              <a:t>учитывать важность речевого окружения ребенка. Речь должна быть четкой, ясной, грамотной, родителям необходимо как можно </a:t>
            </a:r>
            <a:r>
              <a:rPr lang="ru-RU" sz="3800" b="1" i="1" dirty="0" smtClean="0">
                <a:latin typeface="Bookman Old Style" pitchFamily="18" charset="0"/>
              </a:rPr>
              <a:t>активнее способствовать </a:t>
            </a:r>
            <a:r>
              <a:rPr lang="ru-RU" sz="3800" b="1" i="1" dirty="0" smtClean="0">
                <a:latin typeface="Bookman Old Style" pitchFamily="18" charset="0"/>
              </a:rPr>
              <a:t>накоплению словарного запаса детей</a:t>
            </a:r>
            <a:r>
              <a:rPr lang="ru-RU" b="1" i="1" dirty="0" smtClean="0">
                <a:latin typeface="Bookman Old Style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620688"/>
            <a:ext cx="3610744" cy="4789512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atin typeface="Bookman Old Style" pitchFamily="18" charset="0"/>
              </a:rPr>
              <a:t>Желаю  успехов ! </a:t>
            </a:r>
            <a:endParaRPr lang="ru-RU" sz="5400" b="1" i="1" dirty="0">
              <a:latin typeface="Bookman Old Style" pitchFamily="18" charset="0"/>
            </a:endParaRPr>
          </a:p>
        </p:txBody>
      </p:sp>
      <p:pic>
        <p:nvPicPr>
          <p:cNvPr id="2050" name="Picture 2" descr="F:\ПРЕЗЕНТАЦИЯ\post-11-1349060474.7777777.gif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1939" y="609600"/>
            <a:ext cx="4566571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</TotalTime>
  <Words>416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Можно ли определить готовность к школе?  </vt:lpstr>
      <vt:lpstr>к началу обучения в школе дети должны уметь: </vt:lpstr>
      <vt:lpstr> критерии   усвоения   ребенком   родного языка :  </vt:lpstr>
      <vt:lpstr>Что могут сделать родители, чтобы обеспечить речевую готовность ребёнка к школе?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2015-12-12T20:19:53Z</dcterms:created>
  <dcterms:modified xsi:type="dcterms:W3CDTF">2015-12-13T19:27:41Z</dcterms:modified>
</cp:coreProperties>
</file>