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9E89-5A3B-415A-A5B7-45172C59DF4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C320-076F-427B-B700-ED80FB0BE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9E89-5A3B-415A-A5B7-45172C59DF4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C320-076F-427B-B700-ED80FB0BE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9E89-5A3B-415A-A5B7-45172C59DF4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C320-076F-427B-B700-ED80FB0BE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9E89-5A3B-415A-A5B7-45172C59DF4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C320-076F-427B-B700-ED80FB0BE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9E89-5A3B-415A-A5B7-45172C59DF4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C320-076F-427B-B700-ED80FB0BE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9E89-5A3B-415A-A5B7-45172C59DF4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C320-076F-427B-B700-ED80FB0BE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9E89-5A3B-415A-A5B7-45172C59DF4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C320-076F-427B-B700-ED80FB0BE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9E89-5A3B-415A-A5B7-45172C59DF4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C320-076F-427B-B700-ED80FB0BE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9E89-5A3B-415A-A5B7-45172C59DF4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C320-076F-427B-B700-ED80FB0BE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9E89-5A3B-415A-A5B7-45172C59DF4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C320-076F-427B-B700-ED80FB0BE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9E89-5A3B-415A-A5B7-45172C59DF4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F0C320-076F-427B-B700-ED80FB0BEA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D49E89-5A3B-415A-A5B7-45172C59DF4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F0C320-076F-427B-B700-ED80FB0BEA9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764704"/>
            <a:ext cx="7772400" cy="3456384"/>
          </a:xfrm>
        </p:spPr>
        <p:txBody>
          <a:bodyPr>
            <a:noAutofit/>
          </a:bodyPr>
          <a:lstStyle/>
          <a:p>
            <a:r>
              <a:rPr lang="ru-RU" sz="3600" b="0" i="1" dirty="0" smtClean="0">
                <a:solidFill>
                  <a:srgbClr val="0070C0"/>
                </a:solidFill>
                <a:latin typeface="Sylfaen" pitchFamily="18" charset="0"/>
              </a:rPr>
              <a:t>Особенности логопедической работы с детьми, имеющими нарушения </a:t>
            </a:r>
            <a:r>
              <a:rPr lang="ru-RU" sz="3600" b="0" i="1" dirty="0" smtClean="0">
                <a:solidFill>
                  <a:srgbClr val="0070C0"/>
                </a:solidFill>
                <a:latin typeface="Sylfaen" pitchFamily="18" charset="0"/>
              </a:rPr>
              <a:t>зрения, в </a:t>
            </a:r>
            <a:r>
              <a:rPr lang="ru-RU" sz="3600" b="0" i="1" dirty="0" smtClean="0">
                <a:solidFill>
                  <a:srgbClr val="0070C0"/>
                </a:solidFill>
                <a:latin typeface="Sylfaen" pitchFamily="18" charset="0"/>
              </a:rPr>
              <a:t>условиях </a:t>
            </a:r>
            <a:r>
              <a:rPr lang="ru-RU" sz="3600" b="0" i="1" dirty="0" err="1" smtClean="0">
                <a:solidFill>
                  <a:srgbClr val="0070C0"/>
                </a:solidFill>
                <a:latin typeface="Sylfaen" pitchFamily="18" charset="0"/>
              </a:rPr>
              <a:t>логопункта</a:t>
            </a:r>
            <a:r>
              <a:rPr lang="ru-RU" sz="3600" i="1" dirty="0" smtClean="0">
                <a:solidFill>
                  <a:srgbClr val="0070C0"/>
                </a:solidFill>
                <a:latin typeface="Sylfaen" pitchFamily="18" charset="0"/>
              </a:rPr>
              <a:t> </a:t>
            </a:r>
            <a:r>
              <a:rPr lang="ru-RU" sz="3600" b="0" i="1" dirty="0" smtClean="0">
                <a:solidFill>
                  <a:srgbClr val="0070C0"/>
                </a:solidFill>
                <a:latin typeface="Sylfaen" pitchFamily="18" charset="0"/>
              </a:rPr>
              <a:t> </a:t>
            </a:r>
            <a:r>
              <a:rPr lang="ru-RU" sz="3600" b="0" i="1" dirty="0" smtClean="0">
                <a:solidFill>
                  <a:srgbClr val="0070C0"/>
                </a:solidFill>
                <a:latin typeface="Palatino Linotype" pitchFamily="18" charset="0"/>
              </a:rPr>
              <a:t/>
            </a:r>
            <a:br>
              <a:rPr lang="ru-RU" sz="3600" b="0" i="1" dirty="0" smtClean="0">
                <a:solidFill>
                  <a:srgbClr val="0070C0"/>
                </a:solidFill>
                <a:latin typeface="Palatino Linotype" pitchFamily="18" charset="0"/>
              </a:rPr>
            </a:br>
            <a:r>
              <a:rPr lang="ru-RU" sz="3600" b="0" i="1" dirty="0" smtClean="0">
                <a:solidFill>
                  <a:srgbClr val="0070C0"/>
                </a:solidFill>
                <a:latin typeface="Palatino Linotype" pitchFamily="18" charset="0"/>
              </a:rPr>
              <a:t>            </a:t>
            </a:r>
            <a:endParaRPr lang="ru-RU" sz="3600" b="0" i="1" dirty="0">
              <a:solidFill>
                <a:srgbClr val="0070C0"/>
              </a:solidFill>
              <a:latin typeface="Palatino Linotype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75656" y="3356992"/>
            <a:ext cx="6827096" cy="3172608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                          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i="1" dirty="0" smtClean="0">
                <a:solidFill>
                  <a:srgbClr val="7030A0"/>
                </a:solidFill>
                <a:latin typeface="Bookman Old Style" pitchFamily="18" charset="0"/>
                <a:ea typeface="Ebrima" pitchFamily="2" charset="0"/>
                <a:cs typeface="Aharoni" pitchFamily="2" charset="-79"/>
              </a:rPr>
              <a:t>МДОУ «Детский сад №112» г. Ярославль</a:t>
            </a:r>
          </a:p>
          <a:p>
            <a:r>
              <a:rPr lang="ru-RU" b="1" i="1" dirty="0" smtClean="0">
                <a:solidFill>
                  <a:srgbClr val="7030A0"/>
                </a:solidFill>
                <a:latin typeface="Bookman Old Style" pitchFamily="18" charset="0"/>
                <a:ea typeface="Ebrima" pitchFamily="2" charset="0"/>
                <a:cs typeface="Aharoni" pitchFamily="2" charset="-79"/>
              </a:rPr>
              <a:t>Учитель-логопед                                    Краева  Надежда  Викторовна</a:t>
            </a:r>
            <a:endParaRPr lang="ru-RU" b="1" i="1" dirty="0">
              <a:solidFill>
                <a:srgbClr val="7030A0"/>
              </a:solidFill>
              <a:latin typeface="Bookman Old Style" pitchFamily="18" charset="0"/>
              <a:ea typeface="Ebrima" pitchFamily="2" charset="0"/>
              <a:cs typeface="Aharoni" pitchFamily="2" charset="-79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196750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+mj-lt"/>
              </a:rPr>
              <a:t>В настоящее время 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>
                <a:latin typeface="+mj-lt"/>
              </a:rPr>
              <a:t>в связи с уменьшением доли рождения здоровых детей, повышением показателей осложненных родов и отклонений в развитии, а также повышением процента рождения недоношенных детей с критически низкой массой тела 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>
                <a:latin typeface="+mj-lt"/>
              </a:rPr>
              <a:t>наблюдается выраженная тенденция к увеличению числа детей с нарушением зрения. Чрезмерные информационные нагрузки на глаза и мозг, пагубное влияние дисплеев и компьютеров на зрение, недостаточное внимание со стороны родителей, педагогов к вопросам гигиены зрения, а также многие другие причины приводят к серьезным нарушениям зрения. Согласно данным ВОЗ, в развитых странах 20 % детей дошкольного возраста и каждый четвертый школьник имеют проблемы со зрением. </a:t>
            </a:r>
            <a:r>
              <a:rPr lang="ru-RU" i="1" dirty="0" smtClean="0">
                <a:latin typeface="+mj-lt"/>
              </a:rPr>
              <a:t> </a:t>
            </a:r>
            <a:endParaRPr lang="ru-RU" i="1" dirty="0">
              <a:latin typeface="+mj-lt"/>
            </a:endParaRPr>
          </a:p>
        </p:txBody>
      </p:sp>
      <p:pic>
        <p:nvPicPr>
          <p:cNvPr id="2050" name="Picture 2" descr="C:\Users\user\Documents\АТТЕСТАЦИЯ\2994766-tired-young-boy-sleeping-on-the-lapt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4221088"/>
            <a:ext cx="4860032" cy="263691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941568" cy="1152128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Особенности речевого развития детей с         нарушениями зрения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400" i="1" dirty="0" smtClean="0"/>
              <a:t>Выделяют четыре уровня </a:t>
            </a:r>
            <a:r>
              <a:rPr lang="ru-RU" sz="1400" i="1" dirty="0" err="1" smtClean="0"/>
              <a:t>сформированности</a:t>
            </a:r>
            <a:r>
              <a:rPr lang="ru-RU" sz="1400" i="1" dirty="0" smtClean="0"/>
              <a:t> речи у детей с нарушениями зрения.</a:t>
            </a:r>
          </a:p>
          <a:p>
            <a:r>
              <a:rPr lang="ru-RU" sz="1400" i="1" dirty="0" smtClean="0"/>
              <a:t>Наименее выраженные дефекты на первом уровне </a:t>
            </a:r>
            <a:r>
              <a:rPr lang="ru-RU" sz="1400" i="1" dirty="0" err="1" smtClean="0"/>
              <a:t>сформированности</a:t>
            </a:r>
            <a:r>
              <a:rPr lang="ru-RU" sz="1400" i="1" dirty="0" smtClean="0"/>
              <a:t> речи, отмечаются лишь единичные нарушения звукопроизношения.</a:t>
            </a:r>
          </a:p>
          <a:p>
            <a:r>
              <a:rPr lang="ru-RU" sz="1400" i="1" dirty="0" smtClean="0"/>
              <a:t>На втором уровне у ребенка ограничен активный словарный запас, есть некоторые затруднения в соотнесении слова и образа предмета, в употреблении обобщающих понятий, в составлении предложений и развернутых рассказов. Нарушения звукопроизношения на втором уровне более выражены и разнообразны. Отмечается также недостаточная </a:t>
            </a:r>
            <a:r>
              <a:rPr lang="ru-RU" sz="1400" i="1" dirty="0" err="1" smtClean="0"/>
              <a:t>сформированность</a:t>
            </a:r>
            <a:r>
              <a:rPr lang="ru-RU" sz="1400" i="1" dirty="0" smtClean="0"/>
              <a:t> слуховой и произносительной дифференциации звуков и фонематических представлений. Фонематический анализ не сформирован.</a:t>
            </a:r>
          </a:p>
          <a:p>
            <a:r>
              <a:rPr lang="ru-RU" sz="1400" i="1" dirty="0" smtClean="0"/>
              <a:t>На третьем уровне отмечается недостаточность активного и пассивного словаря. Не сформирована предметная соотнесенность слов, не развиты обобщающие понятия. Связная речь </a:t>
            </a:r>
            <a:r>
              <a:rPr lang="ru-RU" sz="1400" i="1" dirty="0" err="1" smtClean="0"/>
              <a:t>аграмматична</a:t>
            </a:r>
            <a:r>
              <a:rPr lang="ru-RU" sz="1400" i="1" dirty="0" smtClean="0"/>
              <a:t>, ребенок пользуется </a:t>
            </a:r>
            <a:r>
              <a:rPr lang="ru-RU" sz="1400" i="1" dirty="0" err="1" smtClean="0"/>
              <a:t>одно-двухсловными</a:t>
            </a:r>
            <a:r>
              <a:rPr lang="ru-RU" sz="1400" i="1" dirty="0" smtClean="0"/>
              <a:t> предложениями. Множественные нарушения звукопроизношения. Недостаточно сформирована слуховая и произносительная дифференциация звуков. На низком уровне находится формирование фонематического анализа и синтеза. </a:t>
            </a:r>
          </a:p>
          <a:p>
            <a:r>
              <a:rPr lang="ru-RU" sz="1400" i="1" dirty="0" smtClean="0"/>
              <a:t>На четвертом, самом низком уровне, экспрессивная речь крайне ограничена, имеются значительные нарушения в соотнесении слова - образа предмета и обобщающих понятий. Связная речь состоит из отдельных слов. Отмечаются </a:t>
            </a:r>
            <a:r>
              <a:rPr lang="ru-RU" sz="1400" i="1" dirty="0" err="1" smtClean="0"/>
              <a:t>эхолалии</a:t>
            </a:r>
            <a:r>
              <a:rPr lang="ru-RU" sz="1400" i="1" dirty="0" smtClean="0"/>
              <a:t>. С заданиями, направленными на выявление качественной стороны грамматического строя речи, дети не справляются, не выполняют они и задания на слуховую дифференциацию звуков. </a:t>
            </a:r>
            <a:endParaRPr lang="ru-RU" sz="1400" i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8229600" cy="1152128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Коррекционно-логопедическая работа с детьми с    нарушениями зрения.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i="1" dirty="0" smtClean="0"/>
              <a:t>Речевые нарушения у детей с дефектами зрения встречаются гораздо чаще, чем у их нормально развивающихся сверстников. При отсутствии логопедической помощи дети с нарушениями зрения пополняют группу детей академического риска из-за высокой вероятности возникновения стойких специфических трудностей при освоении навыков письма и чтения, и других проблем школьного обучения. Поэтому так важен своевременный охват детей с нарушениями зрения логопедической помощью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 </a:t>
            </a:r>
            <a:r>
              <a:rPr lang="ru-RU" sz="1600" i="1" dirty="0" smtClean="0"/>
              <a:t>Работа логопеда с детьми, имеющими нарушения зрения, требует определенных знаний в офтальмологии, тифлопедагогике, владения соответствующими приемами обучения.</a:t>
            </a:r>
          </a:p>
          <a:p>
            <a:r>
              <a:rPr lang="ru-RU" sz="1600" i="1" dirty="0" smtClean="0"/>
              <a:t>Логопед в специальном дошкольном учреждении корректирует произносительную сторону речи, развивает речь, познавательную деятельность и активизирует двигательную сферу ребенка. В системе занятий осуществляется комплексный подход к коррекции нарушения развития детей силами логопеда, тифлопедагога, </a:t>
            </a:r>
            <a:r>
              <a:rPr lang="ru-RU" sz="1600" i="1" dirty="0" err="1" smtClean="0"/>
              <a:t>ортоптиста</a:t>
            </a:r>
            <a:r>
              <a:rPr lang="ru-RU" sz="1600" i="1" dirty="0" smtClean="0"/>
              <a:t>, психолога, воспитателя и ряда других специалистов, а также родителей.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i="1" dirty="0" smtClean="0"/>
              <a:t>             </a:t>
            </a:r>
            <a:r>
              <a:rPr lang="ru-RU" sz="2400" i="1" dirty="0" smtClean="0"/>
              <a:t>Специфика логопедической работы с  детьми                                    </a:t>
            </a:r>
            <a:br>
              <a:rPr lang="ru-RU" sz="2400" i="1" dirty="0" smtClean="0"/>
            </a:br>
            <a:r>
              <a:rPr lang="ru-RU" sz="2400" i="1" dirty="0" smtClean="0"/>
              <a:t>                                   с  нарушениями зрения.                      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i="1" dirty="0" smtClean="0"/>
              <a:t>       Важной частью работы логопеда является подготовка детей к обучению грамоте, включающая следующие задачи:</a:t>
            </a:r>
          </a:p>
          <a:p>
            <a:r>
              <a:rPr lang="ru-RU" i="1" dirty="0" smtClean="0"/>
              <a:t>- развитие интереса к занятиям;</a:t>
            </a:r>
          </a:p>
          <a:p>
            <a:r>
              <a:rPr lang="ru-RU" i="1" dirty="0" smtClean="0"/>
              <a:t>уточнение и расширение представлений об окружающем мире, развитие речи;</a:t>
            </a:r>
          </a:p>
          <a:p>
            <a:r>
              <a:rPr lang="ru-RU" i="1" dirty="0" smtClean="0"/>
              <a:t>исправление недостатков слухового восприятия, воспитание фонематического слуха;</a:t>
            </a:r>
          </a:p>
          <a:p>
            <a:r>
              <a:rPr lang="ru-RU" i="1" dirty="0" smtClean="0"/>
              <a:t>укрепление мышц артикуляционного аппарата, развитие навыков четкого </a:t>
            </a:r>
            <a:r>
              <a:rPr lang="ru-RU" i="1" dirty="0" err="1" smtClean="0"/>
              <a:t>артикулирования</a:t>
            </a:r>
            <a:r>
              <a:rPr lang="ru-RU" i="1" dirty="0" smtClean="0"/>
              <a:t> звуков;</a:t>
            </a:r>
          </a:p>
          <a:p>
            <a:r>
              <a:rPr lang="ru-RU" i="1" dirty="0" smtClean="0"/>
              <a:t>развитие зрительного восприятия и пространственной ориентировки;</a:t>
            </a:r>
          </a:p>
          <a:p>
            <a:r>
              <a:rPr lang="ru-RU" i="1" dirty="0" smtClean="0"/>
              <a:t>координация мелких мышц кисти руки.</a:t>
            </a:r>
          </a:p>
          <a:p>
            <a:r>
              <a:rPr lang="ru-RU" i="1" dirty="0" smtClean="0"/>
              <a:t>Организация коррекционной помощи детям с нарушениями зрения и речи строится по тем же направлениям что и с детьми, не имеющими зрительной патологии, имеется и своя специфика. Совместная деятельность логопеда, воспитателя, тифлопедагога создаёт систему, которая обеспечивает речевую среду для коррекционного обучения. На сформированной речевой основе логопеды переходят к работе по устранению речевых недостатков, соответствующих речевому уровню ребёнка. Работа по устранению дефектов речи типа </a:t>
            </a:r>
            <a:r>
              <a:rPr lang="ru-RU" i="1" dirty="0" err="1" smtClean="0"/>
              <a:t>ринолалии</a:t>
            </a:r>
            <a:r>
              <a:rPr lang="ru-RU" i="1" dirty="0" smtClean="0"/>
              <a:t>, заикания, нарушений голоса, которые встречаются у слепых и слабовидящих детей, проводится по общепринятым методикам, но с учётом нарушения зрения.</a:t>
            </a:r>
          </a:p>
          <a:p>
            <a:r>
              <a:rPr lang="ru-RU" i="1" dirty="0" smtClean="0"/>
              <a:t>При организации логопедической работы решаются специальные задачи дошкольного учреждения для детей с нарушениями зрения:</a:t>
            </a:r>
          </a:p>
          <a:p>
            <a:r>
              <a:rPr lang="ru-RU" i="1" dirty="0" smtClean="0"/>
              <a:t>обогащение зрительных представлений (рисунки предметов);</a:t>
            </a:r>
          </a:p>
          <a:p>
            <a:r>
              <a:rPr lang="ru-RU" i="1" dirty="0" smtClean="0"/>
              <a:t>развитие зрительно-двигательной координации;</a:t>
            </a:r>
          </a:p>
          <a:p>
            <a:r>
              <a:rPr lang="ru-RU" i="1" dirty="0" smtClean="0"/>
              <a:t>развитие слухового внимания;</a:t>
            </a:r>
          </a:p>
          <a:p>
            <a:r>
              <a:rPr lang="ru-RU" i="1" dirty="0" smtClean="0"/>
              <a:t>стимуляция зрительно-познавательной активности;</a:t>
            </a:r>
          </a:p>
          <a:p>
            <a:r>
              <a:rPr lang="ru-RU" i="1" dirty="0" smtClean="0"/>
              <a:t>включение в предметно-практическую деятельность мыслительных операций (дифференцирование гласных и согласных, звукобуквенный анализ слова);</a:t>
            </a:r>
          </a:p>
          <a:p>
            <a:r>
              <a:rPr lang="ru-RU" i="1" dirty="0" smtClean="0"/>
              <a:t>развитие зрительного восприятия в единстве с развитием несенсорных психических функций (внимания, памяти, мышления, речи)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i="1" dirty="0" smtClean="0"/>
              <a:t>Использование специальной наглядности, крупной фронтальной (до 15-20 см) и дифференцированной индивидуальной (от 1 до 5 см); адаптированные дидактические игры и пособия (рисунки с четким контуром, обязательно в рамке); использование фонов, улучшающих зрительное восприятие при демонстрации объектов; преобладание пособий красного, оранжевого, желтого цвета; наличие подставок, позволяющих рассматривать объекты в вертикальном положении.</a:t>
            </a:r>
          </a:p>
          <a:p>
            <a:r>
              <a:rPr lang="ru-RU" sz="1400" i="1" dirty="0" smtClean="0"/>
              <a:t> Выбор методов и приемов с учетом не только возрастных и индивидуальных возможностей, но и состояния зрительных функций, уровня развития восприятия, периода лечения. Быстрая утомляемость детей требует смены деятельности. Как обязательная часть любого занятия вводятся физкультминутки.</a:t>
            </a:r>
          </a:p>
          <a:p>
            <a:r>
              <a:rPr lang="ru-RU" sz="1400" i="1" dirty="0" smtClean="0"/>
              <a:t> Индивидуальный и дифференцированный подход с учетом рекомендаций тифлопедагога, уровня развития и возможностей ребенка. В индивидуальной работе необходимо учитывать остроту зрения и в зависимости от этого возможности ребенка, скорость вхождения в контакт в процессе обучения, темп выполнения задания, реакцию на оценку деятельности, устойчивость внимания.</a:t>
            </a:r>
          </a:p>
          <a:p>
            <a:r>
              <a:rPr lang="ru-RU" sz="1400" i="1" dirty="0" smtClean="0"/>
              <a:t> Создание условий для лучшего зрительного восприятия при проведении фронтальных занятий с детьми, размещение наглядного материала на фоне других объектов. Следует рассаживать детей как можно ближе к рассматриваемому объекту, использовать индивидуальную наглядность для детей с низкой остротой зрения.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764704"/>
            <a:ext cx="7715200" cy="1143000"/>
          </a:xfrm>
        </p:spPr>
        <p:txBody>
          <a:bodyPr>
            <a:normAutofit fontScale="90000"/>
          </a:bodyPr>
          <a:lstStyle/>
          <a:p>
            <a:r>
              <a:rPr lang="ru-RU" sz="3100" i="1" dirty="0" smtClean="0"/>
              <a:t>         Коррекционную  направленность     логопедических    занятий   определяют: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i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445624" cy="782960"/>
          </a:xfrm>
        </p:spPr>
        <p:txBody>
          <a:bodyPr>
            <a:normAutofit fontScale="90000"/>
          </a:bodyPr>
          <a:lstStyle/>
          <a:p>
            <a:r>
              <a:rPr lang="ru-RU" sz="2800" i="1" dirty="0" smtClean="0"/>
              <a:t>На своих индивидуальных занятиях  логопед развивает: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i="1" dirty="0" smtClean="0"/>
              <a:t>– мелкую моторику (различные пальчиковые упражнения, массажные шарики, крупы, шнуровки);</a:t>
            </a:r>
            <a:br>
              <a:rPr lang="ru-RU" i="1" dirty="0" smtClean="0"/>
            </a:br>
            <a:r>
              <a:rPr lang="ru-RU" i="1" dirty="0" smtClean="0"/>
              <a:t>– дыхательно-голосовую функцию (упражнения на дыхание);</a:t>
            </a:r>
            <a:br>
              <a:rPr lang="ru-RU" i="1" dirty="0" smtClean="0"/>
            </a:br>
            <a:r>
              <a:rPr lang="ru-RU" i="1" dirty="0" smtClean="0"/>
              <a:t>– моторику артикуляционного аппарата и мимических мышц; </a:t>
            </a:r>
            <a:br>
              <a:rPr lang="ru-RU" i="1" dirty="0" smtClean="0"/>
            </a:br>
            <a:r>
              <a:rPr lang="ru-RU" i="1" dirty="0" smtClean="0"/>
              <a:t>(упражнения для язычка, губ, щечных, жевательных мышц);</a:t>
            </a:r>
            <a:br>
              <a:rPr lang="ru-RU" i="1" dirty="0" smtClean="0"/>
            </a:br>
            <a:r>
              <a:rPr lang="ru-RU" i="1" dirty="0" smtClean="0"/>
              <a:t>– вырабатывает правильный уклад артикуляционного аппарата для постановки нужного звука;</a:t>
            </a:r>
            <a:br>
              <a:rPr lang="ru-RU" i="1" dirty="0" smtClean="0"/>
            </a:br>
            <a:r>
              <a:rPr lang="ru-RU" i="1" dirty="0" smtClean="0"/>
              <a:t>– ставит звуки и автоматизирует в слогах, словах, предложениях…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20689"/>
            <a:ext cx="8424936" cy="3816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/>
              <a:t>В заключение хочется отметить важнейшую роль игровых моментов в коррекционно-развивающей работе на логопедических занятиях, которые позволяют повысить работоспособность детей с нарушениями зрения.   Большое значение имеет и цветовая насыщенность демонстрационного материала, которая позволяет учебный материал превратить в легкую, доступную, интересную для ребенка игру.</a:t>
            </a:r>
            <a:r>
              <a:rPr lang="ru-RU" sz="1600" dirty="0" smtClean="0"/>
              <a:t> </a:t>
            </a:r>
            <a:r>
              <a:rPr lang="ru-RU" sz="1600" i="1" dirty="0" smtClean="0"/>
              <a:t>Необходимо стремиться развивать у детей желание достигать положительный результат в любом варианте взаимодействия с окружающим миром. Это очень важно для становления здорового психического состояния детей, поэтому в работе по коррекции и развитию речи дошкольников с нарушениями зрения логопедом  используются элементы </a:t>
            </a:r>
            <a:r>
              <a:rPr lang="ru-RU" sz="1600" i="1" dirty="0" err="1" smtClean="0"/>
              <a:t>психогимнастики</a:t>
            </a:r>
            <a:r>
              <a:rPr lang="ru-RU" sz="1600" i="1" dirty="0" smtClean="0"/>
              <a:t>.                                                                                                                  В процессе коррекционной работы  обеспечивается  развитие и активное включение в процесс познания сохранных анализаторов, поскольку они являются средствами компенсации как речевой, так и зрительной недостаточности.</a:t>
            </a:r>
          </a:p>
          <a:p>
            <a:r>
              <a:rPr lang="ru-RU" sz="1600" b="1" i="1" dirty="0" smtClean="0"/>
              <a:t>Для достижения наилучших результатов необходима тесная связь логопеда с педагогами и  родителями</a:t>
            </a:r>
            <a:r>
              <a:rPr lang="ru-RU" b="1" i="1" dirty="0" smtClean="0"/>
              <a:t>.</a:t>
            </a:r>
            <a:endParaRPr lang="ru-RU" b="1" i="1" dirty="0"/>
          </a:p>
        </p:txBody>
      </p:sp>
      <p:pic>
        <p:nvPicPr>
          <p:cNvPr id="1027" name="Picture 3" descr="C:\Users\user\Documents\АТТЕСТАЦИЯ\bab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077072"/>
            <a:ext cx="4340097" cy="278092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</TotalTime>
  <Words>1025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Особенности логопедической работы с детьми, имеющими нарушения зрения, в условиях логопункта               </vt:lpstr>
      <vt:lpstr>Слайд 2</vt:lpstr>
      <vt:lpstr>Особенности речевого развития детей с         нарушениями зрения.</vt:lpstr>
      <vt:lpstr>Коррекционно-логопедическая работа с детьми с    нарушениями зрения.</vt:lpstr>
      <vt:lpstr>             Специфика логопедической работы с  детьми                                                                        с  нарушениями зрения.                       </vt:lpstr>
      <vt:lpstr>         Коррекционную  направленность     логопедических    занятий   определяют: </vt:lpstr>
      <vt:lpstr>На своих индивидуальных занятиях  логопед развивает: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20</cp:revision>
  <dcterms:created xsi:type="dcterms:W3CDTF">2015-11-16T21:14:42Z</dcterms:created>
  <dcterms:modified xsi:type="dcterms:W3CDTF">2015-11-17T22:35:30Z</dcterms:modified>
</cp:coreProperties>
</file>