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57" r:id="rId4"/>
    <p:sldId id="260" r:id="rId5"/>
    <p:sldId id="258" r:id="rId6"/>
    <p:sldId id="261" r:id="rId7"/>
    <p:sldId id="259" r:id="rId8"/>
    <p:sldId id="262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C0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7" d="100"/>
          <a:sy n="67" d="100"/>
        </p:scale>
        <p:origin x="-106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A44C26-14CC-48C3-84D0-CC0D394E4D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83B105-8393-486D-B9A3-D165DAA24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7C1950-92E5-4FE8-BCA5-901C274FD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4250" cy="125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4250" cy="12588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8415338" cy="2303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2325" y="4594225"/>
            <a:ext cx="8415338" cy="2303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1CA09F-8506-461E-B4F1-007834554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DD8CEC-4489-4009-BA5E-5A7A9C5D83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D55FB9-136E-481E-9237-990E09D9A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2136775"/>
            <a:ext cx="41275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2136775"/>
            <a:ext cx="4129088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E1B21E-B7A1-442A-98EA-5F530CA5F7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964C10-15DC-4198-93AA-B4E75DDE7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2873F7-5CB3-4EC8-A128-BD6C050FAA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A380B8-775E-474D-8739-7E50592EFD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09F6E3-9FFD-4835-9598-FD2C9E4FC8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D915AB-BFEC-4C88-915C-1EF1B690DE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E3A705-1C4B-420A-8B4B-94E3FB0BA3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31A596-B8AC-49D4-BCDC-A17010BEB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8200" y="700088"/>
            <a:ext cx="2149475" cy="6191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9775" y="700088"/>
            <a:ext cx="6296025" cy="6191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68B89E-07E4-4B3C-BE47-C9EED85611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6BFC43-01BE-4A46-B8B6-C644AA1E05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45574A-88E4-478E-AA59-F3B08256B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88E9AF-40E1-47CA-AA57-C342CE3397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1F870E-BE1F-4F6E-AB41-13283800F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83984F-150C-4A19-A4B0-FC34D021AE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265D07-3EB9-47C7-BC22-46EE98ECC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166B6E-6269-4757-9CE1-8C40DFC11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59A29EAB-5376-43A9-A693-2C082989AE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6" r:id="rId12"/>
    <p:sldLayoutId id="2147483687" r:id="rId13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700088"/>
            <a:ext cx="8597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6775"/>
            <a:ext cx="8408988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446463" y="6886575"/>
            <a:ext cx="3190875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1B5CEEFE-DCB2-47DD-95D8-DF049F7595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367905" y="179388"/>
            <a:ext cx="7848872" cy="3888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150840" rIns="90000" bIns="45000"/>
          <a:lstStyle/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60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i="1" dirty="0" smtClean="0">
                <a:solidFill>
                  <a:srgbClr val="000000"/>
                </a:solidFill>
                <a:latin typeface="Times New Roman" pitchFamily="16" charset="0"/>
                <a:cs typeface="Vijaya" pitchFamily="34" charset="0"/>
              </a:rPr>
              <a:t>Развитие  фонематических процессов  </a:t>
            </a:r>
            <a:endParaRPr lang="ru-RU" sz="4400" b="1" i="1" dirty="0">
              <a:solidFill>
                <a:srgbClr val="000000"/>
              </a:solidFill>
              <a:latin typeface="Times New Roman" pitchFamily="16" charset="0"/>
              <a:cs typeface="Vijaya" pitchFamily="34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</a:rPr>
              <a:t>Автор - составитель: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6" charset="0"/>
              </a:rPr>
              <a:t>учитель -логопед</a:t>
            </a: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</a:rPr>
              <a:t>Краева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</a:rPr>
              <a:t>Н.В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60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4" name="Рисунок 3" descr="vivesti-glesti-y-rebenka-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27909"/>
            <a:ext cx="10080625" cy="364737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2438400" y="457200"/>
            <a:ext cx="3886200" cy="129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42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0200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Эмбриональное развитие</a:t>
            </a:r>
          </a:p>
          <a:p>
            <a:pPr marL="342900" indent="-330200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закладывается способность</a:t>
            </a:r>
          </a:p>
          <a:p>
            <a:pPr marL="342900" indent="-330200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к восприятию звуков речи</a:t>
            </a: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 rot="20460000">
            <a:off x="6403975" y="1077913"/>
            <a:ext cx="809625" cy="12954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0" y="2362200"/>
            <a:ext cx="3352800" cy="1524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442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2-4 недели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от момента рождения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ребёнок реагирует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 на любые звуки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780000">
            <a:off x="8078788" y="3960813"/>
            <a:ext cx="762000" cy="1214437"/>
          </a:xfrm>
          <a:prstGeom prst="curvedLeftArrow">
            <a:avLst>
              <a:gd name="adj1" fmla="val 31875"/>
              <a:gd name="adj2" fmla="val 63750"/>
              <a:gd name="adj3" fmla="val 3333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410200" y="4724400"/>
            <a:ext cx="2819400" cy="1524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442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7-11 месяцев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откликается на слово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114800" y="5029200"/>
            <a:ext cx="1295400" cy="457200"/>
          </a:xfrm>
          <a:prstGeom prst="leftArrow">
            <a:avLst>
              <a:gd name="adj1" fmla="val 50000"/>
              <a:gd name="adj2" fmla="val 70833"/>
            </a:avLst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62000" y="4343400"/>
            <a:ext cx="3352800" cy="1981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442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1 год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Слово – орудие общения,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 ребёнок реагирует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 на звуковую оболочку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 слова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11280000">
            <a:off x="152400" y="2840038"/>
            <a:ext cx="708025" cy="1681162"/>
          </a:xfrm>
          <a:prstGeom prst="curvedLeftArrow">
            <a:avLst>
              <a:gd name="adj1" fmla="val 47489"/>
              <a:gd name="adj2" fmla="val 94978"/>
              <a:gd name="adj3" fmla="val 33333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990600" y="2438400"/>
            <a:ext cx="3657600" cy="1447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442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6600FF"/>
                </a:solidFill>
              </a:rPr>
              <a:t>2 года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пользуется фонематическим 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восприятием всех звуков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b="1">
                <a:solidFill>
                  <a:srgbClr val="000000"/>
                </a:solidFill>
              </a:rPr>
              <a:t>родного языка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20725" y="900113"/>
            <a:ext cx="8459788" cy="576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слышать каждый отдельный звук в слове, чётко отделять его от рядом стоящего, знать из каких звуков состоит слово,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 есть умение анализировать звуковой состав слова, 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важнейшей предпосылкой для правильного обучения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грамоте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668338"/>
            <a:ext cx="8607425" cy="1368425"/>
          </a:xfrm>
          <a:ln/>
        </p:spPr>
        <p:txBody>
          <a:bodyPr/>
          <a:lstStyle/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Этапы развития </a:t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фонематического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восприятия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79500" y="2160588"/>
            <a:ext cx="8099425" cy="414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Развитие неречевого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Развитие речевого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Развитие навыка элементарного </a:t>
            </a:r>
          </a:p>
          <a:p>
            <a:pPr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звукового анализа и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синтеза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/>
          <a:lstStyle/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неречевого слуха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979613"/>
            <a:ext cx="8418513" cy="4762500"/>
          </a:xfrm>
          <a:ln/>
        </p:spPr>
        <p:txBody>
          <a:bodyPr tIns="0"/>
          <a:lstStyle/>
          <a:p>
            <a:pPr marL="503238" indent="-430213" hangingPunct="1">
              <a:lnSpc>
                <a:spcPct val="102000"/>
              </a:lnSpc>
              <a:buClrTx/>
              <a:buFontTx/>
              <a:buNone/>
              <a:tabLst>
                <a:tab pos="503238" algn="l"/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u="sng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адания </a:t>
            </a:r>
            <a:r>
              <a:rPr lang="ru-RU" sz="36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распознание:</a:t>
            </a:r>
          </a:p>
          <a:p>
            <a:pPr marL="503238" indent="-430213" hangingPunct="1">
              <a:lnSpc>
                <a:spcPct val="102000"/>
              </a:lnSpc>
              <a:buClr>
                <a:srgbClr val="99284C"/>
              </a:buClr>
              <a:buSzPct val="75000"/>
              <a:tabLst>
                <a:tab pos="503238" algn="l"/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звучащих </a:t>
            </a: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инструментов;</a:t>
            </a:r>
          </a:p>
          <a:p>
            <a:pPr marL="503238" indent="-430213" hangingPunct="1">
              <a:lnSpc>
                <a:spcPct val="102000"/>
              </a:lnSpc>
              <a:buClr>
                <a:srgbClr val="99284C"/>
              </a:buClr>
              <a:buSzPct val="75000"/>
              <a:tabLst>
                <a:tab pos="503238" algn="l"/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звучащих </a:t>
            </a: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предметов;</a:t>
            </a:r>
          </a:p>
          <a:p>
            <a:pPr marL="503238" indent="-430213" hangingPunct="1">
              <a:lnSpc>
                <a:spcPct val="102000"/>
              </a:lnSpc>
              <a:buClr>
                <a:srgbClr val="99284C"/>
              </a:buClr>
              <a:buSzPct val="75000"/>
              <a:tabLst>
                <a:tab pos="503238" algn="l"/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действий предметов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7425" cy="620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215900" indent="-214313" algn="ctr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речевого </a:t>
            </a:r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слуха включает :</a:t>
            </a:r>
            <a:endParaRPr lang="ru-RU" sz="4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900" indent="-214313" algn="ctr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endParaRPr lang="ru-RU" sz="3200" dirty="0">
              <a:solidFill>
                <a:srgbClr val="000000"/>
              </a:solidFill>
              <a:latin typeface="Calibri" pitchFamily="32" charset="0"/>
            </a:endParaRPr>
          </a:p>
          <a:p>
            <a:pPr marL="215900" indent="-214313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различение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одинаковых слов, фраз, </a:t>
            </a:r>
            <a:r>
              <a:rPr lang="ru-RU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звукокомплексов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звуков по высоте, силе и тембру голоса;</a:t>
            </a:r>
          </a:p>
          <a:p>
            <a:pPr marL="215900" indent="-214313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различение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слов, близких по звуковому составу;</a:t>
            </a:r>
          </a:p>
          <a:p>
            <a:pPr marL="215900" indent="-214313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дифференциация </a:t>
            </a: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слогов;</a:t>
            </a:r>
          </a:p>
          <a:p>
            <a:pPr marL="215900" indent="-214313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дифференциация фонем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7425" cy="620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0725" y="900113"/>
            <a:ext cx="8640763" cy="6119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навыка элементарного звукового </a:t>
            </a:r>
          </a:p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анализа и </a:t>
            </a:r>
            <a:r>
              <a:rPr lang="ru-RU" sz="26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синтеза включает:</a:t>
            </a:r>
            <a:endParaRPr lang="ru-RU" sz="2600" b="1" i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-определение количества слогов в словах разной сложности;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-выделение в звуковом потоке гласного, затем согласного звука;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-выделение из слога гласного, затем согласного звука;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-выделение первого и последнего звука в слове;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-выделение слова с предложенным звуком из группы слов;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-определение места, количества, последовательности звуков в слове;</a:t>
            </a:r>
          </a:p>
          <a:p>
            <a:pPr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-творческие задания (например, придумать слова с заданными звуками</a:t>
            </a:r>
            <a:r>
              <a:rPr lang="ru-RU" sz="2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7425" cy="620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669925"/>
            <a:ext cx="8820150" cy="619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приёмы для развития фонематического слуха :</a:t>
            </a:r>
            <a:endParaRPr lang="ru-RU" sz="2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>
              <a:solidFill>
                <a:srgbClr val="000000"/>
              </a:solidFill>
              <a:latin typeface="Calibri" pitchFamily="32" charset="0"/>
            </a:endParaRP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-п</a:t>
            </a:r>
            <a:r>
              <a:rPr lang="ru-RU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ерепрыгни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через скакалку столько раз, столько звуков в названном слове;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покажи столько пальцев на руке, сколько звуков в  анализируемом слове;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пройди столько шагов, сколько согласных звуков в слове кукла.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подойдёт к столу тот , в имени которого столько звуков, сколько раз ударили в барабан (3 – Ира, 4 – Саша и т. д.);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«Начало слова за тобой» (назови первый звук  слов с </a:t>
            </a:r>
            <a:r>
              <a:rPr lang="ru-RU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рак, лак, бак и т. д.) 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найди и опусти в «чудесный мешочек» игрушку, в названии которой второй звук гласный у (кукла, жук, Буратино и т. д.);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«Конец слова за тобой» (добавь третий звук слова: </a:t>
            </a:r>
            <a:r>
              <a:rPr lang="ru-RU" sz="24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- мак, мал; ко – кот, ком, кол и т. д.)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7425" cy="620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5837" cy="4447901"/>
          </a:xfrm>
          <a:ln/>
        </p:spPr>
        <p:txBody>
          <a:bodyPr tIns="95400"/>
          <a:lstStyle/>
          <a:p>
            <a:pPr hangingPunct="1">
              <a:lnSpc>
                <a:spcPct val="86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sz="5400" b="1" i="1" dirty="0">
                <a:solidFill>
                  <a:schemeClr val="tx1"/>
                </a:solidFill>
                <a:latin typeface="Century Schoolbook" pitchFamily="16" charset="0"/>
              </a:rPr>
              <a:t> за внимание!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2138363"/>
            <a:ext cx="1982788" cy="227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Рисунок 5" descr="sm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4340225"/>
            <a:ext cx="10080625" cy="32194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693738" y="115888"/>
            <a:ext cx="8305800" cy="31242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</a:rPr>
              <a:t>Фонематические процессы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</a:rPr>
              <a:t>включают:</a:t>
            </a: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28600" y="3048000"/>
            <a:ext cx="4114800" cy="18383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31542 w 21600"/>
              <a:gd name="T5" fmla="*/ 78227786 h 21600"/>
              <a:gd name="T6" fmla="*/ 391934653 w 21600"/>
              <a:gd name="T7" fmla="*/ 156288931 h 21600"/>
              <a:gd name="T8" fmla="*/ 783215892 w 21600"/>
              <a:gd name="T9" fmla="*/ 78227786 h 21600"/>
              <a:gd name="T10" fmla="*/ 391934653 w 21600"/>
              <a:gd name="T11" fmla="*/ 8945493 h 21600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lIns="90000" tIns="46800" rIns="90000" bIns="46800"/>
          <a:lstStyle/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ФОНЕМАТИЧЕСКИЙ</a:t>
            </a:r>
          </a:p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СЛУХ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495800" y="3048000"/>
            <a:ext cx="4419600" cy="18383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805014 w 21600"/>
              <a:gd name="T5" fmla="*/ 78227786 h 21600"/>
              <a:gd name="T6" fmla="*/ 452149674 w 21600"/>
              <a:gd name="T7" fmla="*/ 156288931 h 21600"/>
              <a:gd name="T8" fmla="*/ 903545562 w 21600"/>
              <a:gd name="T9" fmla="*/ 78227786 h 21600"/>
              <a:gd name="T10" fmla="*/ 452149674 w 21600"/>
              <a:gd name="T11" fmla="*/ 8945493 h 21600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lIns="90000" tIns="46800" rIns="90000" bIns="46800"/>
          <a:lstStyle/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ФОНЕМАТИЧЕСКИЕ ПРЕДСТАВЛЕНИЯ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33613" y="4500563"/>
            <a:ext cx="4246562" cy="2017712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68715 w 21600"/>
              <a:gd name="T5" fmla="*/ 78227786 h 21600"/>
              <a:gd name="T6" fmla="*/ 349596039 w 21600"/>
              <a:gd name="T7" fmla="*/ 156288931 h 21600"/>
              <a:gd name="T8" fmla="*/ 698609507 w 21600"/>
              <a:gd name="T9" fmla="*/ 78227786 h 21600"/>
              <a:gd name="T10" fmla="*/ 349596039 w 21600"/>
              <a:gd name="T11" fmla="*/ 8945493 h 21600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000000"/>
            </a:outerShdw>
          </a:effectLst>
        </p:spPr>
        <p:txBody>
          <a:bodyPr lIns="90000" tIns="46800" rIns="90000" bIns="46800"/>
          <a:lstStyle/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  <a:p>
            <a:pPr marL="342900" indent="-331788" algn="ctr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ФОНЕМАТИЧЕСКОЕ ВОСПРИЯТИЕ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00113" y="1079500"/>
            <a:ext cx="8280400" cy="5827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Фонематический слух – </a:t>
            </a:r>
          </a:p>
          <a:p>
            <a:pPr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dirty="0">
              <a:solidFill>
                <a:srgbClr val="000000"/>
              </a:solidFill>
              <a:latin typeface="Calibri" pitchFamily="32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тонкий систематизированный слух,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обладающий способностью осуществлять операции различения 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узнавания фонем,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составляющих звуковую оболочку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808038" y="900113"/>
            <a:ext cx="8391525" cy="546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Фонематический слух включает : </a:t>
            </a:r>
          </a:p>
          <a:p>
            <a:pPr algn="just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dirty="0">
              <a:solidFill>
                <a:srgbClr val="000000"/>
              </a:solidFill>
              <a:latin typeface="Calibri" pitchFamily="32" charset="0"/>
            </a:endParaRPr>
          </a:p>
          <a:p>
            <a:pPr algn="just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слышать есть данный звук в слове или нет; </a:t>
            </a:r>
          </a:p>
          <a:p>
            <a:pPr algn="just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способность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различать слова, в которые входят </a:t>
            </a:r>
          </a:p>
          <a:p>
            <a:pPr algn="just" hangingPunct="1">
              <a:lnSpc>
                <a:spcPct val="102000"/>
              </a:lnSpc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одни и те же фонемы, расположенные в разной последовательности;</a:t>
            </a:r>
          </a:p>
          <a:p>
            <a:pPr algn="just" hangingPunct="1">
              <a:lnSpc>
                <a:spcPct val="102000"/>
              </a:lnSpc>
              <a:spcBef>
                <a:spcPts val="8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способность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различать близко звучащие, но разные по значению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1">
              <a:lnSpc>
                <a:spcPct val="118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00113" y="900113"/>
            <a:ext cx="8099425" cy="5126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0000"/>
              </a:solidFill>
              <a:latin typeface="Calibri" pitchFamily="32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0000"/>
              </a:solidFill>
              <a:latin typeface="Calibri" pitchFamily="32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Фонематическое восприятие –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0000"/>
              </a:solidFill>
              <a:latin typeface="Calibri" pitchFamily="32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специальные умственные действия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дифференциации фонем 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установлению звуковой структуры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19833" y="1260475"/>
            <a:ext cx="864096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Фонематическое восприятие</a:t>
            </a:r>
          </a:p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включает:</a:t>
            </a:r>
          </a:p>
          <a:p>
            <a:pPr algn="ctr" hangingPunct="1">
              <a:lnSpc>
                <a:spcPct val="102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hangingPunct="1">
              <a:lnSpc>
                <a:spcPct val="153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определять линейную последовательность звуков в слове;</a:t>
            </a:r>
          </a:p>
          <a:p>
            <a:pPr hangingPunct="1">
              <a:lnSpc>
                <a:spcPct val="153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умение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определять позицию звука в слове по отношению к его началу, середине или концу;</a:t>
            </a:r>
          </a:p>
          <a:p>
            <a:pPr hangingPunct="1">
              <a:lnSpc>
                <a:spcPct val="153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осознание 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подсчет количества звуков в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слове</a:t>
            </a:r>
            <a:endParaRPr lang="ru-RU" sz="28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179513" y="1374775"/>
            <a:ext cx="8180387" cy="402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7680" rIns="90000" bIns="45000"/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Звуковой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en-US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мысленного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разделения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составные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элементы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фонемы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звукокомплексов</a:t>
            </a:r>
            <a:r>
              <a:rPr lang="ru-RU" sz="36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сочетаний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слогов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endParaRPr lang="en-US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20725" y="900113"/>
            <a:ext cx="8459788" cy="575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spcBef>
                <a:spcPts val="9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звуковым анализом понимается:</a:t>
            </a:r>
          </a:p>
          <a:p>
            <a:pPr algn="ctr" hangingPunct="1">
              <a:lnSpc>
                <a:spcPct val="102000"/>
              </a:lnSpc>
              <a:spcBef>
                <a:spcPts val="9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i="1" dirty="0">
              <a:solidFill>
                <a:srgbClr val="000000"/>
              </a:solidFill>
              <a:latin typeface="Calibri" pitchFamily="32" charset="0"/>
            </a:endParaRPr>
          </a:p>
          <a:p>
            <a:pPr algn="just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определение порядка слогов </a:t>
            </a:r>
          </a:p>
          <a:p>
            <a:pPr algn="just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звуков в слове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выделение отдельных звуков;</a:t>
            </a:r>
          </a:p>
          <a:p>
            <a:pPr algn="just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3)выделение основных качественных характеристик звука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750" y="900113"/>
            <a:ext cx="8613775" cy="605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Фонематический анализ –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умственные действия по анализу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звуковой    структуры     слова   –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разложение его на последовательный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ряд звуков, подсчет их количества,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dirty="0">
              <a:solidFill>
                <a:srgbClr val="000000"/>
              </a:solidFill>
              <a:latin typeface="Calibri" pitchFamily="32" charset="0"/>
            </a:endParaRP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Фонематический синтез –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умственные действия по синтезу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звуковой структуры слова –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слияние отдельных звуков в слоги,</a:t>
            </a:r>
          </a:p>
          <a:p>
            <a:pPr algn="ctr" hangingPunct="1">
              <a:lnSpc>
                <a:spcPct val="102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слоги в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658</Words>
  <Application>Microsoft Office PowerPoint</Application>
  <PresentationFormat>Произвольный</PresentationFormat>
  <Paragraphs>123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Этапы развития  фонематического восприятия </vt:lpstr>
      <vt:lpstr> Развитие неречевого слуха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cp:lastPrinted>1601-01-01T00:00:00Z</cp:lastPrinted>
  <dcterms:created xsi:type="dcterms:W3CDTF">2015-04-14T09:15:55Z</dcterms:created>
  <dcterms:modified xsi:type="dcterms:W3CDTF">2017-12-07T20:32:08Z</dcterms:modified>
</cp:coreProperties>
</file>