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6" r:id="rId2"/>
    <p:sldId id="311" r:id="rId3"/>
    <p:sldId id="327" r:id="rId4"/>
    <p:sldId id="328" r:id="rId5"/>
    <p:sldId id="314" r:id="rId6"/>
    <p:sldId id="330" r:id="rId7"/>
    <p:sldId id="329" r:id="rId8"/>
    <p:sldId id="332" r:id="rId9"/>
    <p:sldId id="289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5" r:id="rId18"/>
    <p:sldId id="326" r:id="rId19"/>
    <p:sldId id="292" r:id="rId20"/>
    <p:sldId id="33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656" y="1772816"/>
            <a:ext cx="8861448" cy="23561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дисграфии и дислексии у  детей старшего дошкольного возраста»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2E599F-7744-2198-0F5E-794A8261F8A2}"/>
              </a:ext>
            </a:extLst>
          </p:cNvPr>
          <p:cNvSpPr txBox="1"/>
          <p:nvPr/>
        </p:nvSpPr>
        <p:spPr>
          <a:xfrm>
            <a:off x="639551" y="714762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" panose="02040604050505020304" pitchFamily="18" charset="0"/>
                <a:ea typeface="Batang" panose="02030600000101010101" pitchFamily="18" charset="-127"/>
              </a:rPr>
              <a:t>Муниципальное дошкольное образовательное учреждение «Детский сад №</a:t>
            </a:r>
            <a:r>
              <a:rPr lang="ru-RU" sz="1600" b="1" dirty="0" smtClean="0">
                <a:latin typeface="Century" panose="02040604050505020304" pitchFamily="18" charset="0"/>
                <a:ea typeface="Batang" panose="02030600000101010101" pitchFamily="18" charset="-127"/>
              </a:rPr>
              <a:t>112 »</a:t>
            </a:r>
            <a:endParaRPr lang="ru-RU" sz="1600" b="1" dirty="0">
              <a:latin typeface="Century" panose="02040604050505020304" pitchFamily="18" charset="0"/>
              <a:ea typeface="Batang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A41740-BB2D-6EA5-E54C-FFFBFBF63BB7}"/>
              </a:ext>
            </a:extLst>
          </p:cNvPr>
          <p:cNvSpPr txBox="1"/>
          <p:nvPr/>
        </p:nvSpPr>
        <p:spPr>
          <a:xfrm>
            <a:off x="3486945" y="578443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Ярославль,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звукопроизношения, уточнение артикуляции звуков.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2" y="1961965"/>
            <a:ext cx="7007452" cy="463538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 flipV="1">
            <a:off x="453643" y="6813375"/>
            <a:ext cx="7826758" cy="23207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8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218962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фонематического слуха, фонематического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анализа и синтеза слов,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фонематических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представлений; развитие слогового анализа 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синтеза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5" cy="5400600"/>
          </a:xfrm>
        </p:spPr>
        <p:txBody>
          <a:bodyPr/>
          <a:lstStyle/>
          <a:p>
            <a:endParaRPr lang="ru-RU" dirty="0"/>
          </a:p>
          <a:p>
            <a:pPr lvl="0">
              <a:buClr>
                <a:srgbClr val="31B6FD"/>
              </a:buClr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8" y="1587614"/>
            <a:ext cx="3618162" cy="2378882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60" y="4149080"/>
            <a:ext cx="4370780" cy="2522898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7281"/>
            <a:ext cx="3528392" cy="24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Расширение словарного запаса, обогащение активного словаря.</a:t>
            </a: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809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Развитие познавательных процессов (мышления, образной, оперативной памяти, слухового и зрительного внимания, а так же способности к концентрации, распределению и переключению внимания).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28801"/>
            <a:ext cx="3096343" cy="232225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384376" cy="247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77072"/>
            <a:ext cx="3327092" cy="24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5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29614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Формирование связной речи.</a:t>
            </a:r>
            <a:r>
              <a:rPr lang="ru-RU" sz="2400" b="1" dirty="0">
                <a:latin typeface="Times New Roman"/>
                <a:ea typeface="Times New Roman"/>
              </a:rPr>
              <a:t> 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992888" cy="5328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92888" cy="533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41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84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Совершенствование пространственно-временных ориентировок. 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5283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6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4133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208912" cy="146852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Развитие мелкой моторики рук с использованием массажа и самомассажа пальцев, игр с пальчиками, обводки, штриховки, работы с ножницами, пластилином, пальчиковая гимнастика.</a:t>
            </a:r>
            <a:endParaRPr lang="ru-RU" sz="11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sz="1600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600400" cy="4247731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29023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0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4205800"/>
          </a:xfrm>
        </p:spPr>
        <p:txBody>
          <a:bodyPr>
            <a:normAutofit/>
          </a:bodyPr>
          <a:lstStyle/>
          <a:p>
            <a:pPr algn="l"/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692697"/>
            <a:ext cx="6417734" cy="5760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Изобразительно-графические способности.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ownloads\7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80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484784"/>
            <a:ext cx="7772400" cy="4680520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367365" y="574970"/>
            <a:ext cx="6417734" cy="45719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ownloads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8" y="186431"/>
            <a:ext cx="8733669" cy="65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5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2400" cy="152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764705"/>
            <a:ext cx="6417734" cy="93610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обучению грамоте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5" y="1780504"/>
            <a:ext cx="4967287" cy="409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8" t="61008" r="24995" b="16478"/>
          <a:stretch/>
        </p:blipFill>
        <p:spPr bwMode="auto">
          <a:xfrm>
            <a:off x="5165838" y="2420888"/>
            <a:ext cx="37444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4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0B9626-4459-1174-B492-CB76FF5029CA}"/>
              </a:ext>
            </a:extLst>
          </p:cNvPr>
          <p:cNvSpPr txBox="1"/>
          <p:nvPr/>
        </p:nvSpPr>
        <p:spPr>
          <a:xfrm>
            <a:off x="468151" y="107180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частичное специфическое нарушение процесса письма, проявляющееся в стойких, повторяющихся ошибках, обусловленных несформированностью высших психических функций, участвующих в процессе письма.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553476-A1E3-A191-C297-476DE91DA3B6}"/>
              </a:ext>
            </a:extLst>
          </p:cNvPr>
          <p:cNvSpPr txBox="1"/>
          <p:nvPr/>
        </p:nvSpPr>
        <p:spPr>
          <a:xfrm>
            <a:off x="465920" y="386104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частичное специфичное нарушение процесса чтения, обусловленное несформированностью (нарушением) высших психических функций и проявляющееся в повторяющихся ошибках стойкого характера.   </a:t>
            </a:r>
          </a:p>
        </p:txBody>
      </p:sp>
    </p:spTree>
    <p:extLst>
      <p:ext uri="{BB962C8B-B14F-4D97-AF65-F5344CB8AC3E}">
        <p14:creationId xmlns:p14="http://schemas.microsoft.com/office/powerpoint/2010/main" val="192532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772400" cy="28628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620688"/>
            <a:ext cx="6417734" cy="3096344"/>
          </a:xfrm>
        </p:spPr>
        <p:txBody>
          <a:bodyPr>
            <a:normAutofit fontScale="32500" lnSpcReduction="20000"/>
          </a:bodyPr>
          <a:lstStyle/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r>
              <a:rPr lang="ru-RU" sz="14400" b="1" dirty="0" smtClean="0">
                <a:solidFill>
                  <a:schemeClr val="tx1"/>
                </a:solidFill>
              </a:rPr>
              <a:t>Спасибо за внимание</a:t>
            </a:r>
            <a:endParaRPr lang="ru-RU" sz="1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8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7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9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700808"/>
            <a:ext cx="7772400" cy="424847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</a:t>
            </a:r>
            <a:r>
              <a:rPr lang="ru-RU" sz="3600" dirty="0" smtClean="0">
                <a:solidFill>
                  <a:schemeClr val="tx1"/>
                </a:solidFill>
              </a:rPr>
              <a:t>. Внешние</a:t>
            </a:r>
            <a:r>
              <a:rPr lang="ru-RU" sz="3600" dirty="0">
                <a:solidFill>
                  <a:schemeClr val="tx1"/>
                </a:solidFill>
              </a:rPr>
              <a:t> факторы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     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II</a:t>
            </a:r>
            <a:r>
              <a:rPr lang="ru-RU" sz="3600" dirty="0" smtClean="0">
                <a:solidFill>
                  <a:schemeClr val="tx1"/>
                </a:solidFill>
              </a:rPr>
              <a:t>. Внутренние</a:t>
            </a:r>
            <a:r>
              <a:rPr lang="ru-RU" sz="3600" dirty="0">
                <a:solidFill>
                  <a:schemeClr val="tx1"/>
                </a:solidFill>
              </a:rPr>
              <a:t> 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факторы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7"/>
            <a:ext cx="6417734" cy="115212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                                      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endParaRPr lang="ru-RU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75856" y="2276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580112" y="2276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0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060848"/>
            <a:ext cx="7772400" cy="439248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Акустическая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Артикуляторно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акустическоая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Аграмматическая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 почве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звукового анализа и синтеза;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Оптическая;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Семантическая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ДИСЛЕКИИ: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31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772400" cy="4104456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200000"/>
              </a:lnSpc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1.Акустическая; </a:t>
            </a:r>
            <a:b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2.Артикуляторно-акустическая;</a:t>
            </a:r>
            <a:b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3. На почве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несформированности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звукового анализа и синтеза;</a:t>
            </a:r>
            <a:b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4. Оптическая;</a:t>
            </a:r>
            <a:b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5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Аграмматическая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908721"/>
            <a:ext cx="6885507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ДИСГРАФИИ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1988840"/>
            <a:ext cx="7772400" cy="4032448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ВИДЫ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</a:p>
          <a:p>
            <a:pPr algn="l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113894" y="20789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148064" y="20789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456937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звукопроизношения, уточнение артикуляции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слуха, фонематического анализа и синтеза слов, фонематических представлений;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слогового анализа и синтеза;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лексико- грамматического строя речи;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 (мышления, образной, оперативной памяти, слухового и зрительного внимания, а так же способности к концентрации, распределению и переключению внимания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пространственно-временных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ориентировок;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Изобразительно-графические способности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сукцессивных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способностей;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обучению грамоте: знакомство с основными понятиями (предложения, слово, слог, буква, звук), составление схем и т.д.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профилактической работы по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преодалению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31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678</TotalTime>
  <Words>172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Мастер-класс   «Профилактика дисграфии и дислексии у  детей старшего дошкольного возраста»</vt:lpstr>
      <vt:lpstr>Презентация PowerPoint</vt:lpstr>
      <vt:lpstr>Презентация PowerPoint</vt:lpstr>
      <vt:lpstr>Презентация PowerPoint</vt:lpstr>
      <vt:lpstr>I. Внешние факторы               биологические          социально-психологические  II. Внутренние  факторы </vt:lpstr>
      <vt:lpstr>1. Акустическая; 2. Артикуляторно- акустическоая; 3. Аграмматическая; 4. На почве несформированности звукового анализа и синтеза;  5. Оптическая; 6. Семантическая </vt:lpstr>
      <vt:lpstr>1.Акустическая;  2.Артикуляторно-акустическая; 3. На почве несформированности звукового анализа и синтеза; 4. Оптическая; 5 Аграмматическая   </vt:lpstr>
      <vt:lpstr>      ПЕРВИЧНАЯ                        ВТОРИЧНАЯ</vt:lpstr>
      <vt:lpstr>Направления профилактической работы по преодалению дисграфии и дислексии:</vt:lpstr>
      <vt:lpstr>Формирование звукопроизношения, уточнение артикуляции звуков. </vt:lpstr>
      <vt:lpstr> Развитие фонематического слуха, фонематического анализа и синтеза слов, фонематических представлений; развитие слогового анализа и синтеза  </vt:lpstr>
      <vt:lpstr>Расширение словарного запаса, обогащение активного словаря. </vt:lpstr>
      <vt:lpstr>Развитие познавательных процессов (мышления, образной, оперативной памяти, слухового и зрительного внимания, а так же способности к концентрации, распределению и переключению внимания). </vt:lpstr>
      <vt:lpstr>Формирование связной речи.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102</cp:revision>
  <dcterms:created xsi:type="dcterms:W3CDTF">2017-11-21T07:38:17Z</dcterms:created>
  <dcterms:modified xsi:type="dcterms:W3CDTF">2023-03-23T12:04:33Z</dcterms:modified>
</cp:coreProperties>
</file>