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BAD64-39C8-4C88-B167-412DB7BA7A2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41BB85A7-6ED0-48BE-AE32-5FC6B8621782}">
      <dgm:prSet/>
      <dgm:spPr/>
      <dgm:t>
        <a:bodyPr/>
        <a:lstStyle/>
        <a:p>
          <a:pPr marR="0" algn="ctr" rtl="0"/>
          <a:r>
            <a:rPr lang="ru-RU" b="1" i="0" u="none" strike="noStrike" baseline="0" smtClean="0">
              <a:latin typeface="Times New Roman" panose="02020603050405020304" pitchFamily="18" charset="0"/>
            </a:rPr>
            <a:t>Принципы отбора народных игр</a:t>
          </a:r>
          <a:endParaRPr lang="ru-RU" smtClean="0"/>
        </a:p>
      </dgm:t>
    </dgm:pt>
    <dgm:pt modelId="{D4F83764-DBD5-42B2-983A-DA797A1DEBA5}" type="parTrans" cxnId="{39ABF680-2FCD-48D9-A107-611B692766D3}">
      <dgm:prSet/>
      <dgm:spPr/>
      <dgm:t>
        <a:bodyPr/>
        <a:lstStyle/>
        <a:p>
          <a:endParaRPr lang="ru-RU"/>
        </a:p>
      </dgm:t>
    </dgm:pt>
    <dgm:pt modelId="{465CDF80-4C74-448A-BD57-5724BBB33C64}" type="sibTrans" cxnId="{39ABF680-2FCD-48D9-A107-611B692766D3}">
      <dgm:prSet/>
      <dgm:spPr/>
      <dgm:t>
        <a:bodyPr/>
        <a:lstStyle/>
        <a:p>
          <a:endParaRPr lang="ru-RU"/>
        </a:p>
      </dgm:t>
    </dgm:pt>
    <dgm:pt modelId="{FC3B0982-7C8E-4E14-A34F-04DF32753C6C}">
      <dgm:prSet/>
      <dgm:spPr/>
      <dgm:t>
        <a:bodyPr/>
        <a:lstStyle/>
        <a:p>
          <a:pPr marR="0" algn="ctr" rtl="0"/>
          <a:r>
            <a:rPr lang="ru-RU" b="0" i="0" u="none" strike="noStrike" baseline="0" smtClean="0">
              <a:latin typeface="Times New Roman" panose="02020603050405020304" pitchFamily="18" charset="0"/>
            </a:rPr>
            <a:t>Вариативность</a:t>
          </a:r>
          <a:endParaRPr lang="ru-RU" smtClean="0"/>
        </a:p>
      </dgm:t>
    </dgm:pt>
    <dgm:pt modelId="{7CABC51F-A0CF-425C-A165-EED73E089FC0}" type="parTrans" cxnId="{2CB3E73E-4BD4-4BD7-B10F-02C88AC48743}">
      <dgm:prSet/>
      <dgm:spPr/>
      <dgm:t>
        <a:bodyPr/>
        <a:lstStyle/>
        <a:p>
          <a:endParaRPr lang="ru-RU"/>
        </a:p>
      </dgm:t>
    </dgm:pt>
    <dgm:pt modelId="{477AE27F-8FE6-4096-B2FC-1FAA0FCD88EF}" type="sibTrans" cxnId="{2CB3E73E-4BD4-4BD7-B10F-02C88AC48743}">
      <dgm:prSet/>
      <dgm:spPr/>
      <dgm:t>
        <a:bodyPr/>
        <a:lstStyle/>
        <a:p>
          <a:endParaRPr lang="ru-RU"/>
        </a:p>
      </dgm:t>
    </dgm:pt>
    <dgm:pt modelId="{6C38CF0D-9A12-4199-BDF9-67E49B7A68F5}">
      <dgm:prSet/>
      <dgm:spPr/>
      <dgm:t>
        <a:bodyPr/>
        <a:lstStyle/>
        <a:p>
          <a:pPr marR="0" algn="ctr" rtl="0"/>
          <a:r>
            <a:rPr lang="ru-RU" b="0" i="0" u="none" strike="noStrike" baseline="0" dirty="0" smtClean="0">
              <a:latin typeface="Times New Roman" panose="02020603050405020304" pitchFamily="18" charset="0"/>
            </a:rPr>
            <a:t>Разнообразие игр по двигательному содержанию</a:t>
          </a:r>
          <a:endParaRPr lang="ru-RU" dirty="0" smtClean="0"/>
        </a:p>
      </dgm:t>
    </dgm:pt>
    <dgm:pt modelId="{80E22BD7-9B97-49F0-B69D-09C8625AB563}" type="parTrans" cxnId="{CEC60C9D-C9A0-4D44-84F5-0E5249875D8E}">
      <dgm:prSet/>
      <dgm:spPr/>
      <dgm:t>
        <a:bodyPr/>
        <a:lstStyle/>
        <a:p>
          <a:endParaRPr lang="ru-RU"/>
        </a:p>
      </dgm:t>
    </dgm:pt>
    <dgm:pt modelId="{7CF3E126-72C1-4399-ADE7-7EFE3FA15821}" type="sibTrans" cxnId="{CEC60C9D-C9A0-4D44-84F5-0E5249875D8E}">
      <dgm:prSet/>
      <dgm:spPr/>
      <dgm:t>
        <a:bodyPr/>
        <a:lstStyle/>
        <a:p>
          <a:endParaRPr lang="ru-RU"/>
        </a:p>
      </dgm:t>
    </dgm:pt>
    <dgm:pt modelId="{8CC532A6-7D12-44E3-8300-4B8670D8AD72}">
      <dgm:prSet/>
      <dgm:spPr/>
      <dgm:t>
        <a:bodyPr/>
        <a:lstStyle/>
        <a:p>
          <a:pPr marR="0" algn="ctr" rtl="0"/>
          <a:r>
            <a:rPr lang="ru-RU" b="0" i="0" u="none" strike="noStrike" baseline="0" dirty="0" smtClean="0">
              <a:latin typeface="Times New Roman" panose="02020603050405020304" pitchFamily="18" charset="0"/>
            </a:rPr>
            <a:t>Подбор игр по степени физической нагрузки</a:t>
          </a:r>
          <a:endParaRPr lang="ru-RU" dirty="0" smtClean="0"/>
        </a:p>
      </dgm:t>
    </dgm:pt>
    <dgm:pt modelId="{CEAD80FF-65B1-4A55-8B2E-5D958C228CA1}" type="parTrans" cxnId="{C09B5AB0-76C3-4D4D-85CD-19CFE0400A21}">
      <dgm:prSet/>
      <dgm:spPr/>
      <dgm:t>
        <a:bodyPr/>
        <a:lstStyle/>
        <a:p>
          <a:endParaRPr lang="ru-RU"/>
        </a:p>
      </dgm:t>
    </dgm:pt>
    <dgm:pt modelId="{8C56863E-BF8B-4246-9DBE-D1CE2EA8E629}" type="sibTrans" cxnId="{C09B5AB0-76C3-4D4D-85CD-19CFE0400A21}">
      <dgm:prSet/>
      <dgm:spPr/>
      <dgm:t>
        <a:bodyPr/>
        <a:lstStyle/>
        <a:p>
          <a:endParaRPr lang="ru-RU"/>
        </a:p>
      </dgm:t>
    </dgm:pt>
    <dgm:pt modelId="{3E571DB2-FD91-4701-A1D3-A361FEA9B01F}">
      <dgm:prSet/>
      <dgm:spPr/>
      <dgm:t>
        <a:bodyPr/>
        <a:lstStyle/>
        <a:p>
          <a:pPr marR="0" algn="ctr" rtl="0"/>
          <a:r>
            <a:rPr lang="ru-RU" b="0" i="0" u="none" strike="noStrike" baseline="0" dirty="0" smtClean="0">
              <a:latin typeface="Times New Roman" panose="02020603050405020304" pitchFamily="18" charset="0"/>
            </a:rPr>
            <a:t>Учет времени года, связь с народными обрядами и праздниками</a:t>
          </a:r>
          <a:endParaRPr lang="ru-RU" dirty="0" smtClean="0"/>
        </a:p>
      </dgm:t>
    </dgm:pt>
    <dgm:pt modelId="{2F2CD623-A34E-4A98-BA97-A607D7380C92}" type="parTrans" cxnId="{9A26C5D0-7D63-47B5-A1C4-0B6F79445BB0}">
      <dgm:prSet/>
      <dgm:spPr/>
      <dgm:t>
        <a:bodyPr/>
        <a:lstStyle/>
        <a:p>
          <a:endParaRPr lang="ru-RU"/>
        </a:p>
      </dgm:t>
    </dgm:pt>
    <dgm:pt modelId="{344FEB76-BC03-4F93-8534-90416C05B75A}" type="sibTrans" cxnId="{9A26C5D0-7D63-47B5-A1C4-0B6F79445BB0}">
      <dgm:prSet/>
      <dgm:spPr/>
      <dgm:t>
        <a:bodyPr/>
        <a:lstStyle/>
        <a:p>
          <a:endParaRPr lang="ru-RU"/>
        </a:p>
      </dgm:t>
    </dgm:pt>
    <dgm:pt modelId="{1DF557EE-2F48-46EB-BFAD-F2A0E54DDC76}">
      <dgm:prSet/>
      <dgm:spPr/>
      <dgm:t>
        <a:bodyPr/>
        <a:lstStyle/>
        <a:p>
          <a:pPr marR="0" algn="ctr" rtl="0"/>
          <a:r>
            <a:rPr lang="ru-RU" b="0" i="0" u="none" strike="noStrike" baseline="0" smtClean="0">
              <a:latin typeface="Times New Roman" panose="02020603050405020304" pitchFamily="18" charset="0"/>
            </a:rPr>
            <a:t>Уровень подготовленности детей</a:t>
          </a:r>
          <a:endParaRPr lang="ru-RU" smtClean="0"/>
        </a:p>
      </dgm:t>
    </dgm:pt>
    <dgm:pt modelId="{F5BB56F7-6C85-45E4-9354-08C9C159E669}" type="parTrans" cxnId="{2A472B04-6815-4A33-9FC5-1FAB36C6DFF7}">
      <dgm:prSet/>
      <dgm:spPr/>
      <dgm:t>
        <a:bodyPr/>
        <a:lstStyle/>
        <a:p>
          <a:endParaRPr lang="ru-RU"/>
        </a:p>
      </dgm:t>
    </dgm:pt>
    <dgm:pt modelId="{140E6A31-E8DA-460E-88E6-3570F8AF211C}" type="sibTrans" cxnId="{2A472B04-6815-4A33-9FC5-1FAB36C6DFF7}">
      <dgm:prSet/>
      <dgm:spPr/>
      <dgm:t>
        <a:bodyPr/>
        <a:lstStyle/>
        <a:p>
          <a:endParaRPr lang="ru-RU"/>
        </a:p>
      </dgm:t>
    </dgm:pt>
    <dgm:pt modelId="{9FB577D1-7E11-46DC-B9C3-56947C68BA26}">
      <dgm:prSet/>
      <dgm:spPr/>
      <dgm:t>
        <a:bodyPr/>
        <a:lstStyle/>
        <a:p>
          <a:pPr marR="0" algn="ctr" rtl="0"/>
          <a:r>
            <a:rPr lang="ru-RU" b="0" i="0" u="none" strike="noStrike" baseline="0" smtClean="0">
              <a:latin typeface="Times New Roman" panose="02020603050405020304" pitchFamily="18" charset="0"/>
            </a:rPr>
            <a:t>Учет возрастных особенностей</a:t>
          </a:r>
          <a:endParaRPr lang="ru-RU" smtClean="0"/>
        </a:p>
      </dgm:t>
    </dgm:pt>
    <dgm:pt modelId="{B0E3CC77-FA47-4EB9-B18C-A6F718E6E22A}" type="parTrans" cxnId="{7E8A9C9E-EDFA-4922-95BE-17D1ADBED640}">
      <dgm:prSet/>
      <dgm:spPr/>
      <dgm:t>
        <a:bodyPr/>
        <a:lstStyle/>
        <a:p>
          <a:endParaRPr lang="ru-RU"/>
        </a:p>
      </dgm:t>
    </dgm:pt>
    <dgm:pt modelId="{E950108F-159E-4E4A-86C3-840108670AD4}" type="sibTrans" cxnId="{7E8A9C9E-EDFA-4922-95BE-17D1ADBED640}">
      <dgm:prSet/>
      <dgm:spPr/>
      <dgm:t>
        <a:bodyPr/>
        <a:lstStyle/>
        <a:p>
          <a:endParaRPr lang="ru-RU"/>
        </a:p>
      </dgm:t>
    </dgm:pt>
    <dgm:pt modelId="{8E3AF216-8979-45DE-97A5-88D95C99547E}" type="pres">
      <dgm:prSet presAssocID="{BB1BAD64-39C8-4C88-B167-412DB7BA7A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D8843A-8D0B-4E4E-B824-71BEE539830E}" type="pres">
      <dgm:prSet presAssocID="{41BB85A7-6ED0-48BE-AE32-5FC6B8621782}" presName="centerShape" presStyleLbl="node0" presStyleIdx="0" presStyleCnt="1"/>
      <dgm:spPr/>
      <dgm:t>
        <a:bodyPr/>
        <a:lstStyle/>
        <a:p>
          <a:endParaRPr lang="ru-RU"/>
        </a:p>
      </dgm:t>
    </dgm:pt>
    <dgm:pt modelId="{32EC2B79-EFDE-4AB9-959A-28C97AD7EBC2}" type="pres">
      <dgm:prSet presAssocID="{7CABC51F-A0CF-425C-A165-EED73E089FC0}" presName="Name9" presStyleLbl="parChTrans1D2" presStyleIdx="0" presStyleCnt="6"/>
      <dgm:spPr/>
      <dgm:t>
        <a:bodyPr/>
        <a:lstStyle/>
        <a:p>
          <a:endParaRPr lang="ru-RU"/>
        </a:p>
      </dgm:t>
    </dgm:pt>
    <dgm:pt modelId="{8C5A5B30-8D51-461D-B3E0-80E240CF1AF8}" type="pres">
      <dgm:prSet presAssocID="{7CABC51F-A0CF-425C-A165-EED73E089FC0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41CAA56-5308-455A-9A3B-E47E7336B489}" type="pres">
      <dgm:prSet presAssocID="{FC3B0982-7C8E-4E14-A34F-04DF32753C6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7835A-CD86-4999-937E-4D71E1B1CC03}" type="pres">
      <dgm:prSet presAssocID="{80E22BD7-9B97-49F0-B69D-09C8625AB563}" presName="Name9" presStyleLbl="parChTrans1D2" presStyleIdx="1" presStyleCnt="6"/>
      <dgm:spPr/>
      <dgm:t>
        <a:bodyPr/>
        <a:lstStyle/>
        <a:p>
          <a:endParaRPr lang="ru-RU"/>
        </a:p>
      </dgm:t>
    </dgm:pt>
    <dgm:pt modelId="{1EFC7CD2-1654-4413-8E5F-04DB50ECF927}" type="pres">
      <dgm:prSet presAssocID="{80E22BD7-9B97-49F0-B69D-09C8625AB56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159BBB9-D789-4B65-8FBC-3FE4CDEA9679}" type="pres">
      <dgm:prSet presAssocID="{6C38CF0D-9A12-4199-BDF9-67E49B7A68F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92E1B-752D-405B-9B20-82EC87AFB109}" type="pres">
      <dgm:prSet presAssocID="{CEAD80FF-65B1-4A55-8B2E-5D958C228CA1}" presName="Name9" presStyleLbl="parChTrans1D2" presStyleIdx="2" presStyleCnt="6"/>
      <dgm:spPr/>
      <dgm:t>
        <a:bodyPr/>
        <a:lstStyle/>
        <a:p>
          <a:endParaRPr lang="ru-RU"/>
        </a:p>
      </dgm:t>
    </dgm:pt>
    <dgm:pt modelId="{BD3169A5-20BB-4BEB-91CA-6AFA80748AF7}" type="pres">
      <dgm:prSet presAssocID="{CEAD80FF-65B1-4A55-8B2E-5D958C228CA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12329C0A-5606-4115-83B6-E165EE1B4387}" type="pres">
      <dgm:prSet presAssocID="{8CC532A6-7D12-44E3-8300-4B8670D8AD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5E67A-7F32-4C74-97CA-BF4B6A1BD1B7}" type="pres">
      <dgm:prSet presAssocID="{2F2CD623-A34E-4A98-BA97-A607D7380C92}" presName="Name9" presStyleLbl="parChTrans1D2" presStyleIdx="3" presStyleCnt="6"/>
      <dgm:spPr/>
      <dgm:t>
        <a:bodyPr/>
        <a:lstStyle/>
        <a:p>
          <a:endParaRPr lang="ru-RU"/>
        </a:p>
      </dgm:t>
    </dgm:pt>
    <dgm:pt modelId="{3D1D8097-BBC7-4EBC-9581-B97F206653A5}" type="pres">
      <dgm:prSet presAssocID="{2F2CD623-A34E-4A98-BA97-A607D7380C9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ECDA08C-BBBC-4268-AAF8-1B19A4B6C1DE}" type="pres">
      <dgm:prSet presAssocID="{3E571DB2-FD91-4701-A1D3-A361FEA9B01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596B9-5DA9-48CD-A636-0CA20992909E}" type="pres">
      <dgm:prSet presAssocID="{F5BB56F7-6C85-45E4-9354-08C9C159E669}" presName="Name9" presStyleLbl="parChTrans1D2" presStyleIdx="4" presStyleCnt="6"/>
      <dgm:spPr/>
      <dgm:t>
        <a:bodyPr/>
        <a:lstStyle/>
        <a:p>
          <a:endParaRPr lang="ru-RU"/>
        </a:p>
      </dgm:t>
    </dgm:pt>
    <dgm:pt modelId="{6351DD5F-8A6C-4E36-BB5F-1D8AD7CE9939}" type="pres">
      <dgm:prSet presAssocID="{F5BB56F7-6C85-45E4-9354-08C9C159E66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FB2F490-6BB0-4708-BDBE-C52E96324F5D}" type="pres">
      <dgm:prSet presAssocID="{1DF557EE-2F48-46EB-BFAD-F2A0E54DDC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F7184-C042-4F84-86B4-71AD79750BB8}" type="pres">
      <dgm:prSet presAssocID="{B0E3CC77-FA47-4EB9-B18C-A6F718E6E22A}" presName="Name9" presStyleLbl="parChTrans1D2" presStyleIdx="5" presStyleCnt="6"/>
      <dgm:spPr/>
      <dgm:t>
        <a:bodyPr/>
        <a:lstStyle/>
        <a:p>
          <a:endParaRPr lang="ru-RU"/>
        </a:p>
      </dgm:t>
    </dgm:pt>
    <dgm:pt modelId="{F16DF58A-EACA-46BA-BCCA-197CC5F67815}" type="pres">
      <dgm:prSet presAssocID="{B0E3CC77-FA47-4EB9-B18C-A6F718E6E22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F3861D6-CF0C-484C-80D5-532A1C53F084}" type="pres">
      <dgm:prSet presAssocID="{9FB577D1-7E11-46DC-B9C3-56947C68BA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479784-3C9A-489A-BE87-A84AAA7D2089}" type="presOf" srcId="{CEAD80FF-65B1-4A55-8B2E-5D958C228CA1}" destId="{14492E1B-752D-405B-9B20-82EC87AFB109}" srcOrd="0" destOrd="0" presId="urn:microsoft.com/office/officeart/2005/8/layout/radial1"/>
    <dgm:cxn modelId="{CEC60C9D-C9A0-4D44-84F5-0E5249875D8E}" srcId="{41BB85A7-6ED0-48BE-AE32-5FC6B8621782}" destId="{6C38CF0D-9A12-4199-BDF9-67E49B7A68F5}" srcOrd="1" destOrd="0" parTransId="{80E22BD7-9B97-49F0-B69D-09C8625AB563}" sibTransId="{7CF3E126-72C1-4399-ADE7-7EFE3FA15821}"/>
    <dgm:cxn modelId="{EB766C36-3D88-43EE-8A6A-E0F2EC425F37}" type="presOf" srcId="{6C38CF0D-9A12-4199-BDF9-67E49B7A68F5}" destId="{F159BBB9-D789-4B65-8FBC-3FE4CDEA9679}" srcOrd="0" destOrd="0" presId="urn:microsoft.com/office/officeart/2005/8/layout/radial1"/>
    <dgm:cxn modelId="{52587338-1E05-4139-8956-B5D6293CB2BD}" type="presOf" srcId="{CEAD80FF-65B1-4A55-8B2E-5D958C228CA1}" destId="{BD3169A5-20BB-4BEB-91CA-6AFA80748AF7}" srcOrd="1" destOrd="0" presId="urn:microsoft.com/office/officeart/2005/8/layout/radial1"/>
    <dgm:cxn modelId="{4F30AE10-18F8-403E-8BFE-CCB71F8BFDB1}" type="presOf" srcId="{80E22BD7-9B97-49F0-B69D-09C8625AB563}" destId="{1EFC7CD2-1654-4413-8E5F-04DB50ECF927}" srcOrd="1" destOrd="0" presId="urn:microsoft.com/office/officeart/2005/8/layout/radial1"/>
    <dgm:cxn modelId="{2CB3E73E-4BD4-4BD7-B10F-02C88AC48743}" srcId="{41BB85A7-6ED0-48BE-AE32-5FC6B8621782}" destId="{FC3B0982-7C8E-4E14-A34F-04DF32753C6C}" srcOrd="0" destOrd="0" parTransId="{7CABC51F-A0CF-425C-A165-EED73E089FC0}" sibTransId="{477AE27F-8FE6-4096-B2FC-1FAA0FCD88EF}"/>
    <dgm:cxn modelId="{0591F95F-B845-44E3-A420-D9B007443223}" type="presOf" srcId="{F5BB56F7-6C85-45E4-9354-08C9C159E669}" destId="{E13596B9-5DA9-48CD-A636-0CA20992909E}" srcOrd="0" destOrd="0" presId="urn:microsoft.com/office/officeart/2005/8/layout/radial1"/>
    <dgm:cxn modelId="{09AF0BD2-7F1E-49DB-A049-0841CA987817}" type="presOf" srcId="{2F2CD623-A34E-4A98-BA97-A607D7380C92}" destId="{1DE5E67A-7F32-4C74-97CA-BF4B6A1BD1B7}" srcOrd="0" destOrd="0" presId="urn:microsoft.com/office/officeart/2005/8/layout/radial1"/>
    <dgm:cxn modelId="{C09B5AB0-76C3-4D4D-85CD-19CFE0400A21}" srcId="{41BB85A7-6ED0-48BE-AE32-5FC6B8621782}" destId="{8CC532A6-7D12-44E3-8300-4B8670D8AD72}" srcOrd="2" destOrd="0" parTransId="{CEAD80FF-65B1-4A55-8B2E-5D958C228CA1}" sibTransId="{8C56863E-BF8B-4246-9DBE-D1CE2EA8E629}"/>
    <dgm:cxn modelId="{0165D05E-E234-43DE-B03F-403693BB1A82}" type="presOf" srcId="{BB1BAD64-39C8-4C88-B167-412DB7BA7A2E}" destId="{8E3AF216-8979-45DE-97A5-88D95C99547E}" srcOrd="0" destOrd="0" presId="urn:microsoft.com/office/officeart/2005/8/layout/radial1"/>
    <dgm:cxn modelId="{A774ABF9-394F-4583-8BB5-12562A7491B9}" type="presOf" srcId="{B0E3CC77-FA47-4EB9-B18C-A6F718E6E22A}" destId="{39BF7184-C042-4F84-86B4-71AD79750BB8}" srcOrd="0" destOrd="0" presId="urn:microsoft.com/office/officeart/2005/8/layout/radial1"/>
    <dgm:cxn modelId="{DEF50E9E-1298-40E9-BC44-F80C978A1DB2}" type="presOf" srcId="{7CABC51F-A0CF-425C-A165-EED73E089FC0}" destId="{32EC2B79-EFDE-4AB9-959A-28C97AD7EBC2}" srcOrd="0" destOrd="0" presId="urn:microsoft.com/office/officeart/2005/8/layout/radial1"/>
    <dgm:cxn modelId="{2A472B04-6815-4A33-9FC5-1FAB36C6DFF7}" srcId="{41BB85A7-6ED0-48BE-AE32-5FC6B8621782}" destId="{1DF557EE-2F48-46EB-BFAD-F2A0E54DDC76}" srcOrd="4" destOrd="0" parTransId="{F5BB56F7-6C85-45E4-9354-08C9C159E669}" sibTransId="{140E6A31-E8DA-460E-88E6-3570F8AF211C}"/>
    <dgm:cxn modelId="{A1D1C41C-EA6D-4BF5-92C2-114ACD525E6A}" type="presOf" srcId="{8CC532A6-7D12-44E3-8300-4B8670D8AD72}" destId="{12329C0A-5606-4115-83B6-E165EE1B4387}" srcOrd="0" destOrd="0" presId="urn:microsoft.com/office/officeart/2005/8/layout/radial1"/>
    <dgm:cxn modelId="{7E8A9C9E-EDFA-4922-95BE-17D1ADBED640}" srcId="{41BB85A7-6ED0-48BE-AE32-5FC6B8621782}" destId="{9FB577D1-7E11-46DC-B9C3-56947C68BA26}" srcOrd="5" destOrd="0" parTransId="{B0E3CC77-FA47-4EB9-B18C-A6F718E6E22A}" sibTransId="{E950108F-159E-4E4A-86C3-840108670AD4}"/>
    <dgm:cxn modelId="{6FB8C226-59C9-4321-8729-187D6E780BD4}" type="presOf" srcId="{41BB85A7-6ED0-48BE-AE32-5FC6B8621782}" destId="{94D8843A-8D0B-4E4E-B824-71BEE539830E}" srcOrd="0" destOrd="0" presId="urn:microsoft.com/office/officeart/2005/8/layout/radial1"/>
    <dgm:cxn modelId="{881A75F8-AEA1-40DD-B4BD-901A78EE46D1}" type="presOf" srcId="{3E571DB2-FD91-4701-A1D3-A361FEA9B01F}" destId="{8ECDA08C-BBBC-4268-AAF8-1B19A4B6C1DE}" srcOrd="0" destOrd="0" presId="urn:microsoft.com/office/officeart/2005/8/layout/radial1"/>
    <dgm:cxn modelId="{39ABF680-2FCD-48D9-A107-611B692766D3}" srcId="{BB1BAD64-39C8-4C88-B167-412DB7BA7A2E}" destId="{41BB85A7-6ED0-48BE-AE32-5FC6B8621782}" srcOrd="0" destOrd="0" parTransId="{D4F83764-DBD5-42B2-983A-DA797A1DEBA5}" sibTransId="{465CDF80-4C74-448A-BD57-5724BBB33C64}"/>
    <dgm:cxn modelId="{9A26C5D0-7D63-47B5-A1C4-0B6F79445BB0}" srcId="{41BB85A7-6ED0-48BE-AE32-5FC6B8621782}" destId="{3E571DB2-FD91-4701-A1D3-A361FEA9B01F}" srcOrd="3" destOrd="0" parTransId="{2F2CD623-A34E-4A98-BA97-A607D7380C92}" sibTransId="{344FEB76-BC03-4F93-8534-90416C05B75A}"/>
    <dgm:cxn modelId="{DB389FE9-60C8-43C0-B8AF-B96E2AF9723F}" type="presOf" srcId="{1DF557EE-2F48-46EB-BFAD-F2A0E54DDC76}" destId="{1FB2F490-6BB0-4708-BDBE-C52E96324F5D}" srcOrd="0" destOrd="0" presId="urn:microsoft.com/office/officeart/2005/8/layout/radial1"/>
    <dgm:cxn modelId="{9B8761C5-845C-413A-83E9-D2BB60FFFB4F}" type="presOf" srcId="{B0E3CC77-FA47-4EB9-B18C-A6F718E6E22A}" destId="{F16DF58A-EACA-46BA-BCCA-197CC5F67815}" srcOrd="1" destOrd="0" presId="urn:microsoft.com/office/officeart/2005/8/layout/radial1"/>
    <dgm:cxn modelId="{6436341D-F946-48C2-AAC1-41E9F5CB2032}" type="presOf" srcId="{80E22BD7-9B97-49F0-B69D-09C8625AB563}" destId="{9E97835A-CD86-4999-937E-4D71E1B1CC03}" srcOrd="0" destOrd="0" presId="urn:microsoft.com/office/officeart/2005/8/layout/radial1"/>
    <dgm:cxn modelId="{09CBB20B-EAF5-4CA1-8383-D0AE8CE6E479}" type="presOf" srcId="{7CABC51F-A0CF-425C-A165-EED73E089FC0}" destId="{8C5A5B30-8D51-461D-B3E0-80E240CF1AF8}" srcOrd="1" destOrd="0" presId="urn:microsoft.com/office/officeart/2005/8/layout/radial1"/>
    <dgm:cxn modelId="{4414D217-EBDC-40CB-876F-A226D027F9FF}" type="presOf" srcId="{F5BB56F7-6C85-45E4-9354-08C9C159E669}" destId="{6351DD5F-8A6C-4E36-BB5F-1D8AD7CE9939}" srcOrd="1" destOrd="0" presId="urn:microsoft.com/office/officeart/2005/8/layout/radial1"/>
    <dgm:cxn modelId="{94BFBE3E-AFBF-4A6B-987E-465222B360A7}" type="presOf" srcId="{9FB577D1-7E11-46DC-B9C3-56947C68BA26}" destId="{5F3861D6-CF0C-484C-80D5-532A1C53F084}" srcOrd="0" destOrd="0" presId="urn:microsoft.com/office/officeart/2005/8/layout/radial1"/>
    <dgm:cxn modelId="{4B422DBA-68BC-45D9-B09B-CA115B14B929}" type="presOf" srcId="{2F2CD623-A34E-4A98-BA97-A607D7380C92}" destId="{3D1D8097-BBC7-4EBC-9581-B97F206653A5}" srcOrd="1" destOrd="0" presId="urn:microsoft.com/office/officeart/2005/8/layout/radial1"/>
    <dgm:cxn modelId="{6524AF44-5568-409C-B4BF-8DDC416BE63E}" type="presOf" srcId="{FC3B0982-7C8E-4E14-A34F-04DF32753C6C}" destId="{A41CAA56-5308-455A-9A3B-E47E7336B489}" srcOrd="0" destOrd="0" presId="urn:microsoft.com/office/officeart/2005/8/layout/radial1"/>
    <dgm:cxn modelId="{AD6AFB47-7950-4D92-A87C-685962A1022B}" type="presParOf" srcId="{8E3AF216-8979-45DE-97A5-88D95C99547E}" destId="{94D8843A-8D0B-4E4E-B824-71BEE539830E}" srcOrd="0" destOrd="0" presId="urn:microsoft.com/office/officeart/2005/8/layout/radial1"/>
    <dgm:cxn modelId="{DEDD1D58-EDCC-4C05-BC9E-BF7C90DBD5D5}" type="presParOf" srcId="{8E3AF216-8979-45DE-97A5-88D95C99547E}" destId="{32EC2B79-EFDE-4AB9-959A-28C97AD7EBC2}" srcOrd="1" destOrd="0" presId="urn:microsoft.com/office/officeart/2005/8/layout/radial1"/>
    <dgm:cxn modelId="{A925373E-765C-4CE9-88BF-461F70268E18}" type="presParOf" srcId="{32EC2B79-EFDE-4AB9-959A-28C97AD7EBC2}" destId="{8C5A5B30-8D51-461D-B3E0-80E240CF1AF8}" srcOrd="0" destOrd="0" presId="urn:microsoft.com/office/officeart/2005/8/layout/radial1"/>
    <dgm:cxn modelId="{7E17904E-CCE0-4F08-804C-438ED0736CD1}" type="presParOf" srcId="{8E3AF216-8979-45DE-97A5-88D95C99547E}" destId="{A41CAA56-5308-455A-9A3B-E47E7336B489}" srcOrd="2" destOrd="0" presId="urn:microsoft.com/office/officeart/2005/8/layout/radial1"/>
    <dgm:cxn modelId="{ABBAA313-9987-420C-A984-18B97C85D299}" type="presParOf" srcId="{8E3AF216-8979-45DE-97A5-88D95C99547E}" destId="{9E97835A-CD86-4999-937E-4D71E1B1CC03}" srcOrd="3" destOrd="0" presId="urn:microsoft.com/office/officeart/2005/8/layout/radial1"/>
    <dgm:cxn modelId="{04A57902-D6E0-4C22-B8C4-E05F9F4D36CB}" type="presParOf" srcId="{9E97835A-CD86-4999-937E-4D71E1B1CC03}" destId="{1EFC7CD2-1654-4413-8E5F-04DB50ECF927}" srcOrd="0" destOrd="0" presId="urn:microsoft.com/office/officeart/2005/8/layout/radial1"/>
    <dgm:cxn modelId="{2588709F-4BD6-481E-9067-696472B9243E}" type="presParOf" srcId="{8E3AF216-8979-45DE-97A5-88D95C99547E}" destId="{F159BBB9-D789-4B65-8FBC-3FE4CDEA9679}" srcOrd="4" destOrd="0" presId="urn:microsoft.com/office/officeart/2005/8/layout/radial1"/>
    <dgm:cxn modelId="{9E088B27-C62D-42AF-9CC9-C3FB64924092}" type="presParOf" srcId="{8E3AF216-8979-45DE-97A5-88D95C99547E}" destId="{14492E1B-752D-405B-9B20-82EC87AFB109}" srcOrd="5" destOrd="0" presId="urn:microsoft.com/office/officeart/2005/8/layout/radial1"/>
    <dgm:cxn modelId="{E76C81D5-C320-43F1-B29E-90A93DE7FF10}" type="presParOf" srcId="{14492E1B-752D-405B-9B20-82EC87AFB109}" destId="{BD3169A5-20BB-4BEB-91CA-6AFA80748AF7}" srcOrd="0" destOrd="0" presId="urn:microsoft.com/office/officeart/2005/8/layout/radial1"/>
    <dgm:cxn modelId="{1CAF1B95-5507-41CE-A67C-F0114A30DC96}" type="presParOf" srcId="{8E3AF216-8979-45DE-97A5-88D95C99547E}" destId="{12329C0A-5606-4115-83B6-E165EE1B4387}" srcOrd="6" destOrd="0" presId="urn:microsoft.com/office/officeart/2005/8/layout/radial1"/>
    <dgm:cxn modelId="{8E94E851-3E53-44B8-8C91-F01D06D52CDE}" type="presParOf" srcId="{8E3AF216-8979-45DE-97A5-88D95C99547E}" destId="{1DE5E67A-7F32-4C74-97CA-BF4B6A1BD1B7}" srcOrd="7" destOrd="0" presId="urn:microsoft.com/office/officeart/2005/8/layout/radial1"/>
    <dgm:cxn modelId="{FF77A76F-5A0F-4640-8A3F-3DDC99FF9CB3}" type="presParOf" srcId="{1DE5E67A-7F32-4C74-97CA-BF4B6A1BD1B7}" destId="{3D1D8097-BBC7-4EBC-9581-B97F206653A5}" srcOrd="0" destOrd="0" presId="urn:microsoft.com/office/officeart/2005/8/layout/radial1"/>
    <dgm:cxn modelId="{E89219C2-9902-4907-8AFE-1C4B73D0D0D6}" type="presParOf" srcId="{8E3AF216-8979-45DE-97A5-88D95C99547E}" destId="{8ECDA08C-BBBC-4268-AAF8-1B19A4B6C1DE}" srcOrd="8" destOrd="0" presId="urn:microsoft.com/office/officeart/2005/8/layout/radial1"/>
    <dgm:cxn modelId="{0A24C7A2-433A-4E82-84A7-9094CA5F9DBF}" type="presParOf" srcId="{8E3AF216-8979-45DE-97A5-88D95C99547E}" destId="{E13596B9-5DA9-48CD-A636-0CA20992909E}" srcOrd="9" destOrd="0" presId="urn:microsoft.com/office/officeart/2005/8/layout/radial1"/>
    <dgm:cxn modelId="{118A8DE1-B4CD-4B97-9638-FF5A19039B26}" type="presParOf" srcId="{E13596B9-5DA9-48CD-A636-0CA20992909E}" destId="{6351DD5F-8A6C-4E36-BB5F-1D8AD7CE9939}" srcOrd="0" destOrd="0" presId="urn:microsoft.com/office/officeart/2005/8/layout/radial1"/>
    <dgm:cxn modelId="{382002B1-8050-41EA-829D-3086797322CF}" type="presParOf" srcId="{8E3AF216-8979-45DE-97A5-88D95C99547E}" destId="{1FB2F490-6BB0-4708-BDBE-C52E96324F5D}" srcOrd="10" destOrd="0" presId="urn:microsoft.com/office/officeart/2005/8/layout/radial1"/>
    <dgm:cxn modelId="{3D7B6C41-CD1B-4CA8-8761-6AE9D9CA52BB}" type="presParOf" srcId="{8E3AF216-8979-45DE-97A5-88D95C99547E}" destId="{39BF7184-C042-4F84-86B4-71AD79750BB8}" srcOrd="11" destOrd="0" presId="urn:microsoft.com/office/officeart/2005/8/layout/radial1"/>
    <dgm:cxn modelId="{A6CB3BB5-9CEB-4390-ABFD-8222E29669BB}" type="presParOf" srcId="{39BF7184-C042-4F84-86B4-71AD79750BB8}" destId="{F16DF58A-EACA-46BA-BCCA-197CC5F67815}" srcOrd="0" destOrd="0" presId="urn:microsoft.com/office/officeart/2005/8/layout/radial1"/>
    <dgm:cxn modelId="{9CD602BC-B836-4C60-89FD-8F1882C727B8}" type="presParOf" srcId="{8E3AF216-8979-45DE-97A5-88D95C99547E}" destId="{5F3861D6-CF0C-484C-80D5-532A1C53F08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8843A-8D0B-4E4E-B824-71BEE539830E}">
      <dsp:nvSpPr>
        <dsp:cNvPr id="0" name=""/>
        <dsp:cNvSpPr/>
      </dsp:nvSpPr>
      <dsp:spPr>
        <a:xfrm>
          <a:off x="6075802" y="1714792"/>
          <a:ext cx="1301927" cy="1301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strike="noStrike" kern="1200" baseline="0" smtClean="0">
              <a:latin typeface="Times New Roman" panose="02020603050405020304" pitchFamily="18" charset="0"/>
            </a:rPr>
            <a:t>Принципы отбора народных игр</a:t>
          </a:r>
          <a:endParaRPr lang="ru-RU" sz="1400" kern="1200" smtClean="0"/>
        </a:p>
      </dsp:txBody>
      <dsp:txXfrm>
        <a:off x="6266465" y="1905455"/>
        <a:ext cx="920601" cy="920601"/>
      </dsp:txXfrm>
    </dsp:sp>
    <dsp:sp modelId="{32EC2B79-EFDE-4AB9-959A-28C97AD7EBC2}">
      <dsp:nvSpPr>
        <dsp:cNvPr id="0" name=""/>
        <dsp:cNvSpPr/>
      </dsp:nvSpPr>
      <dsp:spPr>
        <a:xfrm rot="16200000">
          <a:off x="6529821" y="1509138"/>
          <a:ext cx="393889" cy="17418"/>
        </a:xfrm>
        <a:custGeom>
          <a:avLst/>
          <a:gdLst/>
          <a:ahLst/>
          <a:cxnLst/>
          <a:rect l="0" t="0" r="0" b="0"/>
          <a:pathLst>
            <a:path>
              <a:moveTo>
                <a:pt x="0" y="8709"/>
              </a:moveTo>
              <a:lnTo>
                <a:pt x="393889" y="8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16919" y="1508000"/>
        <a:ext cx="19694" cy="19694"/>
      </dsp:txXfrm>
    </dsp:sp>
    <dsp:sp modelId="{A41CAA56-5308-455A-9A3B-E47E7336B489}">
      <dsp:nvSpPr>
        <dsp:cNvPr id="0" name=""/>
        <dsp:cNvSpPr/>
      </dsp:nvSpPr>
      <dsp:spPr>
        <a:xfrm>
          <a:off x="6075802" y="18975"/>
          <a:ext cx="1301927" cy="1301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strike="noStrike" kern="1200" baseline="0" smtClean="0">
              <a:latin typeface="Times New Roman" panose="02020603050405020304" pitchFamily="18" charset="0"/>
            </a:rPr>
            <a:t>Вариативность</a:t>
          </a:r>
          <a:endParaRPr lang="ru-RU" sz="900" kern="1200" smtClean="0"/>
        </a:p>
      </dsp:txBody>
      <dsp:txXfrm>
        <a:off x="6266465" y="209638"/>
        <a:ext cx="920601" cy="920601"/>
      </dsp:txXfrm>
    </dsp:sp>
    <dsp:sp modelId="{9E97835A-CD86-4999-937E-4D71E1B1CC03}">
      <dsp:nvSpPr>
        <dsp:cNvPr id="0" name=""/>
        <dsp:cNvSpPr/>
      </dsp:nvSpPr>
      <dsp:spPr>
        <a:xfrm rot="19800000">
          <a:off x="7264132" y="1933092"/>
          <a:ext cx="393889" cy="17418"/>
        </a:xfrm>
        <a:custGeom>
          <a:avLst/>
          <a:gdLst/>
          <a:ahLst/>
          <a:cxnLst/>
          <a:rect l="0" t="0" r="0" b="0"/>
          <a:pathLst>
            <a:path>
              <a:moveTo>
                <a:pt x="0" y="8709"/>
              </a:moveTo>
              <a:lnTo>
                <a:pt x="393889" y="8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451229" y="1931955"/>
        <a:ext cx="19694" cy="19694"/>
      </dsp:txXfrm>
    </dsp:sp>
    <dsp:sp modelId="{F159BBB9-D789-4B65-8FBC-3FE4CDEA9679}">
      <dsp:nvSpPr>
        <dsp:cNvPr id="0" name=""/>
        <dsp:cNvSpPr/>
      </dsp:nvSpPr>
      <dsp:spPr>
        <a:xfrm>
          <a:off x="7544423" y="866884"/>
          <a:ext cx="1301927" cy="1301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strike="noStrike" kern="1200" baseline="0" dirty="0" smtClean="0">
              <a:latin typeface="Times New Roman" panose="02020603050405020304" pitchFamily="18" charset="0"/>
            </a:rPr>
            <a:t>Разнообразие игр по двигательному содержанию</a:t>
          </a:r>
          <a:endParaRPr lang="ru-RU" sz="900" kern="1200" dirty="0" smtClean="0"/>
        </a:p>
      </dsp:txBody>
      <dsp:txXfrm>
        <a:off x="7735086" y="1057547"/>
        <a:ext cx="920601" cy="920601"/>
      </dsp:txXfrm>
    </dsp:sp>
    <dsp:sp modelId="{14492E1B-752D-405B-9B20-82EC87AFB109}">
      <dsp:nvSpPr>
        <dsp:cNvPr id="0" name=""/>
        <dsp:cNvSpPr/>
      </dsp:nvSpPr>
      <dsp:spPr>
        <a:xfrm rot="1800000">
          <a:off x="7264132" y="2781001"/>
          <a:ext cx="393889" cy="17418"/>
        </a:xfrm>
        <a:custGeom>
          <a:avLst/>
          <a:gdLst/>
          <a:ahLst/>
          <a:cxnLst/>
          <a:rect l="0" t="0" r="0" b="0"/>
          <a:pathLst>
            <a:path>
              <a:moveTo>
                <a:pt x="0" y="8709"/>
              </a:moveTo>
              <a:lnTo>
                <a:pt x="393889" y="8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451229" y="2779863"/>
        <a:ext cx="19694" cy="19694"/>
      </dsp:txXfrm>
    </dsp:sp>
    <dsp:sp modelId="{12329C0A-5606-4115-83B6-E165EE1B4387}">
      <dsp:nvSpPr>
        <dsp:cNvPr id="0" name=""/>
        <dsp:cNvSpPr/>
      </dsp:nvSpPr>
      <dsp:spPr>
        <a:xfrm>
          <a:off x="7544423" y="2562701"/>
          <a:ext cx="1301927" cy="1301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strike="noStrike" kern="1200" baseline="0" dirty="0" smtClean="0">
              <a:latin typeface="Times New Roman" panose="02020603050405020304" pitchFamily="18" charset="0"/>
            </a:rPr>
            <a:t>Подбор игр по степени физической нагрузки</a:t>
          </a:r>
          <a:endParaRPr lang="ru-RU" sz="900" kern="1200" dirty="0" smtClean="0"/>
        </a:p>
      </dsp:txBody>
      <dsp:txXfrm>
        <a:off x="7735086" y="2753364"/>
        <a:ext cx="920601" cy="920601"/>
      </dsp:txXfrm>
    </dsp:sp>
    <dsp:sp modelId="{1DE5E67A-7F32-4C74-97CA-BF4B6A1BD1B7}">
      <dsp:nvSpPr>
        <dsp:cNvPr id="0" name=""/>
        <dsp:cNvSpPr/>
      </dsp:nvSpPr>
      <dsp:spPr>
        <a:xfrm rot="5400000">
          <a:off x="6529821" y="3204955"/>
          <a:ext cx="393889" cy="17418"/>
        </a:xfrm>
        <a:custGeom>
          <a:avLst/>
          <a:gdLst/>
          <a:ahLst/>
          <a:cxnLst/>
          <a:rect l="0" t="0" r="0" b="0"/>
          <a:pathLst>
            <a:path>
              <a:moveTo>
                <a:pt x="0" y="8709"/>
              </a:moveTo>
              <a:lnTo>
                <a:pt x="393889" y="8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716919" y="3203817"/>
        <a:ext cx="19694" cy="19694"/>
      </dsp:txXfrm>
    </dsp:sp>
    <dsp:sp modelId="{8ECDA08C-BBBC-4268-AAF8-1B19A4B6C1DE}">
      <dsp:nvSpPr>
        <dsp:cNvPr id="0" name=""/>
        <dsp:cNvSpPr/>
      </dsp:nvSpPr>
      <dsp:spPr>
        <a:xfrm>
          <a:off x="6075802" y="3410609"/>
          <a:ext cx="1301927" cy="1301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strike="noStrike" kern="1200" baseline="0" dirty="0" smtClean="0">
              <a:latin typeface="Times New Roman" panose="02020603050405020304" pitchFamily="18" charset="0"/>
            </a:rPr>
            <a:t>Учет времени года, связь с народными обрядами и праздниками</a:t>
          </a:r>
          <a:endParaRPr lang="ru-RU" sz="900" kern="1200" dirty="0" smtClean="0"/>
        </a:p>
      </dsp:txBody>
      <dsp:txXfrm>
        <a:off x="6266465" y="3601272"/>
        <a:ext cx="920601" cy="920601"/>
      </dsp:txXfrm>
    </dsp:sp>
    <dsp:sp modelId="{E13596B9-5DA9-48CD-A636-0CA20992909E}">
      <dsp:nvSpPr>
        <dsp:cNvPr id="0" name=""/>
        <dsp:cNvSpPr/>
      </dsp:nvSpPr>
      <dsp:spPr>
        <a:xfrm rot="9000000">
          <a:off x="5795511" y="2781001"/>
          <a:ext cx="393889" cy="17418"/>
        </a:xfrm>
        <a:custGeom>
          <a:avLst/>
          <a:gdLst/>
          <a:ahLst/>
          <a:cxnLst/>
          <a:rect l="0" t="0" r="0" b="0"/>
          <a:pathLst>
            <a:path>
              <a:moveTo>
                <a:pt x="0" y="8709"/>
              </a:moveTo>
              <a:lnTo>
                <a:pt x="393889" y="8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982608" y="2779863"/>
        <a:ext cx="19694" cy="19694"/>
      </dsp:txXfrm>
    </dsp:sp>
    <dsp:sp modelId="{1FB2F490-6BB0-4708-BDBE-C52E96324F5D}">
      <dsp:nvSpPr>
        <dsp:cNvPr id="0" name=""/>
        <dsp:cNvSpPr/>
      </dsp:nvSpPr>
      <dsp:spPr>
        <a:xfrm>
          <a:off x="4607181" y="2562701"/>
          <a:ext cx="1301927" cy="1301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strike="noStrike" kern="1200" baseline="0" smtClean="0">
              <a:latin typeface="Times New Roman" panose="02020603050405020304" pitchFamily="18" charset="0"/>
            </a:rPr>
            <a:t>Уровень подготовленности детей</a:t>
          </a:r>
          <a:endParaRPr lang="ru-RU" sz="900" kern="1200" smtClean="0"/>
        </a:p>
      </dsp:txBody>
      <dsp:txXfrm>
        <a:off x="4797844" y="2753364"/>
        <a:ext cx="920601" cy="920601"/>
      </dsp:txXfrm>
    </dsp:sp>
    <dsp:sp modelId="{39BF7184-C042-4F84-86B4-71AD79750BB8}">
      <dsp:nvSpPr>
        <dsp:cNvPr id="0" name=""/>
        <dsp:cNvSpPr/>
      </dsp:nvSpPr>
      <dsp:spPr>
        <a:xfrm rot="12600000">
          <a:off x="5795511" y="1933092"/>
          <a:ext cx="393889" cy="17418"/>
        </a:xfrm>
        <a:custGeom>
          <a:avLst/>
          <a:gdLst/>
          <a:ahLst/>
          <a:cxnLst/>
          <a:rect l="0" t="0" r="0" b="0"/>
          <a:pathLst>
            <a:path>
              <a:moveTo>
                <a:pt x="0" y="8709"/>
              </a:moveTo>
              <a:lnTo>
                <a:pt x="393889" y="8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982608" y="1931955"/>
        <a:ext cx="19694" cy="19694"/>
      </dsp:txXfrm>
    </dsp:sp>
    <dsp:sp modelId="{5F3861D6-CF0C-484C-80D5-532A1C53F084}">
      <dsp:nvSpPr>
        <dsp:cNvPr id="0" name=""/>
        <dsp:cNvSpPr/>
      </dsp:nvSpPr>
      <dsp:spPr>
        <a:xfrm>
          <a:off x="4607181" y="866884"/>
          <a:ext cx="1301927" cy="1301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R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0" u="none" strike="noStrike" kern="1200" baseline="0" smtClean="0">
              <a:latin typeface="Times New Roman" panose="02020603050405020304" pitchFamily="18" charset="0"/>
            </a:rPr>
            <a:t>Учет возрастных особенностей</a:t>
          </a:r>
          <a:endParaRPr lang="ru-RU" sz="900" kern="1200" smtClean="0"/>
        </a:p>
      </dsp:txBody>
      <dsp:txXfrm>
        <a:off x="4797844" y="1057547"/>
        <a:ext cx="920601" cy="92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14.12.2021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14.12.2021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9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14.12.2021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9" y="3474719"/>
            <a:ext cx="3967295" cy="242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89461" y="1105593"/>
            <a:ext cx="10465169" cy="2223653"/>
          </a:xfrm>
        </p:spPr>
        <p:txBody>
          <a:bodyPr rtlCol="0">
            <a:noAutofit/>
          </a:bodyPr>
          <a:lstStyle/>
          <a:p>
            <a:pPr algn="ctr" rtl="0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Народные игры в нравственно-патриотическом воспитании дошкольников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01752" y="5531165"/>
            <a:ext cx="8319193" cy="595319"/>
          </a:xfrm>
        </p:spPr>
        <p:txBody>
          <a:bodyPr rtlCol="0"/>
          <a:lstStyle/>
          <a:p>
            <a:pPr rt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Машьянова Ксения Борисовна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24" y="3797531"/>
            <a:ext cx="5052131" cy="286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1" y="27182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ea typeface="Times New Roman" panose="02020603050405020304" pitchFamily="18" charset="0"/>
              </a:rPr>
              <a:t>Хороводные игры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51" y="1602971"/>
            <a:ext cx="10972800" cy="4389120"/>
          </a:xfr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гры</a:t>
            </a:r>
            <a:r>
              <a:rPr lang="ru-RU" dirty="0"/>
              <a:t>, включающие в себя песню, хореографические движения, диалог и пантомиму. Содержание игры раскрывалось в сюжете песни. </a:t>
            </a:r>
            <a:endParaRPr lang="ru-RU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Воробушки», </a:t>
            </a:r>
            <a:r>
              <a:rPr lang="ru-RU" i="1" dirty="0" smtClean="0"/>
              <a:t>«Лебедь</a:t>
            </a:r>
            <a:r>
              <a:rPr lang="ru-RU" i="1" dirty="0"/>
              <a:t>», </a:t>
            </a:r>
            <a:r>
              <a:rPr lang="ru-RU" i="1" dirty="0" smtClean="0"/>
              <a:t>«Лён</a:t>
            </a:r>
            <a:r>
              <a:rPr lang="ru-RU" i="1" dirty="0"/>
              <a:t>» ,«Где был, Иванушка?», «Берёзка», «Гуси и волк», «Колпачок (паучок)» </a:t>
            </a:r>
            <a:r>
              <a:rPr lang="ru-RU" i="1" dirty="0" smtClean="0"/>
              <a:t>Каравай </a:t>
            </a:r>
            <a:r>
              <a:rPr lang="ru-RU" i="1" dirty="0"/>
              <a:t>и другие.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" y="31339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ea typeface="Times New Roman" panose="02020603050405020304" pitchFamily="18" charset="0"/>
              </a:rPr>
              <a:t>Игры на ловкость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913" y="1586346"/>
            <a:ext cx="10972800" cy="43891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</a:t>
            </a:r>
            <a:r>
              <a:rPr lang="ru-RU" sz="2400" dirty="0" smtClean="0"/>
              <a:t>гры </a:t>
            </a:r>
            <a:r>
              <a:rPr lang="ru-RU" sz="2400" dirty="0"/>
              <a:t>интересны тем, что в них нужно проявить смекалку и находчивость, быстроту и хорошую координацию, равновесие, умение </a:t>
            </a:r>
            <a:r>
              <a:rPr lang="ru-RU" sz="2400" dirty="0" smtClean="0"/>
              <a:t>ориентироваться </a:t>
            </a:r>
            <a:r>
              <a:rPr lang="ru-RU" sz="2400" dirty="0"/>
              <a:t>в пространстве. </a:t>
            </a:r>
            <a:endParaRPr lang="ru-RU" sz="2400" dirty="0" smtClean="0"/>
          </a:p>
          <a:p>
            <a:pPr algn="just"/>
            <a:r>
              <a:rPr lang="ru-RU" sz="2400" i="1" dirty="0"/>
              <a:t>"Бабки", "Городки", "Горелки", "Городок-бегунок", "Двенадцать палочек", "Жмурки", "Игровая", "Кто дальше", "</a:t>
            </a:r>
            <a:r>
              <a:rPr lang="ru-RU" sz="2400" i="1" dirty="0" err="1"/>
              <a:t>Ловишка</a:t>
            </a:r>
            <a:r>
              <a:rPr lang="ru-RU" sz="2400" i="1" dirty="0"/>
              <a:t>", "Лапта", "Котлы", "Ляпка", "Пятнашки", "Платочек-</a:t>
            </a:r>
            <a:r>
              <a:rPr lang="ru-RU" sz="2400" i="1" dirty="0" err="1"/>
              <a:t>летуночек</a:t>
            </a:r>
            <a:r>
              <a:rPr lang="ru-RU" sz="2400" i="1" dirty="0"/>
              <a:t>", "Считалки", "Третий - лишний", "</a:t>
            </a:r>
            <a:r>
              <a:rPr lang="ru-RU" sz="2400" i="1" dirty="0" err="1" smtClean="0"/>
              <a:t>Чижик«и</a:t>
            </a:r>
            <a:r>
              <a:rPr lang="ru-RU" sz="2400" i="1" dirty="0" smtClean="0"/>
              <a:t> другие.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319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832" y="1197031"/>
            <a:ext cx="5627717" cy="527026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попарно, взявшись за руки и образуя колонну. Водящий встает впереди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хором громко говорят или распевают: Гори, гори ясно, Чтобы не погасло. Глянь на небо - Птички летят. Колокольчики звенят! Раз, два, три беги!! При слове «беги» стоящие в последней паре размыкают руки и мчатся в начало колонны, обегая ее с разных сторон (один - слева, другой - справа), а водящий пытается поймать кого-то из них до того как пара, встретившись, вновь возьмется за руки. Если это получается, то вместе с пойманным игроком водящий встает в первую пару колонны, а тот, кого не поймали, становится водящим.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4364" y="1332407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«ГОРЕЛКИ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33" y="1718019"/>
            <a:ext cx="4168932" cy="414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5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3832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Сезонно- обрядовые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225" y="1729047"/>
            <a:ext cx="10972800" cy="438912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проводятся в определенное время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русским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народным праздникам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«Катание яиц», «Заря», «Петушки», «У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Салохи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«Богатырское двоеборье» и другие.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09" y="3556185"/>
            <a:ext cx="4854632" cy="273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7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925" y="26351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ea typeface="Times New Roman" panose="02020603050405020304" pitchFamily="18" charset="0"/>
              </a:rPr>
              <a:t>Состязательные игры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974" y="1619597"/>
            <a:ext cx="10972800" cy="438912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развитие как физических, так и умственных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Тяни в круг", "Бой петухов", "Достань камешек", "Перетяни за черту", "Тяни за булавы", ""Цепи кованы", "Перетягивание каната", "Перетягивание прыжками", "Вытолкни за круг". "Защита укрепления", "Сильный бросок", "Каждый против каждого"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85" y="3814156"/>
            <a:ext cx="5755181" cy="286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4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647" y="205325"/>
            <a:ext cx="10972800" cy="1143000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Функции народных игр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666" y="1579879"/>
            <a:ext cx="10718801" cy="438912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игра: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здоровье, развивает сообразительность, ловкость, творчество;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с окружающей жизнью, развивает любознательность и способствует развитию речи, расширению словарного запаса, накоплению речевых оборотов;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нравственных качеств, закрепляет полезные навыки к организованной дружной жизни в коллективе и учит детей помогать друг другу;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эмоциональную сферу, так как во время игры возникают сложные и многообразные чувства, которые ребенок учится выражать мимикой, жестами, словами;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принадлежности к своему народу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50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Особенности </a:t>
            </a: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и принципы организации </a:t>
            </a:r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народных подвижных игр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429839"/>
              </p:ext>
            </p:extLst>
          </p:nvPr>
        </p:nvGraphicFramePr>
        <p:xfrm>
          <a:off x="-1117600" y="1974088"/>
          <a:ext cx="13453533" cy="473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7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326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u="sng" dirty="0" smtClean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Заключение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712" y="1827415"/>
            <a:ext cx="10177549" cy="438912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игры не должны быть забыты. Благодаря знакомству с русскими народными играми в детском саду, мы сохраняем свои традиции, передаем их будущему поколению, тем самым обеспечиваем духовное здоровье наших воспитанников.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66" y="3490638"/>
            <a:ext cx="4861386" cy="28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62" y="1917746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Спасибо за внимание.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47" y="3156065"/>
            <a:ext cx="4300451" cy="37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3865" y="764770"/>
            <a:ext cx="10848110" cy="4073237"/>
          </a:xfrm>
        </p:spPr>
        <p:txBody>
          <a:bodyPr rtlCol="0">
            <a:no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Народная игра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одно из средств сохранения и передачи общечеловеческих ценностей и традиций народа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Нравственно-патриотическое воспитание детей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основных задач дошкольного образовательного учреждения.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детям радостное настроение, формировать устойчивое заинтересованное, уважительное отношение к культуре родной страны, расширять кругозор детей, развивать внимание, выдержку, сообразительность и ловкость, умение слаженности действий.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4605251"/>
            <a:ext cx="3740727" cy="21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96" y="1645477"/>
            <a:ext cx="3784273" cy="34851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6103" y="1504604"/>
            <a:ext cx="11515897" cy="3626013"/>
          </a:xfrm>
        </p:spPr>
        <p:txBody>
          <a:bodyPr rtlCol="0"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позволяют решать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задачи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умений выполнять игровые образы;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творческой индивидуальности;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музыкального и эстетического вкуса;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всех психических процессов;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понимания красоты речи;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духовной сферы, патриотических чувств;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эмоциональной сферы;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физических качеств, здоровья;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коммуникативных качеств;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приобщение к народной культуре, традициям.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3206" y="216131"/>
            <a:ext cx="10781607" cy="1953491"/>
          </a:xfrm>
        </p:spPr>
        <p:txBody>
          <a:bodyPr rtlCol="0"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cs typeface="Times New Roman" panose="02020603050405020304" pitchFamily="18" charset="0"/>
              </a:rPr>
              <a:t>Классификация народных игр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7609" y="1661160"/>
            <a:ext cx="10972800" cy="4389120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Пальчиковые игры.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Орнаментальные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ловкость.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Состязательные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отражающие отношение к природе.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Хороводные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Драматические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(бытовые) игры.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Сезонно-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обрядовые игры.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346" y="379892"/>
            <a:ext cx="10972800" cy="1143000"/>
          </a:xfrm>
        </p:spPr>
        <p:txBody>
          <a:bodyPr rtlCol="0"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Пальчиковые </a:t>
            </a:r>
            <a:r>
              <a:rPr lang="ru-RU" sz="4800" b="1" u="sng" dirty="0" smtClean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игры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1133" y="1712422"/>
            <a:ext cx="10970183" cy="4454236"/>
          </a:xfrm>
        </p:spPr>
        <p:txBody>
          <a:bodyPr rtlCol="0"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 которых заставляют активно работать кисти рук, ладони, пальцы.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Сорока- ворона»,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«Ласточка-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ерепёлочка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«Киселёк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«Бабушкины пирожки», «Этот пальчик хочет спасть», «Птички- невелички», «Братья-лежебоки», «Пастушок», «Банька», «Пианино», «Едут-едут бабка с дедом»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7" y="4098727"/>
            <a:ext cx="4448884" cy="253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1076" y="434385"/>
            <a:ext cx="10972800" cy="1143000"/>
          </a:xfrm>
        </p:spPr>
        <p:txBody>
          <a:bodyPr rtlCol="0">
            <a:noAutofit/>
          </a:bodyPr>
          <a:lstStyle/>
          <a:p>
            <a:pPr algn="ctr"/>
            <a:r>
              <a:rPr lang="ru-RU" sz="44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ea typeface="Times New Roman" panose="02020603050405020304" pitchFamily="18" charset="0"/>
              </a:rPr>
              <a:t>Игры, отражающие</a:t>
            </a:r>
            <a:r>
              <a:rPr lang="ru-RU" sz="4400" b="1" u="sng" dirty="0">
                <a:latin typeface="Vinque Rg" panose="020E0603000000020003" pitchFamily="34" charset="0"/>
                <a:ea typeface="Times New Roman" panose="02020603050405020304" pitchFamily="18" charset="0"/>
              </a:rPr>
              <a:t> </a:t>
            </a:r>
            <a:r>
              <a:rPr lang="ru-RU" sz="44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ea typeface="Times New Roman" panose="02020603050405020304" pitchFamily="18" charset="0"/>
              </a:rPr>
              <a:t>отношение к природе</a:t>
            </a:r>
            <a:r>
              <a:rPr lang="ru-RU" sz="4400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ea typeface="Times New Roman" panose="02020603050405020304" pitchFamily="18" charset="0"/>
              </a:rPr>
              <a:t> </a:t>
            </a:r>
            <a:endParaRPr lang="ru-RU" sz="44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9533" y="1680217"/>
            <a:ext cx="10972800" cy="438912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народ, всегда трепетно относился к природе, берег ее, прославлял. Такие игры воспитывают доброе отношение к окружающему миру.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Гуси-лебеди", "Волк во рву", "Волк и овцы", "Вороны и воробьи", "Змейка", "Зайцы в огороде", "Пчелки и ласточки", "Кошки-мышки", "У медведя во бору", "Коршун и наседка", "Стадо", " Хромая лиса", "Филин и пташки". "Лягушата", "Медведь и медовый пряник", "Зайки и ежи", "Ящерица", "Хромой цыпленок", "Оса"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другие..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27" y="4251188"/>
            <a:ext cx="4488386" cy="2413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7135" y="917545"/>
            <a:ext cx="6434666" cy="4572000"/>
          </a:xfrm>
        </p:spPr>
        <p:txBody>
          <a:bodyPr rtlCol="0">
            <a:normAutofit/>
          </a:bodyPr>
          <a:lstStyle/>
          <a:p>
            <a:pPr marL="342900" lvl="0" indent="-342900"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Все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игроки делятся на две команды «кошки» и «мышки». «Кошки» образуют круг, «мышки» становятся за кругом.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Кошки» поют песенку: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мыши надоели Развелось их просто страсть Всё погрызли, всё поели Всюду лезут - вот напасть. Погодите же, плутовки, Доберемся мы до вас. Вот поставим мышеловку Переловим всех сейчас. «Кошки» поднимают руки (открывают мышеловку), «мышки» бегают через круг. По сигналу «хлоп» мышеловка закрывается.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4614" y="1222345"/>
            <a:ext cx="339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«КОШКИ- МЫШКИ»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63" y="1453177"/>
            <a:ext cx="4453467" cy="39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5978" y="346641"/>
            <a:ext cx="10972800" cy="1143000"/>
          </a:xfrm>
        </p:spPr>
        <p:txBody>
          <a:bodyPr rtlCol="0"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  <a:ea typeface="Times New Roman" panose="02020603050405020304" pitchFamily="18" charset="0"/>
              </a:rPr>
              <a:t>Драматические или бытовые игры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8037" y="1694411"/>
            <a:ext cx="10972800" cy="4389120"/>
          </a:xfrm>
        </p:spPr>
        <p:txBody>
          <a:bodyPr rtlCol="0"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которых по определённому традицией сценарию надо разыгрывать сценки из реальной жизни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Дедушка-рожок", "Домики", "Ворота", "Встречный бой", "Заря", "Корзинки", "Каравай", "Невод", "Охотники и утки", "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Ловись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рыбка". "Птицелов", "Рыбаки", "Удочка", "Продаем горшки", "Защита укрепления", "Захват флага", "Шишки, желуди,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орехи« и другие.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79" y="3998422"/>
            <a:ext cx="4505498" cy="244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29" y="34664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chemeClr val="accent1">
                    <a:lumMod val="50000"/>
                  </a:schemeClr>
                </a:solidFill>
                <a:latin typeface="Vinque Rg" panose="020E0603000000020003" pitchFamily="34" charset="0"/>
              </a:rPr>
              <a:t>Орнаментальные</a:t>
            </a:r>
            <a:endParaRPr lang="ru-RU" sz="4800" u="sng" dirty="0">
              <a:solidFill>
                <a:schemeClr val="accent1">
                  <a:lumMod val="50000"/>
                </a:schemeClr>
              </a:solidFill>
              <a:latin typeface="Vinque Rg" panose="020E06030000000200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912" y="1569720"/>
            <a:ext cx="10972800" cy="438912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во время которых участники двигаются в определённом порядке под песню или музыкальное сопровождение. Хореографический рисунок определялся мелодией, содержание же песни в игре не учитывалось. Игра строится так, что участники изображают какое-либо архитектурное сооружение – плетень, мост, либо природное явление – шум ветра, метель. Орнаментальные игры близки к хороводным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Челночок", "метелица" и т.д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24" y="3981796"/>
            <a:ext cx="5173287" cy="261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92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144</TotalTime>
  <Words>1177</Words>
  <Application>Microsoft Office PowerPoint</Application>
  <PresentationFormat>Широкоэкранный</PresentationFormat>
  <Paragraphs>67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Century Gothic</vt:lpstr>
      <vt:lpstr>Palatino Linotype</vt:lpstr>
      <vt:lpstr>Times New Roman</vt:lpstr>
      <vt:lpstr>Vinque Rg</vt:lpstr>
      <vt:lpstr>Wingdings 2</vt:lpstr>
      <vt:lpstr>Презентация мозгового штурма</vt:lpstr>
      <vt:lpstr>Народные игры в нравственно-патриотическом воспитании дошкольников</vt:lpstr>
      <vt:lpstr>Народная игра – это одно из средств сохранения и передачи общечеловеческих ценностей и традиций народа. Нравственно-патриотическое воспитание детей - одна из основных задач дошкольного образовательного учреждения. Цель: Создать детям радостное настроение, формировать устойчивое заинтересованное, уважительное отношение к культуре родной страны, расширять кругозор детей, развивать внимание, выдержку, сообразительность и ловкость, умение слаженности действий. </vt:lpstr>
      <vt:lpstr>Народные игры позволяют решать следующие задачи: • развитие умений выполнять игровые образы; • развитие творческой индивидуальности; • развитие музыкального и эстетического вкуса; • развитие всех психических процессов; • формирование понимания красоты речи; • формирование духовной сферы, патриотических чувств; • развитие эмоциональной сферы; • формирование физических качеств, здоровья; • формирование коммуникативных качеств; • приобщение к народной культуре, традициям. </vt:lpstr>
      <vt:lpstr>Классификация народных игр </vt:lpstr>
      <vt:lpstr>Пальчиковые игры</vt:lpstr>
      <vt:lpstr>Игры, отражающие отношение к природе </vt:lpstr>
      <vt:lpstr>      Все игроки делятся на две команды «кошки» и «мышки». «Кошки» образуют круг, «мышки» становятся за кругом. «Кошки» поют песенку: Ах как мыши надоели Развелось их просто страсть Всё погрызли, всё поели Всюду лезут - вот напасть. Погодите же, плутовки, Доберемся мы до вас. Вот поставим мышеловку Переловим всех сейчас. «Кошки» поднимают руки (открывают мышеловку), «мышки» бегают через круг. По сигналу «хлоп» мышеловка закрывается. </vt:lpstr>
      <vt:lpstr>Драматические или бытовые игры</vt:lpstr>
      <vt:lpstr>Орнаментальные</vt:lpstr>
      <vt:lpstr>Хороводные игры</vt:lpstr>
      <vt:lpstr>Игры на ловкость</vt:lpstr>
      <vt:lpstr>Игроки располагаются попарно, взявшись за руки и образуя колонну. Водящий встает впереди. Все хором громко говорят или распевают: Гори, гори ясно, Чтобы не погасло. Глянь на небо - Птички летят. Колокольчики звенят! Раз, два, три беги!! При слове «беги» стоящие в последней паре размыкают руки и мчатся в начало колонны, обегая ее с разных сторон (один - слева, другой - справа), а водящий пытается поймать кого-то из них до того как пара, встретившись, вновь возьмется за руки. Если это получается, то вместе с пойманным игроком водящий встает в первую пару колонны, а тот, кого не поймали, становится водящим. </vt:lpstr>
      <vt:lpstr>Сезонно- обрядовые</vt:lpstr>
      <vt:lpstr>Состязательные игры</vt:lpstr>
      <vt:lpstr>Функции народных игр</vt:lpstr>
      <vt:lpstr>Особенности и принципы организации народных подвижных игр</vt:lpstr>
      <vt:lpstr>Заключение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игры в нравственно-патриотическом воспитании дошкольников</dc:title>
  <dc:creator>Я</dc:creator>
  <cp:lastModifiedBy>Я</cp:lastModifiedBy>
  <cp:revision>52</cp:revision>
  <dcterms:created xsi:type="dcterms:W3CDTF">2021-12-13T19:14:29Z</dcterms:created>
  <dcterms:modified xsi:type="dcterms:W3CDTF">2021-12-13T21:59:02Z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