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7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load/26" TargetMode="External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1628775"/>
            <a:ext cx="9144000" cy="3240088"/>
          </a:xfrm>
          <a:prstGeom prst="rect">
            <a:avLst/>
          </a:prstGeom>
          <a:gradFill rotWithShape="0">
            <a:gsLst>
              <a:gs pos="0">
                <a:srgbClr val="71C4F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628775"/>
            <a:ext cx="9144000" cy="3529013"/>
          </a:xfrm>
          <a:prstGeom prst="rect">
            <a:avLst/>
          </a:prstGeom>
          <a:pattFill prst="ltDnDiag">
            <a:fgClr>
              <a:srgbClr val="71C4F0">
                <a:alpha val="45097"/>
              </a:srgbClr>
            </a:fgClr>
            <a:bgClr>
              <a:schemeClr val="bg1">
                <a:alpha val="45097"/>
              </a:schemeClr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484313"/>
            <a:ext cx="9144000" cy="144462"/>
          </a:xfrm>
          <a:prstGeom prst="rect">
            <a:avLst/>
          </a:prstGeom>
          <a:solidFill>
            <a:srgbClr val="244E9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5156200"/>
            <a:ext cx="9144000" cy="144463"/>
          </a:xfrm>
          <a:prstGeom prst="rect">
            <a:avLst/>
          </a:prstGeom>
          <a:solidFill>
            <a:srgbClr val="244E9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 flipV="1">
            <a:off x="755650" y="2420938"/>
            <a:ext cx="7561263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" name="Picture 25" descr="GEARS4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260350"/>
            <a:ext cx="101758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7" descr="rabot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8608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4" descr="0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827088" y="5300663"/>
            <a:ext cx="10810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94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9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2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50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12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17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57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34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12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24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01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72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1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69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13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37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14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86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B792C-5FB1-435C-9C95-B405F1DDDF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30D3-511C-4B54-ADD1-26E4A84C04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1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uchportal.ru/load/26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6"/>
          <p:cNvSpPr>
            <a:spLocks noChangeArrowheads="1"/>
          </p:cNvSpPr>
          <p:nvPr userDrawn="1"/>
        </p:nvSpPr>
        <p:spPr bwMode="auto">
          <a:xfrm flipH="1">
            <a:off x="2087563" y="6453188"/>
            <a:ext cx="6948487" cy="360362"/>
          </a:xfrm>
          <a:prstGeom prst="rect">
            <a:avLst/>
          </a:prstGeom>
          <a:solidFill>
            <a:srgbClr val="007BC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Line 48"/>
          <p:cNvSpPr>
            <a:spLocks noChangeShapeType="1"/>
          </p:cNvSpPr>
          <p:nvPr userDrawn="1"/>
        </p:nvSpPr>
        <p:spPr bwMode="auto">
          <a:xfrm rot="5400000" flipH="1">
            <a:off x="1727994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57"/>
          <p:cNvSpPr>
            <a:spLocks noChangeArrowheads="1"/>
          </p:cNvSpPr>
          <p:nvPr userDrawn="1"/>
        </p:nvSpPr>
        <p:spPr bwMode="auto">
          <a:xfrm flipH="1">
            <a:off x="2051050" y="6453188"/>
            <a:ext cx="71438" cy="360362"/>
          </a:xfrm>
          <a:prstGeom prst="rect">
            <a:avLst/>
          </a:prstGeom>
          <a:solidFill>
            <a:srgbClr val="E3741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55"/>
          <p:cNvSpPr>
            <a:spLocks noChangeArrowheads="1"/>
          </p:cNvSpPr>
          <p:nvPr userDrawn="1"/>
        </p:nvSpPr>
        <p:spPr bwMode="auto">
          <a:xfrm>
            <a:off x="1588" y="188913"/>
            <a:ext cx="9142412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Line 129"/>
          <p:cNvSpPr>
            <a:spLocks noChangeShapeType="1"/>
          </p:cNvSpPr>
          <p:nvPr userDrawn="1"/>
        </p:nvSpPr>
        <p:spPr bwMode="auto">
          <a:xfrm rot="5400000" flipH="1">
            <a:off x="-72231" y="6633369"/>
            <a:ext cx="360362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Rectangle 54"/>
          <p:cNvSpPr>
            <a:spLocks noChangeArrowheads="1"/>
          </p:cNvSpPr>
          <p:nvPr userDrawn="1"/>
        </p:nvSpPr>
        <p:spPr bwMode="auto">
          <a:xfrm>
            <a:off x="107950" y="306388"/>
            <a:ext cx="8567738" cy="98425"/>
          </a:xfrm>
          <a:prstGeom prst="rect">
            <a:avLst/>
          </a:prstGeom>
          <a:solidFill>
            <a:srgbClr val="007BC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Line 131"/>
          <p:cNvSpPr>
            <a:spLocks noChangeShapeType="1"/>
          </p:cNvSpPr>
          <p:nvPr userDrawn="1"/>
        </p:nvSpPr>
        <p:spPr bwMode="auto">
          <a:xfrm flipH="1">
            <a:off x="107950" y="260350"/>
            <a:ext cx="8640763" cy="0"/>
          </a:xfrm>
          <a:prstGeom prst="line">
            <a:avLst/>
          </a:prstGeom>
          <a:noFill/>
          <a:ln w="15875">
            <a:solidFill>
              <a:srgbClr val="71C4F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" name="Picture 132" descr="rabot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0"/>
            <a:ext cx="12255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4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subTitle" sz="quarter" idx="1"/>
          </p:nvPr>
        </p:nvSpPr>
        <p:spPr>
          <a:xfrm>
            <a:off x="3022600" y="4077072"/>
            <a:ext cx="6121400" cy="1079500"/>
          </a:xfrm>
        </p:spPr>
        <p:txBody>
          <a:bodyPr/>
          <a:lstStyle/>
          <a:p>
            <a:r>
              <a:rPr lang="ru-RU" sz="3200" dirty="0" smtClean="0"/>
              <a:t>Краткая презентация</a:t>
            </a:r>
            <a:endParaRPr lang="ru-RU" sz="3200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 sz="quarter"/>
          </p:nvPr>
        </p:nvSpPr>
        <p:spPr>
          <a:xfrm>
            <a:off x="827584" y="404664"/>
            <a:ext cx="7667625" cy="35283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Bahnschrift Light Condensed" panose="020B0502040204020203" pitchFamily="34" charset="0"/>
              </a:rPr>
              <a:t>Основная Образовательная программа </a:t>
            </a:r>
            <a:br>
              <a:rPr lang="ru-RU" sz="4000" dirty="0" smtClean="0">
                <a:latin typeface="Bahnschrift Light Condensed" panose="020B0502040204020203" pitchFamily="34" charset="0"/>
              </a:rPr>
            </a:br>
            <a:r>
              <a:rPr lang="ru-RU" sz="6000" dirty="0" smtClean="0">
                <a:latin typeface="Bahnschrift Light Condensed" panose="020B0502040204020203" pitchFamily="34" charset="0"/>
              </a:rPr>
              <a:t>МДОУ «Детский сад № 112»                          города Ярославля</a:t>
            </a:r>
            <a:endParaRPr lang="ru-RU" sz="4000" dirty="0">
              <a:latin typeface="Bahnschrift Light Condensed" panose="020B0502040204020203" pitchFamily="34" charset="0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331640" y="4697558"/>
            <a:ext cx="6011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Garamond" pitchFamily="18" charset="0"/>
              </a:rPr>
              <a:t>   </a:t>
            </a:r>
            <a:endParaRPr lang="ru-RU" b="1" smtClean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Результатами освоения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являются целевые ориентиры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Целевые ориентиры образования</a:t>
            </a:r>
            <a:br>
              <a:rPr lang="ru-RU" dirty="0" smtClean="0"/>
            </a:br>
            <a:r>
              <a:rPr lang="ru-RU" dirty="0" smtClean="0"/>
              <a:t> в раннем возрасте: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600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r>
              <a:rPr lang="ru-RU" sz="1600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r>
              <a:rPr lang="ru-RU" sz="1600" dirty="0" smtClean="0"/>
              <a:t> 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r>
              <a:rPr lang="ru-RU" sz="1600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r>
              <a:rPr lang="ru-RU" sz="1600" dirty="0" smtClean="0"/>
              <a:t>проявляет интерес к сверстникам; наблюдает за их действиями и подражает им;</a:t>
            </a:r>
          </a:p>
          <a:p>
            <a:r>
              <a:rPr lang="ru-RU" sz="1600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r>
              <a:rPr lang="ru-RU" sz="1600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Целевые ориентиры 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sz="18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sz="1800" dirty="0" smtClean="0"/>
              <a:t>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Целевые ориентиры 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r>
              <a:rPr lang="ru-RU" sz="20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sz="20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Целевые ориентиры 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экспериментировать;</a:t>
            </a:r>
          </a:p>
          <a:p>
            <a:r>
              <a:rPr lang="ru-RU" sz="2000" dirty="0" smtClean="0"/>
              <a:t>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</a:t>
            </a:r>
          </a:p>
          <a:p>
            <a:r>
              <a:rPr lang="ru-RU" sz="2000" dirty="0" smtClean="0"/>
              <a:t> ребенок способен к принятию собственных решений, опираясь на свои знания и умения в различных видах деятельности.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Проектирование образовательной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предусматривает и предполагает решение программных задач: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 совместной деятельности взрослого и детей: 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Непосредственно образовательной деятельности;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Образовательной деятельности, осуществляемой в ходе режимных моментов.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  самостоятельной  деятельности детей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в ходе взаимодействия с семьями детей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Основная цель при взаимодействии с родителями: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детей.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35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</a:t>
            </a:r>
            <a:r>
              <a:rPr lang="ru-RU" sz="3200" b="1" dirty="0" smtClean="0"/>
              <a:t>Основные принципы при взаимодействии с семьями воспитанников: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ru-RU" dirty="0" smtClean="0"/>
              <a:t>открытость детского сада для семьи;</a:t>
            </a:r>
          </a:p>
          <a:p>
            <a:pPr lvl="0"/>
            <a:r>
              <a:rPr lang="ru-RU" dirty="0" smtClean="0"/>
              <a:t>сотрудничество педагогов и родителей в воспитании детей;</a:t>
            </a:r>
          </a:p>
          <a:p>
            <a:pPr lvl="0"/>
            <a:r>
              <a:rPr lang="ru-RU" dirty="0" smtClean="0"/>
              <a:t>создание единой развивающей среды, обеспечивающей единые подходы к развитию личности в семье и детском коллективе.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Функции взаимодействия Учреждения с семьей: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ru-RU" sz="2800" dirty="0" smtClean="0"/>
              <a:t>ознакомление родителей с содержанием и методикой учебно-воспитательного процесса;</a:t>
            </a:r>
          </a:p>
          <a:p>
            <a:r>
              <a:rPr lang="ru-RU" sz="2800" dirty="0" smtClean="0"/>
              <a:t> психолого-педагогическое просвещение;</a:t>
            </a:r>
          </a:p>
          <a:p>
            <a:r>
              <a:rPr lang="ru-RU" sz="2800" dirty="0" smtClean="0"/>
              <a:t> вовлечение родителей в совместную с детьми и педагогами деятельность;</a:t>
            </a:r>
          </a:p>
          <a:p>
            <a:r>
              <a:rPr lang="ru-RU" sz="2800" dirty="0" smtClean="0"/>
              <a:t> помощь семьям, испытывающим какие-либо трудности;</a:t>
            </a:r>
          </a:p>
          <a:p>
            <a:r>
              <a:rPr lang="ru-RU" sz="2800" dirty="0" smtClean="0"/>
              <a:t> взаимодействие педагогов с общественными организациями родителей – </a:t>
            </a:r>
            <a:r>
              <a:rPr lang="ru-RU" sz="2800" dirty="0" smtClean="0"/>
              <a:t>родительские комитеты групп,  </a:t>
            </a:r>
            <a:r>
              <a:rPr lang="ru-RU" sz="2800" smtClean="0"/>
              <a:t>Управляющий Совет;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Функции взаимодействия Учреждения с семьей: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рассматривать воспитание и развитие детей не как свод общих приемов, а как искусство диалога с конкретным ребенком и его родителями на основе знаний психологических особенностей возраста, с учетом предшествующего опыта ребенка, его интересов, способностей и трудностей, которые возникли в семье и образовательном учреждении;</a:t>
            </a:r>
          </a:p>
          <a:p>
            <a:r>
              <a:rPr lang="ru-RU" sz="2000" dirty="0" smtClean="0"/>
              <a:t> восхищаться вместе с родителями инициативности и самостоятельности ребенка, способствуя формированию у ребенка уверенности в себе и своих возможностях и вызывая у родителей чувство уважения к себе, как воспитателю свих детей;</a:t>
            </a:r>
          </a:p>
          <a:p>
            <a:r>
              <a:rPr lang="ru-RU" sz="2000" dirty="0" smtClean="0"/>
              <a:t>регулярно в процессе индивидуального общения с родителями обсуждать все вопросы, связанные с воспитанием и развитием детей;</a:t>
            </a:r>
          </a:p>
          <a:p>
            <a:r>
              <a:rPr lang="ru-RU" sz="2000" dirty="0" smtClean="0"/>
              <a:t>проявлять понимание, деликатность, терпимость и такт, учитывать точку зрения родителей.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образовательной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Программа включает 3 основных раздела: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Целевой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Содержательный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Организационный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1177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                                            Формы взаимодействия с семьями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проведение совместных праздников;</a:t>
            </a:r>
          </a:p>
          <a:p>
            <a:r>
              <a:rPr lang="ru-RU" sz="2000" dirty="0" smtClean="0"/>
              <a:t>индивидуальные консультации инструктора по физической культуре, музыкального руководителя, медицинской сестры, педагога-психолога;</a:t>
            </a:r>
          </a:p>
          <a:p>
            <a:r>
              <a:rPr lang="ru-RU" sz="2000" dirty="0" smtClean="0"/>
              <a:t>участие совместно с детьми в конкурсах, викторинах;</a:t>
            </a:r>
          </a:p>
          <a:p>
            <a:r>
              <a:rPr lang="ru-RU" sz="2000" dirty="0" smtClean="0"/>
              <a:t>дни открытых дверей;</a:t>
            </a:r>
          </a:p>
          <a:p>
            <a:r>
              <a:rPr lang="ru-RU" sz="2000" dirty="0" smtClean="0"/>
              <a:t> подготовка атрибутов к сюжетно-ролевым играм;</a:t>
            </a:r>
          </a:p>
          <a:p>
            <a:r>
              <a:rPr lang="ru-RU" sz="2000" dirty="0" smtClean="0"/>
              <a:t>организация экскурсий.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427984" y="1196752"/>
            <a:ext cx="4041775" cy="7200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Формы сотрудничества с семьями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общие и групповые родительские собрания;</a:t>
            </a:r>
          </a:p>
          <a:p>
            <a:r>
              <a:rPr lang="ru-RU" dirty="0" smtClean="0"/>
              <a:t>групповые консультации;</a:t>
            </a:r>
          </a:p>
          <a:p>
            <a:r>
              <a:rPr lang="ru-RU" dirty="0" smtClean="0"/>
              <a:t>индивидуальные беседы, консультации;</a:t>
            </a:r>
          </a:p>
          <a:p>
            <a:r>
              <a:rPr lang="ru-RU" dirty="0" smtClean="0"/>
              <a:t>первичные беседы, анкетирование;</a:t>
            </a:r>
          </a:p>
          <a:p>
            <a:r>
              <a:rPr lang="ru-RU" dirty="0" smtClean="0"/>
              <a:t>наглядная агитация,</a:t>
            </a:r>
          </a:p>
          <a:p>
            <a:r>
              <a:rPr lang="ru-RU" dirty="0" smtClean="0"/>
              <a:t>проведение совместных мероприятий.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ru-RU" dirty="0" smtClean="0"/>
              <a:t>Режим работы дошкольного учреждения:                12 часовое пребывание детей, пятидневная рабочая неделя, выходные дни –  суббота, воскресенье.</a:t>
            </a:r>
          </a:p>
          <a:p>
            <a:r>
              <a:rPr lang="ru-RU" dirty="0" smtClean="0"/>
              <a:t>	С детьми в Учреждении наряду с воспитателями работают специалисты: музыкальный руководитель, инструктор по физической культуре, педагог-психолог, медицинская сестра.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Общее количество групп в Учреждении – </a:t>
            </a:r>
            <a:r>
              <a:rPr lang="ru-RU" dirty="0" smtClean="0">
                <a:solidFill>
                  <a:srgbClr val="C00000"/>
                </a:solidFill>
              </a:rPr>
              <a:t>11: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>
              <a:buNone/>
            </a:pPr>
            <a:r>
              <a:rPr lang="ru-RU" sz="2600" dirty="0" smtClean="0"/>
              <a:t>Из них:</a:t>
            </a:r>
          </a:p>
          <a:p>
            <a:r>
              <a:rPr lang="ru-RU" dirty="0" smtClean="0"/>
              <a:t>9 групп комбинированной направленности для совместного обучения здоровых детей и детей с ОВЗ, обусловленных нарушениями зрения</a:t>
            </a:r>
          </a:p>
          <a:p>
            <a:r>
              <a:rPr lang="ru-RU" dirty="0" smtClean="0"/>
              <a:t>2 группы общеразвивающей направленности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направлена на достижение следующих целей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повышение социального статуса дошкольного образования;</a:t>
            </a:r>
          </a:p>
          <a:p>
            <a:r>
              <a:rPr lang="ru-RU" dirty="0" smtClean="0"/>
              <a:t>2) обеспечение равенства возможностей для каждого ребенка в получении качественного дошкольного образования; </a:t>
            </a:r>
          </a:p>
          <a:p>
            <a:r>
              <a:rPr lang="ru-RU" dirty="0" smtClean="0"/>
              <a:t>3)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86253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Содержание образования и психолого-педагогическая работа представлены по образовательным областям (ОО):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0"/>
            <a:r>
              <a:rPr lang="ru-RU" dirty="0" smtClean="0"/>
              <a:t>социально-коммуникативное развитие;</a:t>
            </a:r>
          </a:p>
          <a:p>
            <a:pPr lvl="0"/>
            <a:r>
              <a:rPr lang="ru-RU" dirty="0" smtClean="0"/>
              <a:t>познавательное развитие;</a:t>
            </a:r>
          </a:p>
          <a:p>
            <a:pPr lvl="0"/>
            <a:r>
              <a:rPr lang="ru-RU" dirty="0" smtClean="0"/>
              <a:t>речевое развитие;</a:t>
            </a:r>
          </a:p>
          <a:p>
            <a:pPr lvl="0"/>
            <a:r>
              <a:rPr lang="ru-RU" dirty="0" smtClean="0"/>
              <a:t>художественно-эстетическое развитие;</a:t>
            </a:r>
          </a:p>
          <a:p>
            <a:pPr lvl="0"/>
            <a:r>
              <a:rPr lang="ru-RU" dirty="0" smtClean="0"/>
              <a:t>физическое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435280" cy="1143000"/>
          </a:xfrm>
        </p:spPr>
        <p:txBody>
          <a:bodyPr/>
          <a:lstStyle/>
          <a:p>
            <a:r>
              <a:rPr lang="ru-RU" sz="3400" b="1" dirty="0" smtClean="0"/>
              <a:t>    Социально – коммуникативное </a:t>
            </a:r>
            <a:r>
              <a:rPr lang="ru-RU" sz="3400" dirty="0" smtClean="0"/>
              <a:t>развитие направлено на 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усвоение норм и ценностей, принятых в обществе, включая моральные и нравственные ценности.</a:t>
            </a:r>
          </a:p>
          <a:p>
            <a:r>
              <a:rPr lang="ru-RU" sz="2000" dirty="0" smtClean="0"/>
              <a:t> Развитие общения и взаимодействия ребёнка со взрослыми и сверстниками. </a:t>
            </a:r>
          </a:p>
          <a:p>
            <a:r>
              <a:rPr lang="ru-RU" sz="2000" dirty="0" smtClean="0"/>
              <a:t>Становление самостоятельности, целенаправленности и саморегуляции собственных действий.</a:t>
            </a:r>
          </a:p>
          <a:p>
            <a:r>
              <a:rPr lang="ru-RU" sz="2000" dirty="0" smtClean="0"/>
              <a:t> Развитие социального и эмоционального интеллекта, эмоциональной отзывчивости, сопереживания. </a:t>
            </a:r>
          </a:p>
          <a:p>
            <a:r>
              <a:rPr lang="ru-RU" sz="2000" dirty="0" smtClean="0"/>
              <a:t>Формирование готовности к совместной деятельности. </a:t>
            </a:r>
          </a:p>
          <a:p>
            <a:r>
              <a:rPr lang="ru-RU" sz="2000" dirty="0" smtClean="0"/>
              <a:t>Формирование уважительного отношения и чувства принадлежности к своей семье и сообществу детей и взрослых в организации.</a:t>
            </a:r>
          </a:p>
          <a:p>
            <a:r>
              <a:rPr lang="ru-RU" sz="2000" dirty="0" smtClean="0"/>
              <a:t> Формирование позитивных установок к различным видам труда и творчества. </a:t>
            </a:r>
          </a:p>
          <a:p>
            <a:r>
              <a:rPr lang="ru-RU" sz="2000" dirty="0" smtClean="0"/>
              <a:t>Формирование основ безопасности в быту, социуме, природе.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Познавательное развитие </a:t>
            </a:r>
            <a:r>
              <a:rPr lang="ru-RU" dirty="0" smtClean="0"/>
              <a:t>предполагает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100" dirty="0" smtClean="0"/>
              <a:t>развитие интересов детей, любознательности и познавательной мотивации. Формирование познавательных действий, становление сознания.</a:t>
            </a:r>
          </a:p>
          <a:p>
            <a:r>
              <a:rPr lang="ru-RU" sz="2100" dirty="0" smtClean="0"/>
              <a:t> Развитие воображения и творческой активности. </a:t>
            </a:r>
          </a:p>
          <a:p>
            <a:r>
              <a:rPr lang="ru-RU" sz="2100" dirty="0" smtClean="0"/>
              <a:t>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др.). </a:t>
            </a:r>
          </a:p>
          <a:p>
            <a:r>
              <a:rPr lang="ru-RU" sz="2100" dirty="0" smtClean="0"/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природы, многообразии стран и народов мира.</a:t>
            </a:r>
          </a:p>
          <a:p>
            <a:endParaRPr lang="ru-RU" sz="2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Речевое развитие</a:t>
            </a:r>
            <a:r>
              <a:rPr lang="ru-RU" dirty="0" smtClean="0"/>
              <a:t> включает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100" dirty="0" smtClean="0"/>
              <a:t>владение речью как средством общения и культуры. </a:t>
            </a:r>
          </a:p>
          <a:p>
            <a:r>
              <a:rPr lang="ru-RU" sz="2100" dirty="0" smtClean="0"/>
              <a:t>Обогащение активного словаря. </a:t>
            </a:r>
          </a:p>
          <a:p>
            <a:r>
              <a:rPr lang="ru-RU" sz="2100" dirty="0" smtClean="0"/>
              <a:t>Развитие связной, грамматически правильной диалогической и монологической речи. </a:t>
            </a:r>
          </a:p>
          <a:p>
            <a:r>
              <a:rPr lang="ru-RU" sz="2100" dirty="0" smtClean="0"/>
              <a:t>Развитие речевого творчества. </a:t>
            </a:r>
          </a:p>
          <a:p>
            <a:r>
              <a:rPr lang="ru-RU" sz="2100" dirty="0" smtClean="0"/>
              <a:t>Развитие звуковой и интонационной культуры речи, фонематического слуха. </a:t>
            </a:r>
          </a:p>
          <a:p>
            <a:r>
              <a:rPr lang="ru-RU" sz="2100" dirty="0" smtClean="0"/>
              <a:t>Знакомство с книжной культурой, детской литературой, понимание на слух текстов различных жанров детской литературы. </a:t>
            </a:r>
          </a:p>
          <a:p>
            <a:r>
              <a:rPr lang="ru-RU" sz="2100" dirty="0" smtClean="0"/>
              <a:t>Формирование звуковой аналитико – 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Художественно - эстетическое развитие</a:t>
            </a:r>
            <a:r>
              <a:rPr lang="ru-RU" dirty="0" smtClean="0"/>
              <a:t> предполагает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100" dirty="0" smtClean="0"/>
              <a:t>развитие предпосылок ценностно – 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r>
              <a:rPr lang="ru-RU" sz="2100" dirty="0" smtClean="0"/>
              <a:t> Становление эстетического отношения к окружающему миру. </a:t>
            </a:r>
          </a:p>
          <a:p>
            <a:r>
              <a:rPr lang="ru-RU" sz="2100" dirty="0" smtClean="0"/>
              <a:t>Формирование  элементарных представлений о видах искусства. </a:t>
            </a:r>
          </a:p>
          <a:p>
            <a:r>
              <a:rPr lang="ru-RU" sz="2100" dirty="0" smtClean="0"/>
              <a:t>Восприятие музыки, художественной литературы, фольклора. </a:t>
            </a:r>
          </a:p>
          <a:p>
            <a:r>
              <a:rPr lang="ru-RU" sz="2100" dirty="0" smtClean="0"/>
              <a:t>Стимулирование сопереживания персонажам художественных произведений. </a:t>
            </a:r>
          </a:p>
          <a:p>
            <a:r>
              <a:rPr lang="ru-RU" sz="2100" dirty="0" smtClean="0"/>
              <a:t>Реализация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7824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</a:t>
            </a:r>
            <a:br>
              <a:rPr lang="ru-RU" b="1" dirty="0" smtClean="0"/>
            </a:br>
            <a:r>
              <a:rPr lang="ru-RU" b="1" dirty="0" smtClean="0"/>
              <a:t>     Физическое развитие</a:t>
            </a:r>
            <a:r>
              <a:rPr lang="ru-RU" dirty="0" smtClean="0"/>
              <a:t> включает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</a:t>
            </a:r>
          </a:p>
          <a:p>
            <a:r>
              <a:rPr lang="ru-RU" sz="2000" dirty="0" smtClean="0"/>
              <a:t>формирование начальных представлений о некоторых видах спорта, </a:t>
            </a:r>
          </a:p>
          <a:p>
            <a:r>
              <a:rPr lang="ru-RU" sz="2000" dirty="0" smtClean="0"/>
              <a:t>овладение подвижными играми с правилами; </a:t>
            </a:r>
          </a:p>
          <a:p>
            <a:r>
              <a:rPr lang="ru-RU" sz="2000" dirty="0" smtClean="0"/>
              <a:t>становление целенаправленности и саморегуляции в двигательной сфере; </a:t>
            </a:r>
          </a:p>
          <a:p>
            <a:r>
              <a:rPr lang="ru-RU" sz="2000" dirty="0" smtClean="0"/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зрез">
  <a:themeElements>
    <a:clrScheme name="Разрез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детские сады</Template>
  <TotalTime>75</TotalTime>
  <Words>1530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Шаблон 2</vt:lpstr>
      <vt:lpstr>1_Шаблон 2</vt:lpstr>
      <vt:lpstr>Разрез</vt:lpstr>
      <vt:lpstr>Основная Образовательная программа  МДОУ «Детский сад № 112»                          города Ярославля</vt:lpstr>
      <vt:lpstr>Структура образовательной Программы</vt:lpstr>
      <vt:lpstr>Программа направлена на достижение следующих целей</vt:lpstr>
      <vt:lpstr> Содержание образования и психолого-педагогическая работа представлены по образовательным областям (ОО): </vt:lpstr>
      <vt:lpstr>    Социально – коммуникативное развитие направлено на </vt:lpstr>
      <vt:lpstr>Познавательное развитие предполагает</vt:lpstr>
      <vt:lpstr>Речевое развитие включает </vt:lpstr>
      <vt:lpstr>     Художественно - эстетическое развитие предполагает </vt:lpstr>
      <vt:lpstr>            Физическое развитие включает  </vt:lpstr>
      <vt:lpstr>    Результатами освоения Программы </vt:lpstr>
      <vt:lpstr>     Целевые ориентиры образования  в раннем возрасте: </vt:lpstr>
      <vt:lpstr>  Целевые ориентиры на этапе завершения дошкольного образования: </vt:lpstr>
      <vt:lpstr>  Целевые ориентиры на этапе завершения дошкольного образования: </vt:lpstr>
      <vt:lpstr>  Целевые ориентиры на этапе завершения дошкольного образования: </vt:lpstr>
      <vt:lpstr>      Проектирование образовательной деятельности</vt:lpstr>
      <vt:lpstr>Основная цель при взаимодействии с родителями: </vt:lpstr>
      <vt:lpstr>      Основные принципы при взаимодействии с семьями воспитанников: </vt:lpstr>
      <vt:lpstr>      Функции взаимодействия Учреждения с семьей: </vt:lpstr>
      <vt:lpstr>      Функции взаимодействия Учреждения с семьей: </vt:lpstr>
      <vt:lpstr>Презентация PowerPoint</vt:lpstr>
      <vt:lpstr>Презентация PowerPoint</vt:lpstr>
      <vt:lpstr>Общее количество групп в Учреждении – 11: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95 сад</dc:creator>
  <cp:lastModifiedBy>1</cp:lastModifiedBy>
  <cp:revision>12</cp:revision>
  <dcterms:created xsi:type="dcterms:W3CDTF">2018-03-25T16:06:36Z</dcterms:created>
  <dcterms:modified xsi:type="dcterms:W3CDTF">2018-08-16T16:52:59Z</dcterms:modified>
</cp:coreProperties>
</file>